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9"/>
  </p:notesMasterIdLst>
  <p:handoutMasterIdLst>
    <p:handoutMasterId r:id="rId20"/>
  </p:handoutMasterIdLst>
  <p:sldIdLst>
    <p:sldId id="258" r:id="rId5"/>
    <p:sldId id="264" r:id="rId6"/>
    <p:sldId id="265" r:id="rId7"/>
    <p:sldId id="266" r:id="rId8"/>
    <p:sldId id="267" r:id="rId9"/>
    <p:sldId id="268" r:id="rId10"/>
    <p:sldId id="260" r:id="rId11"/>
    <p:sldId id="269" r:id="rId12"/>
    <p:sldId id="261" r:id="rId13"/>
    <p:sldId id="262" r:id="rId14"/>
    <p:sldId id="270" r:id="rId15"/>
    <p:sldId id="271" r:id="rId16"/>
    <p:sldId id="272" r:id="rId17"/>
    <p:sldId id="263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5324" autoAdjust="0"/>
  </p:normalViewPr>
  <p:slideViewPr>
    <p:cSldViewPr snapToGrid="0">
      <p:cViewPr varScale="1">
        <p:scale>
          <a:sx n="81" d="100"/>
          <a:sy n="81" d="100"/>
        </p:scale>
        <p:origin x="677" y="67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2796" y="6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E08F2E-5F06-4CE2-A139-452A1382A6F0}" type="datetimeFigureOut">
              <a:rPr lang="en-US"/>
              <a:t>10/13/2024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28588A-5C4E-401A-AECC-B6F63A9DE965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599797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4C5DC6-1594-414D-9341-ABA08739246C}" type="datetimeFigureOut">
              <a:rPr lang="en-US"/>
              <a:t>10/13/2024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542409-6A04-4DC6-AC3A-D3758287A8F2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411505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42409-6A04-4DC6-AC3A-D3758287A8F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8298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42409-6A04-4DC6-AC3A-D3758287A8F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7990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uffy white clouds in deep blue sky" title="Slide Design Picture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57400"/>
            <a:ext cx="1490472" cy="38862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600200" y="0"/>
            <a:ext cx="5029200" cy="5943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0" name="Picture 9" descr="Closeup of plant shoot" title="Slide Design Picture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39128" y="2057400"/>
            <a:ext cx="2060767" cy="3886200"/>
          </a:xfrm>
          <a:prstGeom prst="rect">
            <a:avLst/>
          </a:prstGeom>
        </p:spPr>
      </p:pic>
      <p:pic>
        <p:nvPicPr>
          <p:cNvPr id="11" name="Picture 10" descr="Waves" title="Slide Design Picture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09623" y="2057400"/>
            <a:ext cx="3282696" cy="3886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777" y="3019706"/>
            <a:ext cx="4846320" cy="2387600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777" y="5381894"/>
            <a:ext cx="4846320" cy="448056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698731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22, 2012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t>Footer text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20709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190500"/>
            <a:ext cx="2057400" cy="59864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90500"/>
            <a:ext cx="7734300" cy="59864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22, 2012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t>Footer text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21014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22, 2012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t>Footer text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5116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00199" y="2059146"/>
            <a:ext cx="7199696" cy="3886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777" y="2263913"/>
            <a:ext cx="6949440" cy="3143393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777" y="5381893"/>
            <a:ext cx="6949440" cy="449523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 descr="Waves" title="Slide Design Picture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09623" y="2059146"/>
            <a:ext cx="3282696" cy="3886200"/>
          </a:xfrm>
          <a:prstGeom prst="rect">
            <a:avLst/>
          </a:prstGeom>
        </p:spPr>
      </p:pic>
      <p:pic>
        <p:nvPicPr>
          <p:cNvPr id="11" name="Picture 10" descr="Closeup of green plants" title="Slide Design Picture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59146"/>
            <a:ext cx="1490472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894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3768">
          <p15:clr>
            <a:srgbClr val="FDE53C"/>
          </p15:clr>
        </p15:guide>
        <p15:guide id="2" orient="horz" pos="1296">
          <p15:clr>
            <a:srgbClr val="FDE53C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09700" y="1556281"/>
            <a:ext cx="4610099" cy="4620682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556281"/>
            <a:ext cx="4609775" cy="4620682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22, 2012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t>Footer text here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81687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09699" y="1554480"/>
            <a:ext cx="4608576" cy="823912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09699" y="2378392"/>
            <a:ext cx="4608576" cy="3811271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554480"/>
            <a:ext cx="4610100" cy="823912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378392"/>
            <a:ext cx="4610100" cy="3811271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22, 2012</a:t>
            </a:r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t>Footer text here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27180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22, 2012</a:t>
            </a:r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t>Footer text here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65877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22, 2012</a:t>
            </a:r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t>Footer text here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07393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6679" y="919616"/>
            <a:ext cx="4155622" cy="2532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09699" y="915923"/>
            <a:ext cx="5216979" cy="5065776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6679" y="3446396"/>
            <a:ext cx="4155622" cy="2535303"/>
          </a:xfrm>
        </p:spPr>
        <p:txBody>
          <a:bodyPr>
            <a:normAutofit/>
          </a:bodyPr>
          <a:lstStyle>
            <a:lvl1pPr marL="0" indent="0">
              <a:spcBef>
                <a:spcPts val="9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22, 2012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t>Footer text here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23549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6680" y="919616"/>
            <a:ext cx="4155622" cy="2532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915923"/>
            <a:ext cx="6626677" cy="5065776"/>
          </a:xfrm>
        </p:spPr>
        <p:txBody>
          <a:bodyPr tIns="1371600">
            <a:normAutofit/>
          </a:bodyPr>
          <a:lstStyle>
            <a:lvl1pPr marL="0" indent="0" algn="ctr">
              <a:spcBef>
                <a:spcPts val="0"/>
              </a:spcBef>
              <a:buNone/>
              <a:defRPr sz="2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6680" y="3446397"/>
            <a:ext cx="4155622" cy="2535304"/>
          </a:xfrm>
        </p:spPr>
        <p:txBody>
          <a:bodyPr>
            <a:normAutofit/>
          </a:bodyPr>
          <a:lstStyle>
            <a:lvl1pPr marL="0" indent="0">
              <a:spcBef>
                <a:spcPts val="9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22, 2012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t>Footer text here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6422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6629400"/>
            <a:ext cx="1499616" cy="228600"/>
          </a:xfrm>
          <a:prstGeom prst="rect">
            <a:avLst/>
          </a:prstGeom>
          <a:gradFill>
            <a:gsLst>
              <a:gs pos="0">
                <a:schemeClr val="accent1">
                  <a:lumMod val="15000"/>
                  <a:lumOff val="85000"/>
                </a:schemeClr>
              </a:gs>
              <a:gs pos="100000">
                <a:schemeClr val="accent1">
                  <a:lumMod val="15000"/>
                  <a:lumOff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1" name="Rectangle 10"/>
          <p:cNvSpPr/>
          <p:nvPr/>
        </p:nvSpPr>
        <p:spPr>
          <a:xfrm>
            <a:off x="1609344" y="6629400"/>
            <a:ext cx="10582656" cy="228600"/>
          </a:xfrm>
          <a:prstGeom prst="rect">
            <a:avLst/>
          </a:prstGeom>
          <a:gradFill>
            <a:gsLst>
              <a:gs pos="0">
                <a:schemeClr val="accent1">
                  <a:lumMod val="35000"/>
                  <a:lumOff val="65000"/>
                </a:schemeClr>
              </a:gs>
              <a:gs pos="100000">
                <a:schemeClr val="accent1">
                  <a:lumMod val="35000"/>
                  <a:lumOff val="6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10026" y="276087"/>
            <a:ext cx="9371949" cy="118356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0027" y="1566001"/>
            <a:ext cx="9371948" cy="46206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6629400"/>
            <a:ext cx="41040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9CD8D479-8942-46E8-A226-A4E01F7A105C}" type="slidenum">
              <a:rPr/>
              <a:pPr/>
              <a:t>‹#›</a:t>
            </a:fld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31101" y="6629400"/>
            <a:ext cx="100066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July 22, 2012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37716" y="6629400"/>
            <a:ext cx="9144259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dirty="0"/>
              <a:t>Footer text here</a:t>
            </a:r>
          </a:p>
        </p:txBody>
      </p:sp>
    </p:spTree>
    <p:extLst>
      <p:ext uri="{BB962C8B-B14F-4D97-AF65-F5344CB8AC3E}">
        <p14:creationId xmlns:p14="http://schemas.microsoft.com/office/powerpoint/2010/main" val="2866046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3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10312" indent="-210312" algn="l" defTabSz="914400" rtl="0" eaLnBrk="1" latinLnBrk="0" hangingPunct="1">
        <a:lnSpc>
          <a:spcPct val="90000"/>
        </a:lnSpc>
        <a:spcBef>
          <a:spcPts val="11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38912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766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052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338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3624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5910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8196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0482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57509" y="78543"/>
            <a:ext cx="4846320" cy="2387600"/>
          </a:xfrm>
        </p:spPr>
        <p:txBody>
          <a:bodyPr>
            <a:normAutofit/>
          </a:bodyPr>
          <a:lstStyle/>
          <a:p>
            <a:r>
              <a:rPr lang="ru-RU" sz="5400" dirty="0"/>
              <a:t>Опылитель</a:t>
            </a:r>
            <a:br>
              <a:rPr lang="ru-RU" sz="5400" dirty="0"/>
            </a:br>
            <a:r>
              <a:rPr lang="ru-RU" sz="5400" dirty="0"/>
              <a:t>Т-1000</a:t>
            </a:r>
            <a:endParaRPr lang="en-US" sz="5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57509" y="3630317"/>
            <a:ext cx="4846320" cy="1612794"/>
          </a:xfrm>
        </p:spPr>
        <p:txBody>
          <a:bodyPr>
            <a:normAutofit/>
          </a:bodyPr>
          <a:lstStyle/>
          <a:p>
            <a:r>
              <a:rPr lang="ru-RU" sz="3600" dirty="0"/>
              <a:t>Команда «Озорные тушканчики </a:t>
            </a:r>
            <a:r>
              <a:rPr lang="en-US" sz="3600" dirty="0"/>
              <a:t>ZOV</a:t>
            </a:r>
            <a:r>
              <a:rPr lang="ru-RU" sz="3600" dirty="0"/>
              <a:t>» МО02/23б</a:t>
            </a:r>
            <a:endParaRPr lang="en-US" sz="36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0FED949-3BF7-4016-AE19-690E5ABE53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1311" y="1461155"/>
            <a:ext cx="5470689" cy="452133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FD098B3-CF94-4131-BDEC-FB43D319AD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09" y="1574276"/>
            <a:ext cx="1580558" cy="4336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546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0429F1-B5A5-43F8-A2E2-767028E6F9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Основные преемущества;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1F4525-F7E1-4913-9A4E-D5547137DE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09699" y="1554480"/>
            <a:ext cx="4608576" cy="444002"/>
          </a:xfrm>
        </p:spPr>
        <p:txBody>
          <a:bodyPr>
            <a:normAutofit lnSpcReduction="10000"/>
          </a:bodyPr>
          <a:lstStyle/>
          <a:p>
            <a:r>
              <a:rPr lang="ru-RU" sz="2800" dirty="0"/>
              <a:t>Перед трактором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2B9762-377D-452E-B20F-E3C37A7858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8474" y="1998482"/>
            <a:ext cx="5499801" cy="4191181"/>
          </a:xfrm>
        </p:spPr>
        <p:txBody>
          <a:bodyPr>
            <a:normAutofit lnSpcReduction="10000"/>
          </a:bodyPr>
          <a:lstStyle/>
          <a:p>
            <a:r>
              <a:rPr lang="ru-RU" sz="2800" dirty="0"/>
              <a:t>1. Мобильность – дрон гораздо быстрее способен перемещаться </a:t>
            </a:r>
          </a:p>
          <a:p>
            <a:r>
              <a:rPr lang="ru-RU" sz="2800" dirty="0"/>
              <a:t>2.Отсутствие урона урожаю тк дрон не давит его колёсами а летает</a:t>
            </a:r>
          </a:p>
          <a:p>
            <a:r>
              <a:rPr lang="ru-RU" sz="2800" dirty="0"/>
              <a:t>3.Дешевле в закупке</a:t>
            </a:r>
          </a:p>
          <a:p>
            <a:r>
              <a:rPr lang="ru-RU" sz="2800" dirty="0"/>
              <a:t>4. Короткий период обучения для оператора и возможность в будущем передать упраление ИИ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7B6B1DA-DB4F-4AF0-B00F-510AA77500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554480"/>
            <a:ext cx="4610100" cy="444002"/>
          </a:xfrm>
        </p:spPr>
        <p:txBody>
          <a:bodyPr>
            <a:normAutofit lnSpcReduction="10000"/>
          </a:bodyPr>
          <a:lstStyle/>
          <a:p>
            <a:r>
              <a:rPr lang="ru-RU" sz="2800" dirty="0"/>
              <a:t>Перед кукурузником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7CBBAC9-381D-46EA-BEBA-B83C9BA04B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199" y="1998482"/>
            <a:ext cx="5499801" cy="4191181"/>
          </a:xfrm>
        </p:spPr>
        <p:txBody>
          <a:bodyPr>
            <a:normAutofit lnSpcReduction="10000"/>
          </a:bodyPr>
          <a:lstStyle/>
          <a:p>
            <a:r>
              <a:rPr lang="ru-RU" sz="2800" dirty="0"/>
              <a:t>1. Дрону не нужен огромный ангар для хранения</a:t>
            </a:r>
          </a:p>
          <a:p>
            <a:r>
              <a:rPr lang="ru-RU" sz="2800" dirty="0"/>
              <a:t>2. Отсутствие необходимости в высококвалифицированном пилоте</a:t>
            </a:r>
          </a:p>
          <a:p>
            <a:r>
              <a:rPr lang="ru-RU" sz="2800" dirty="0"/>
              <a:t>3. Закупочная цена в десятки раз ниже</a:t>
            </a:r>
          </a:p>
          <a:p>
            <a:r>
              <a:rPr lang="ru-RU" sz="2800" dirty="0"/>
              <a:t>4. Более высокая точность орашения, а соответственно экономия удобрений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099BA36-07FE-4490-A2C8-416EBB9F9E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2099" y="-289089"/>
            <a:ext cx="1981200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5866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5BFB89-E6CC-4343-9893-ED8C9D01CA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Потенциальные потребительские сегменты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DB0AF-9094-4A02-A5C9-2DF69F6FDD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2548" y="1566000"/>
            <a:ext cx="11811786" cy="5291999"/>
          </a:xfrm>
        </p:spPr>
        <p:txBody>
          <a:bodyPr>
            <a:normAutofit/>
          </a:bodyPr>
          <a:lstStyle/>
          <a:p>
            <a:r>
              <a:rPr lang="ru-RU" sz="2400" dirty="0"/>
              <a:t>Потенциальные потребительские сегменты дрона-опылителя включают:</a:t>
            </a:r>
          </a:p>
          <a:p>
            <a:endParaRPr lang="ru-RU" sz="2400" dirty="0"/>
          </a:p>
          <a:p>
            <a:r>
              <a:rPr lang="ru-RU" sz="2400" dirty="0"/>
              <a:t>1. Фермеры и агрономы, занимающиеся выращиванием сельскохозяйственных культур.</a:t>
            </a:r>
          </a:p>
          <a:p>
            <a:r>
              <a:rPr lang="ru-RU" sz="2400" dirty="0"/>
              <a:t>2. Садоводы и владельцы садов, заинтересованные в повышении урожайности.</a:t>
            </a:r>
          </a:p>
          <a:p>
            <a:r>
              <a:rPr lang="ru-RU" sz="2400" dirty="0"/>
              <a:t>3. Профессиональные пчеловоды, ищущие альтернативные методы опыления.</a:t>
            </a:r>
          </a:p>
          <a:p>
            <a:r>
              <a:rPr lang="ru-RU" sz="2400" dirty="0"/>
              <a:t>4. Компании, занимающиеся ландшафтным дизайном и озеленением.</a:t>
            </a:r>
          </a:p>
          <a:p>
            <a:r>
              <a:rPr lang="ru-RU" sz="2400" dirty="0"/>
              <a:t>5. Исследовательские учреждения и университеты, проводящие агрономические исследования.</a:t>
            </a:r>
          </a:p>
          <a:p>
            <a:r>
              <a:rPr lang="ru-RU" sz="2400" dirty="0"/>
              <a:t>6. Организации, занимающиеся экологическими проектами и сохранением биоразнообразия.</a:t>
            </a:r>
          </a:p>
        </p:txBody>
      </p:sp>
    </p:spTree>
    <p:extLst>
      <p:ext uri="{BB962C8B-B14F-4D97-AF65-F5344CB8AC3E}">
        <p14:creationId xmlns:p14="http://schemas.microsoft.com/office/powerpoint/2010/main" val="2647893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43EA8B-A25B-4FAE-B829-AE8D07CEC7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0026" y="276087"/>
            <a:ext cx="9371949" cy="468631"/>
          </a:xfrm>
        </p:spPr>
        <p:txBody>
          <a:bodyPr>
            <a:normAutofit fontScale="90000"/>
          </a:bodyPr>
          <a:lstStyle/>
          <a:p>
            <a:r>
              <a:rPr lang="ru-RU" dirty="0"/>
              <a:t>Система доставки пыльцы ( основная система)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82A913-9DA4-4BE2-B031-C358F3739B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414" y="933254"/>
            <a:ext cx="5891753" cy="5924745"/>
          </a:xfrm>
        </p:spPr>
        <p:txBody>
          <a:bodyPr>
            <a:normAutofit fontScale="92500" lnSpcReduction="10000"/>
          </a:bodyPr>
          <a:lstStyle/>
          <a:p>
            <a:r>
              <a:rPr lang="ru-RU" sz="2800" dirty="0"/>
              <a:t>Механическая система - дроны должны быть оборудованы механизмами, которые аккуратно собирают пыльцу с цветов и равномерно распределяют ее по другим растениям.  </a:t>
            </a:r>
          </a:p>
          <a:p>
            <a:r>
              <a:rPr lang="ru-RU" sz="2800" dirty="0"/>
              <a:t>Искусственные опылители – в некоторых моделях используются искусственные опылители - небольшие шарики, покрытые пыльцой, которые разбрасываются дроном.</a:t>
            </a:r>
          </a:p>
          <a:p>
            <a:r>
              <a:rPr lang="ru-RU" sz="2800" dirty="0"/>
              <a:t>Управление потоком воздуха - разработка систем управления потоком воздуха, которые оптимизируют распределение пыльцы и не повреждают цветы.</a:t>
            </a:r>
          </a:p>
          <a:p>
            <a:endParaRPr lang="ru-RU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D57C53C-E27A-4EC6-8F1B-2F2AE810AA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1241" y="1366886"/>
            <a:ext cx="6620759" cy="4784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766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150C77-6D82-4EEB-A92A-110C839833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6087"/>
            <a:ext cx="10781975" cy="525191"/>
          </a:xfrm>
        </p:spPr>
        <p:txBody>
          <a:bodyPr>
            <a:normAutofit fontScale="90000"/>
          </a:bodyPr>
          <a:lstStyle/>
          <a:p>
            <a:r>
              <a:rPr lang="ru-RU" dirty="0"/>
              <a:t>Основные конкуренты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71F699-A48E-4B81-8B79-0531CA1918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801278"/>
            <a:ext cx="12094589" cy="5938887"/>
          </a:xfrm>
        </p:spPr>
        <p:txBody>
          <a:bodyPr>
            <a:normAutofit/>
          </a:bodyPr>
          <a:lstStyle/>
          <a:p>
            <a:r>
              <a:rPr lang="ru-RU" sz="2800" dirty="0"/>
              <a:t>1. Традиционные методы опыления с использованием пчел и других насекомых.</a:t>
            </a:r>
          </a:p>
          <a:p>
            <a:r>
              <a:rPr lang="ru-RU" sz="2800" dirty="0"/>
              <a:t>2. Профессиональные компании по опылению, предлагающие услуги на основе живых пчел.</a:t>
            </a:r>
          </a:p>
          <a:p>
            <a:r>
              <a:rPr lang="ru-RU" sz="2800" dirty="0"/>
              <a:t>3. Другие типы дронов для сельского хозяйства, которые могут выполнять несколько функций, включая опыление.</a:t>
            </a:r>
          </a:p>
          <a:p>
            <a:r>
              <a:rPr lang="ru-RU" sz="2800" dirty="0"/>
              <a:t>4. Автоматизированные системы для опыления и обработки растений.</a:t>
            </a:r>
          </a:p>
          <a:p>
            <a:r>
              <a:rPr lang="ru-RU" sz="2800" dirty="0"/>
              <a:t>5. Стартапы и компании, разрабатывающие новые технологии для эффективного опыления.</a:t>
            </a:r>
          </a:p>
          <a:p>
            <a:r>
              <a:rPr lang="ru-RU" sz="2800" dirty="0"/>
              <a:t>6 Пчелы.</a:t>
            </a:r>
          </a:p>
        </p:txBody>
      </p:sp>
    </p:spTree>
    <p:extLst>
      <p:ext uri="{BB962C8B-B14F-4D97-AF65-F5344CB8AC3E}">
        <p14:creationId xmlns:p14="http://schemas.microsoft.com/office/powerpoint/2010/main" val="865201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98C544-B800-4AD1-8C3D-37912084B9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Спасибо огромное за ваше внимание! НЮНЬ</a:t>
            </a:r>
            <a:r>
              <a:rPr lang="en-US" dirty="0">
                <a:latin typeface="Arial Black" panose="020B0A04020102020204" pitchFamily="34" charset="0"/>
              </a:rPr>
              <a:t>&lt;3!</a:t>
            </a:r>
            <a:endParaRPr lang="ru-RU" dirty="0">
              <a:latin typeface="Arial Black" panose="020B0A04020102020204" pitchFamily="34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624FBEF-EACB-4FF3-BE18-0FB3334C23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1605" y="1565275"/>
            <a:ext cx="8267306" cy="4621213"/>
          </a:xfrm>
        </p:spPr>
      </p:pic>
    </p:spTree>
    <p:extLst>
      <p:ext uri="{BB962C8B-B14F-4D97-AF65-F5344CB8AC3E}">
        <p14:creationId xmlns:p14="http://schemas.microsoft.com/office/powerpoint/2010/main" val="40764702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04F84A-35AB-425C-8699-73BC679188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400" dirty="0"/>
              <a:t>Название стартап-проекта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ED61E7-0ACF-48C6-A9BE-BDBA50CAF4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6817" y="1566001"/>
            <a:ext cx="6655324" cy="509875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sz="3600" dirty="0"/>
              <a:t>Название для нашего проекта пришло интуитивно. Дроны – неотъемлемая часть грядущего будущего под контролем искуственного интелекта. И в качестве уважения писателям фантастам нами было выбрано название Опылитель Т-1000</a:t>
            </a:r>
            <a:r>
              <a:rPr lang="en-US" sz="3600" dirty="0"/>
              <a:t>.</a:t>
            </a:r>
            <a:r>
              <a:rPr lang="ru-RU" sz="3600" dirty="0"/>
              <a:t> Потому что мы сломаем устоявшиеся принципы сельского хозяйства и создадим свое собственное!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2D152A0-3A77-4968-AE42-772DE4ED76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1311" y="1706252"/>
            <a:ext cx="5470690" cy="4586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881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DFF38B-3360-4FC7-8EE4-38529311F6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Технологическое направление в соответствии с перечнем критических технологий РФ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4057C1-7DC3-4941-B38B-74F3FFC596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6754" y="1575428"/>
            <a:ext cx="4128941" cy="4620682"/>
          </a:xfrm>
        </p:spPr>
        <p:txBody>
          <a:bodyPr/>
          <a:lstStyle/>
          <a:p>
            <a:r>
              <a:rPr lang="ru-RU" sz="2800" dirty="0"/>
              <a:t>Так как дрон работает дистанционно с помощью высокоскоростной передачи данных без использования оптоволокна он относится к </a:t>
            </a:r>
            <a:r>
              <a:rPr lang="ru-RU" sz="2800" b="1" u="sng" dirty="0"/>
              <a:t>технологии информационных, управляющих, навигационных систем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3458CA-5A7D-4084-82E2-B20A3D2DB6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9584" y="1575428"/>
            <a:ext cx="6174555" cy="4620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723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E04EA4-77A2-463E-AA64-1C0B074456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0026" y="276087"/>
            <a:ext cx="9371949" cy="395230"/>
          </a:xfrm>
        </p:spPr>
        <p:txBody>
          <a:bodyPr>
            <a:normAutofit fontScale="90000"/>
          </a:bodyPr>
          <a:lstStyle/>
          <a:p>
            <a:r>
              <a:rPr lang="ru-RU" dirty="0"/>
              <a:t>Рынок НТИ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58FE9C-FF8B-4E3D-9B14-4D23AD99A7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951" y="671317"/>
            <a:ext cx="11820624" cy="5515366"/>
          </a:xfrm>
        </p:spPr>
        <p:txBody>
          <a:bodyPr>
            <a:normAutofit/>
          </a:bodyPr>
          <a:lstStyle/>
          <a:p>
            <a:r>
              <a:rPr lang="ru-RU" sz="2800" dirty="0"/>
              <a:t>Наша область рыска НТИ это; </a:t>
            </a:r>
            <a:r>
              <a:rPr lang="en-US" sz="2800" dirty="0" err="1"/>
              <a:t>AeroNet</a:t>
            </a:r>
            <a:r>
              <a:rPr lang="ru-RU" sz="2800" dirty="0"/>
              <a:t> и</a:t>
            </a:r>
            <a:r>
              <a:rPr lang="en-US" sz="2800" dirty="0"/>
              <a:t> TechNet</a:t>
            </a:r>
            <a:endParaRPr lang="ru-RU" sz="2800" dirty="0"/>
          </a:p>
          <a:p>
            <a:r>
              <a:rPr lang="ru-RU" sz="2800" dirty="0"/>
              <a:t>Это понятно даже школьнику, ведь дрон относится к разряду беспилотных летаттельных аппаратов, значит он </a:t>
            </a:r>
            <a:r>
              <a:rPr lang="en-US" sz="2800" dirty="0" err="1"/>
              <a:t>AeroNet</a:t>
            </a:r>
            <a:endParaRPr lang="ru-RU" sz="2800" dirty="0"/>
          </a:p>
          <a:p>
            <a:r>
              <a:rPr lang="ru-RU" sz="2800" dirty="0"/>
              <a:t>Конкретно наш малыш будет трудится на благо нашей Родины в сфере передовых производственных технологий (в аграрном секторе)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2BBB05A-EFF2-4FFF-B8CB-553BD9E405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50590"/>
            <a:ext cx="12192000" cy="3907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273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6767E9-5DDC-45B9-8996-0CB51C4CE2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Сквозные технологии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BF7ED5-42DA-459F-8645-DB1B94B581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800" dirty="0"/>
              <a:t>«Технологии сенсорики» — одно из направлений сквозных технологий. НТИ занимается их развитием для обеспечения лидерства российских компаний на перспективных глобальных рынках.</a:t>
            </a:r>
          </a:p>
          <a:p>
            <a:r>
              <a:rPr lang="ru-RU" sz="2800" dirty="0"/>
              <a:t>Технологии сенсорики включают в себя разработку и создание устройств, собирающих и передающих информацию о состоянии окружающей среды. Сенсорика охватывает методы не только измерения физических величин, но и обработки сенсорной информации.</a:t>
            </a:r>
            <a:endParaRPr lang="en-US" sz="2800" dirty="0"/>
          </a:p>
          <a:p>
            <a:r>
              <a:rPr lang="ru-RU" sz="2800" dirty="0"/>
              <a:t>Опылитель Т-1000 Именно такой</a:t>
            </a:r>
          </a:p>
        </p:txBody>
      </p:sp>
    </p:spTree>
    <p:extLst>
      <p:ext uri="{BB962C8B-B14F-4D97-AF65-F5344CB8AC3E}">
        <p14:creationId xmlns:p14="http://schemas.microsoft.com/office/powerpoint/2010/main" val="4260182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4A8ADE-03B1-42A7-84BB-EEBE3F2EEC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dirty="0"/>
              <a:t>Аннотация проекта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62EDFA-2B61-4774-90E2-6D1FC72C96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5670" y="1566001"/>
            <a:ext cx="10546305" cy="4620682"/>
          </a:xfrm>
        </p:spPr>
        <p:txBody>
          <a:bodyPr>
            <a:normAutofit fontScale="92500" lnSpcReduction="10000"/>
          </a:bodyPr>
          <a:lstStyle/>
          <a:p>
            <a:r>
              <a:rPr lang="ru-RU" sz="3200" dirty="0"/>
              <a:t>Дроны-опылители — это беспилотные летательные аппараты, предназначенные для опыления сельскохозяйственных культур. </a:t>
            </a:r>
          </a:p>
          <a:p>
            <a:r>
              <a:rPr lang="ru-RU" sz="3200" dirty="0"/>
              <a:t>Они оснащены специальными системами, которые имитируют процесс естественного опыления, используя пыльцу или искусственно созданные опылители.</a:t>
            </a:r>
          </a:p>
          <a:p>
            <a:r>
              <a:rPr lang="ru-RU" sz="3200" dirty="0"/>
              <a:t>Основным сегментом потребления будут фермеры и работники аграрно-промышленного комплекса с основной целью облегчить их работу с помощью автоматизации выполнения одной и той же рутинной задачи с помощью ИИ, взамен ручному труду.</a:t>
            </a:r>
          </a:p>
          <a:p>
            <a:endParaRPr lang="ru-RU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F7569B-30AD-4E13-892B-BE4B03B4AB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2099" y="-289089"/>
            <a:ext cx="1981200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734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0"/>
            <a:ext cx="6240544" cy="801278"/>
          </a:xfrm>
        </p:spPr>
        <p:txBody>
          <a:bodyPr>
            <a:normAutofit/>
          </a:bodyPr>
          <a:lstStyle/>
          <a:p>
            <a:r>
              <a:rPr lang="ru-RU" sz="4400" dirty="0"/>
              <a:t>Базовая бизнес-идея 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6815" y="701954"/>
            <a:ext cx="5354425" cy="6156045"/>
          </a:xfrm>
        </p:spPr>
        <p:txBody>
          <a:bodyPr>
            <a:normAutofit/>
          </a:bodyPr>
          <a:lstStyle/>
          <a:p>
            <a:r>
              <a:rPr lang="ru-RU" sz="3600" dirty="0"/>
              <a:t>Нами был разработан концепт иновационного дрона, нацеленного на удоволетворения сельско-хозяйственных потребностей нашей необьятной многонациональной Родины с богатейшей историей! </a:t>
            </a:r>
            <a:endParaRPr lang="en-US" sz="3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2F305A-E3B3-4C39-9E46-505571A329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9838" y="801278"/>
            <a:ext cx="6620759" cy="5250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7158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7E9831-E4B3-4A8E-AEFB-05561666C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Какую проблему решает</a:t>
            </a:r>
            <a:r>
              <a:rPr lang="en-US" dirty="0"/>
              <a:t>?</a:t>
            </a:r>
            <a:endParaRPr lang="ru-R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DCF8F3-35AF-42DF-AF0C-89125A8DD7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3200" dirty="0"/>
              <a:t>Дрон-опылитель решает проблему нехватки рабочих сил для опыления растений, повышает эффективность опыления, снижает время, затрачиваемое на этот процесс, и минимизирует использование химических веществ. Он также позволяет достигать труднодоступных участков и обеспечивает более равномерное распределение пыльцы.Аграрно-промышленный комплекс получает прекрасную и более емкую альтернативу кукурузникам с целью опыления полей.</a:t>
            </a:r>
          </a:p>
        </p:txBody>
      </p:sp>
    </p:spTree>
    <p:extLst>
      <p:ext uri="{BB962C8B-B14F-4D97-AF65-F5344CB8AC3E}">
        <p14:creationId xmlns:p14="http://schemas.microsoft.com/office/powerpoint/2010/main" val="138708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B80436-971C-459D-A28A-367864AFCC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6677" y="915923"/>
            <a:ext cx="5269950" cy="1350327"/>
          </a:xfrm>
        </p:spPr>
        <p:txBody>
          <a:bodyPr>
            <a:normAutofit fontScale="90000"/>
          </a:bodyPr>
          <a:lstStyle/>
          <a:p>
            <a:r>
              <a:rPr lang="ru-RU" sz="4800" dirty="0"/>
              <a:t>Почему наш проект актуален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D27BBD06-F5A0-4787-93A2-58128ECB8EF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6416" r="6416"/>
          <a:stretch>
            <a:fillRect/>
          </a:stretch>
        </p:blipFill>
        <p:spPr>
          <a:xfrm>
            <a:off x="-2" y="915922"/>
            <a:ext cx="6626677" cy="4162989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AD97E8-1AF5-4FE8-BE47-4742AF2737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626676" y="2158739"/>
            <a:ext cx="5565323" cy="3822960"/>
          </a:xfrm>
        </p:spPr>
        <p:txBody>
          <a:bodyPr>
            <a:normAutofit/>
          </a:bodyPr>
          <a:lstStyle/>
          <a:p>
            <a:r>
              <a:rPr lang="ru-RU" sz="2800" dirty="0"/>
              <a:t>Старые способы орошения почвы удобрениями и пестицидами, путем поливки из тракторов и самолетов устарели, являются неефективными, дорогими и неэкологичными, ухудшая качество почвы . Дрон имеет ряд преемуществ перед ними, сейчас мы их вам и перечислим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7CC7F3F-0A9D-4C51-90DF-8B4EF98616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52533"/>
            <a:ext cx="1592443" cy="1779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1126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Custom">
  <a:themeElements>
    <a:clrScheme name="Ecology">
      <a:dk1>
        <a:srgbClr val="4D3E2F"/>
      </a:dk1>
      <a:lt1>
        <a:sysClr val="window" lastClr="FFFFFF"/>
      </a:lt1>
      <a:dk2>
        <a:srgbClr val="000000"/>
      </a:dk2>
      <a:lt2>
        <a:srgbClr val="DDDDDD"/>
      </a:lt2>
      <a:accent1>
        <a:srgbClr val="8BAA00"/>
      </a:accent1>
      <a:accent2>
        <a:srgbClr val="2A6CB2"/>
      </a:accent2>
      <a:accent3>
        <a:srgbClr val="795837"/>
      </a:accent3>
      <a:accent4>
        <a:srgbClr val="D18316"/>
      </a:accent4>
      <a:accent5>
        <a:srgbClr val="79B4F0"/>
      </a:accent5>
      <a:accent6>
        <a:srgbClr val="CDC80F"/>
      </a:accent6>
      <a:hlink>
        <a:srgbClr val="2A6CB2"/>
      </a:hlink>
      <a:folHlink>
        <a:srgbClr val="808080"/>
      </a:folHlink>
    </a:clrScheme>
    <a:fontScheme name="Corbel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EC9E49B7-4EF5-484D-A5C3-E44E8A0091EA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Ecology">
      <a:dk1>
        <a:srgbClr val="4D3E2F"/>
      </a:dk1>
      <a:lt1>
        <a:sysClr val="window" lastClr="FFFFFF"/>
      </a:lt1>
      <a:dk2>
        <a:srgbClr val="000000"/>
      </a:dk2>
      <a:lt2>
        <a:srgbClr val="DDDDDD"/>
      </a:lt2>
      <a:accent1>
        <a:srgbClr val="8BAA00"/>
      </a:accent1>
      <a:accent2>
        <a:srgbClr val="2A6CB2"/>
      </a:accent2>
      <a:accent3>
        <a:srgbClr val="795837"/>
      </a:accent3>
      <a:accent4>
        <a:srgbClr val="D18316"/>
      </a:accent4>
      <a:accent5>
        <a:srgbClr val="79B4F0"/>
      </a:accent5>
      <a:accent6>
        <a:srgbClr val="CDC80F"/>
      </a:accent6>
      <a:hlink>
        <a:srgbClr val="2A6CB2"/>
      </a:hlink>
      <a:folHlink>
        <a:srgbClr val="808080"/>
      </a:folHlink>
    </a:clrScheme>
    <a:fontScheme name="Corbel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Ecology">
      <a:dk1>
        <a:srgbClr val="4D3E2F"/>
      </a:dk1>
      <a:lt1>
        <a:sysClr val="window" lastClr="FFFFFF"/>
      </a:lt1>
      <a:dk2>
        <a:srgbClr val="000000"/>
      </a:dk2>
      <a:lt2>
        <a:srgbClr val="DDDDDD"/>
      </a:lt2>
      <a:accent1>
        <a:srgbClr val="8BAA00"/>
      </a:accent1>
      <a:accent2>
        <a:srgbClr val="2A6CB2"/>
      </a:accent2>
      <a:accent3>
        <a:srgbClr val="795837"/>
      </a:accent3>
      <a:accent4>
        <a:srgbClr val="D18316"/>
      </a:accent4>
      <a:accent5>
        <a:srgbClr val="79B4F0"/>
      </a:accent5>
      <a:accent6>
        <a:srgbClr val="CDC80F"/>
      </a:accent6>
      <a:hlink>
        <a:srgbClr val="2A6CB2"/>
      </a:hlink>
      <a:folHlink>
        <a:srgbClr val="808080"/>
      </a:folHlink>
    </a:clrScheme>
    <a:fontScheme name="Corbel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7" ma:contentTypeDescription="Create a new document." ma:contentTypeScope="" ma:versionID="c6f9a84f66a9c8b9a21755b9ffafb945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27df39e3e7036dff54f89ddd5805ce72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78F2847D-96C7-4634-93AB-D232DDB6E5E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74F6EFD-5A76-4C77-A0A3-4BA9EAEE14E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D18307F-863E-465D-9426-B14DA0CBD25E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Nature ecology education photo presentation</Template>
  <TotalTime>150</TotalTime>
  <Words>701</Words>
  <Application>Microsoft Office PowerPoint</Application>
  <PresentationFormat>Widescreen</PresentationFormat>
  <Paragraphs>58</Paragraphs>
  <Slides>14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Arial Black</vt:lpstr>
      <vt:lpstr>Corbel</vt:lpstr>
      <vt:lpstr>Custom</vt:lpstr>
      <vt:lpstr>Опылитель Т-1000</vt:lpstr>
      <vt:lpstr>Название стартап-проекта</vt:lpstr>
      <vt:lpstr>Технологическое направление в соответствии с перечнем критических технологий РФ</vt:lpstr>
      <vt:lpstr>Рынок НТИ</vt:lpstr>
      <vt:lpstr>Сквозные технологии </vt:lpstr>
      <vt:lpstr>Аннотация проекта</vt:lpstr>
      <vt:lpstr>Базовая бизнес-идея </vt:lpstr>
      <vt:lpstr>Какую проблему решает?</vt:lpstr>
      <vt:lpstr>Почему наш проект актуален</vt:lpstr>
      <vt:lpstr>Основные преемущества;</vt:lpstr>
      <vt:lpstr>Потенциальные потребительские сегменты</vt:lpstr>
      <vt:lpstr>Система доставки пыльцы ( основная система)</vt:lpstr>
      <vt:lpstr>Основные конкуренты</vt:lpstr>
      <vt:lpstr>Спасибо огромное за ваше внимание! НЮНЬ&lt;3!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Новый беспилотник</dc:title>
  <dc:creator>Stanislav Bystrov</dc:creator>
  <cp:lastModifiedBy>Stanislav Bystrov</cp:lastModifiedBy>
  <cp:revision>16</cp:revision>
  <dcterms:created xsi:type="dcterms:W3CDTF">2024-09-24T19:54:20Z</dcterms:created>
  <dcterms:modified xsi:type="dcterms:W3CDTF">2024-10-13T17:14:21Z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  <property fmtid="{D5CDD505-2E9C-101B-9397-08002B2CF9AE}" pid="3" name="MediaServiceImageTags">
    <vt:lpwstr/>
  </property>
</Properties>
</file>