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 Serif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1223E4-BC07-42F6-9268-A6A293613613}">
  <a:tblStyle styleId="{771223E4-BC07-42F6-9268-A6A2936136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Serif-regular.fntdata"/><Relationship Id="rId25" Type="http://schemas.openxmlformats.org/officeDocument/2006/relationships/slide" Target="slides/slide19.xml"/><Relationship Id="rId28" Type="http://schemas.openxmlformats.org/officeDocument/2006/relationships/font" Target="fonts/RobotoSerif-italic.fntdata"/><Relationship Id="rId27" Type="http://schemas.openxmlformats.org/officeDocument/2006/relationships/font" Target="fonts/RobotoSerif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Serif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0d20de22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0d20de22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808d5185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6808d518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22525dcc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22525dcc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808d5185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6808d5185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808d518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6808d518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22525dcc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722525dcc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22525dcc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722525dcc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0d20de22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70d20de22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808d5185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6808d5185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37397f3c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37397f3c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808d518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808d518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808d518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808d51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0d20de22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0d20de22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0d20de22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0d20de22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37397f3c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37397f3c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d0f6ea1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d0f6ea1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2290445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2290445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808d5185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808d5185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orkspace.google.com/products/forms/" TargetMode="External"/><Relationship Id="rId4" Type="http://schemas.openxmlformats.org/officeDocument/2006/relationships/hyperlink" Target="https://app.yasna.ai/" TargetMode="External"/><Relationship Id="rId5" Type="http://schemas.openxmlformats.org/officeDocument/2006/relationships/hyperlink" Target="https://app.yasna.ai/" TargetMode="External"/><Relationship Id="rId6" Type="http://schemas.openxmlformats.org/officeDocument/2006/relationships/hyperlink" Target="http://qualz.ai" TargetMode="External"/><Relationship Id="rId7" Type="http://schemas.openxmlformats.org/officeDocument/2006/relationships/hyperlink" Target="https://prosto.tech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elcome.dynamic-forms.app/" TargetMode="External"/><Relationship Id="rId4" Type="http://schemas.openxmlformats.org/officeDocument/2006/relationships/hyperlink" Target="https://welcome.dynamic-forms.app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14650" y="594100"/>
            <a:ext cx="6690000" cy="117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11">
                <a:solidFill>
                  <a:schemeClr val="dk2"/>
                </a:solidFill>
              </a:rPr>
              <a:t>Инструмент для создания динамических опросов</a:t>
            </a:r>
            <a:endParaRPr b="1" sz="4866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24175" y="4044725"/>
            <a:ext cx="51336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/>
              <a:t>Контакты: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Ирина Сайферт</a:t>
            </a:r>
            <a:r>
              <a:rPr lang="ru" sz="2300"/>
              <a:t>, менеджер проекта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Email: </a:t>
            </a:r>
            <a:r>
              <a:rPr lang="ru" sz="2300"/>
              <a:t>sayfert_iv@mail.ru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Telegram:</a:t>
            </a:r>
            <a:r>
              <a:rPr lang="ru" sz="2300"/>
              <a:t> @sayirvl</a:t>
            </a:r>
            <a:endParaRPr sz="23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005200" y="1766200"/>
            <a:ext cx="5133600" cy="11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5866">
                <a:solidFill>
                  <a:srgbClr val="CBBBA0"/>
                </a:solidFill>
              </a:rPr>
              <a:t>МОРФ</a:t>
            </a:r>
            <a:endParaRPr b="1" sz="5866">
              <a:solidFill>
                <a:srgbClr val="CBBBA0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287450" y="2938300"/>
            <a:ext cx="63444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i="1" lang="ru" sz="2190"/>
              <a:t>Земля говорит: «Здравствуй!», а мы говорим, что перевернем представление об опросах!</a:t>
            </a:r>
            <a:endParaRPr i="1" sz="2190"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74" y="167163"/>
            <a:ext cx="804143" cy="666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2464" y="8"/>
            <a:ext cx="1172799" cy="78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6725" y="416475"/>
            <a:ext cx="3349375" cy="47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159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solidFill>
                  <a:srgbClr val="CBBBA0"/>
                </a:solidFill>
              </a:rPr>
              <a:t>Конкуренты</a:t>
            </a:r>
            <a:r>
              <a:rPr b="1" lang="ru" sz="3020">
                <a:solidFill>
                  <a:srgbClr val="CBBBA0"/>
                </a:solidFill>
              </a:rPr>
              <a:t> </a:t>
            </a:r>
            <a:endParaRPr b="1" sz="3020">
              <a:solidFill>
                <a:srgbClr val="CBBBA0"/>
              </a:solidFill>
            </a:endParaRPr>
          </a:p>
        </p:txBody>
      </p:sp>
      <p:graphicFrame>
        <p:nvGraphicFramePr>
          <p:cNvPr id="137" name="Google Shape;137;p22"/>
          <p:cNvGraphicFramePr/>
          <p:nvPr/>
        </p:nvGraphicFramePr>
        <p:xfrm>
          <a:off x="311713" y="86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{771223E4-BC07-42F6-9268-A6A293613613}</a:tableStyleId>
              </a:tblPr>
              <a:tblGrid>
                <a:gridCol w="1473250"/>
                <a:gridCol w="1290575"/>
                <a:gridCol w="1060400"/>
                <a:gridCol w="1467125"/>
                <a:gridCol w="1573925"/>
                <a:gridCol w="1655300"/>
              </a:tblGrid>
              <a:tr h="86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2"/>
                          </a:solidFill>
                        </a:rPr>
                        <a:t>Решение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2"/>
                          </a:solidFill>
                        </a:rPr>
                        <a:t>Создание адаптивных опросов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2"/>
                          </a:solidFill>
                        </a:rPr>
                        <a:t>Широкий спектр настроек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2"/>
                          </a:solidFill>
                        </a:rPr>
                        <a:t>Возможность резюме ответов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2"/>
                          </a:solidFill>
                        </a:rPr>
                        <a:t>Виртуальный аватар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2"/>
                          </a:solidFill>
                        </a:rPr>
                        <a:t>Доступность инструмента для широкого круга лиц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0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chemeClr val="dk2"/>
                          </a:solidFill>
                          <a:highlight>
                            <a:srgbClr val="CBBBA0"/>
                          </a:highlight>
                        </a:rPr>
                        <a:t>МОРФ</a:t>
                      </a:r>
                      <a:endParaRPr b="1">
                        <a:solidFill>
                          <a:schemeClr val="dk2"/>
                        </a:solidFill>
                        <a:highlight>
                          <a:srgbClr val="CBBBA0"/>
                        </a:highlight>
                      </a:endParaRPr>
                    </a:p>
                  </a:txBody>
                  <a:tcPr marT="91425" marB="91425" marR="91425" marL="91425">
                    <a:solidFill>
                      <a:srgbClr val="CBB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6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Статические опросы (</a:t>
                      </a:r>
                      <a:r>
                        <a:rPr lang="ru" u="sng">
                          <a:solidFill>
                            <a:schemeClr val="dk2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Google Forms</a:t>
                      </a:r>
                      <a:r>
                        <a:rPr lang="ru">
                          <a:solidFill>
                            <a:schemeClr val="dk2"/>
                          </a:solidFill>
                        </a:rPr>
                        <a:t> и пр.)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5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u="sng">
                          <a:solidFill>
                            <a:schemeClr val="dk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InsightChat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u="sng">
                          <a:solidFill>
                            <a:schemeClr val="dk2"/>
                          </a:solidFill>
                        </a:rPr>
                        <a:t>(</a:t>
                      </a:r>
                      <a:r>
                        <a:rPr lang="ru" u="sng">
                          <a:solidFill>
                            <a:schemeClr val="dk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Yasna</a:t>
                      </a:r>
                      <a:r>
                        <a:rPr lang="ru">
                          <a:solidFill>
                            <a:schemeClr val="dk2"/>
                          </a:solidFill>
                        </a:rPr>
                        <a:t>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0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u="sng">
                          <a:solidFill>
                            <a:schemeClr val="dk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Qualz.AI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0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u="sng">
                          <a:solidFill>
                            <a:schemeClr val="dk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просто.tech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+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</a:rPr>
                        <a:t>-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solidFill>
                  <a:srgbClr val="CBBBA0"/>
                </a:solidFill>
              </a:rPr>
              <a:t>Модель монетизации</a:t>
            </a:r>
            <a:endParaRPr b="1" sz="3020">
              <a:solidFill>
                <a:srgbClr val="CBBBA0"/>
              </a:solidFill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1152475"/>
            <a:ext cx="78741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Пользователь оплачивает </a:t>
            </a:r>
            <a:r>
              <a:rPr b="1" lang="ru"/>
              <a:t>токены</a:t>
            </a:r>
            <a:r>
              <a:rPr lang="ru"/>
              <a:t>, необходимые для проведения опросов.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 текущий момент средняя цена одного опроса (диалог с один респондентом) – </a:t>
            </a:r>
            <a:r>
              <a:rPr b="1" lang="ru"/>
              <a:t>100 рублей</a:t>
            </a:r>
            <a:r>
              <a:rPr lang="ru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Потенциальный доход на один опрос – </a:t>
            </a:r>
            <a:r>
              <a:rPr b="1" lang="ru"/>
              <a:t>8 рублей</a:t>
            </a:r>
            <a:r>
              <a:rPr lang="ru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Метрика успеха</a:t>
            </a:r>
            <a:r>
              <a:rPr lang="ru"/>
              <a:t> – количество потраченных токенов за месяц (целевая величина – 240 миллионов токенов).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Ожидаемые результаты через 1 год: </a:t>
            </a:r>
            <a:r>
              <a:rPr lang="ru"/>
              <a:t>итоговая чистая прибыль –             7,5 млн рублей. 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145" name="Google Shape;14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solidFill>
                  <a:srgbClr val="CBBBA0"/>
                </a:solidFill>
              </a:rPr>
              <a:t>Финансовый план </a:t>
            </a:r>
            <a:endParaRPr b="1" sz="3020">
              <a:solidFill>
                <a:srgbClr val="CBBBA0"/>
              </a:solidFill>
            </a:endParaRPr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52475"/>
            <a:ext cx="54321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Прогноз на июль 2026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Доход: 1 788 875 рублей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Чистая прибыль: 935 581 рублей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Расход:  756 694 рублей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Срок выхода на окупаемость</a:t>
            </a:r>
            <a:r>
              <a:rPr lang="ru"/>
              <a:t> – октябрь 2025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153" name="Google Shape;15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1900" y="2422375"/>
            <a:ext cx="1948100" cy="19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6771850" y="1323475"/>
            <a:ext cx="19482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2"/>
                </a:solidFill>
              </a:rPr>
              <a:t>Финансовый план доступен по QR-коду:</a:t>
            </a:r>
            <a:r>
              <a:rPr lang="ru" sz="1800">
                <a:solidFill>
                  <a:schemeClr val="dk2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solidFill>
                  <a:srgbClr val="CBBBA0"/>
                </a:solidFill>
              </a:rPr>
              <a:t>Дорожная карта проекта </a:t>
            </a:r>
            <a:endParaRPr b="1" sz="3020">
              <a:solidFill>
                <a:srgbClr val="CBBBA0"/>
              </a:solidFill>
            </a:endParaRPr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017725"/>
            <a:ext cx="8520600" cy="3552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162" name="Google Shape;162;p25"/>
          <p:cNvCxnSpPr>
            <a:endCxn id="163" idx="6"/>
          </p:cNvCxnSpPr>
          <p:nvPr/>
        </p:nvCxnSpPr>
        <p:spPr>
          <a:xfrm flipH="1" rot="10800000">
            <a:off x="2129689" y="4063121"/>
            <a:ext cx="4800900" cy="12600"/>
          </a:xfrm>
          <a:prstGeom prst="straightConnector1">
            <a:avLst/>
          </a:prstGeom>
          <a:noFill/>
          <a:ln cap="flat" cmpd="sng" w="38100">
            <a:solidFill>
              <a:srgbClr val="CBBB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25"/>
          <p:cNvSpPr txBox="1"/>
          <p:nvPr/>
        </p:nvSpPr>
        <p:spPr>
          <a:xfrm>
            <a:off x="1797074" y="4166375"/>
            <a:ext cx="553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Q</a:t>
            </a:r>
            <a:r>
              <a:rPr lang="ru" sz="1100"/>
              <a:t>4</a:t>
            </a:r>
            <a:r>
              <a:rPr lang="ru" sz="1100">
                <a:solidFill>
                  <a:srgbClr val="000000"/>
                </a:solidFill>
              </a:rPr>
              <a:t>'202</a:t>
            </a:r>
            <a:r>
              <a:rPr lang="ru" sz="1100"/>
              <a:t>4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2736274" y="4166375"/>
            <a:ext cx="553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Q</a:t>
            </a:r>
            <a:r>
              <a:rPr lang="ru" sz="1100"/>
              <a:t>1</a:t>
            </a:r>
            <a:r>
              <a:rPr lang="ru" sz="1100">
                <a:solidFill>
                  <a:srgbClr val="000000"/>
                </a:solidFill>
              </a:rPr>
              <a:t>'202</a:t>
            </a:r>
            <a:r>
              <a:rPr lang="ru" sz="1100"/>
              <a:t>5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3773424" y="4166374"/>
            <a:ext cx="553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Q</a:t>
            </a:r>
            <a:r>
              <a:rPr lang="ru" sz="1100"/>
              <a:t>2</a:t>
            </a:r>
            <a:r>
              <a:rPr lang="ru" sz="1100">
                <a:solidFill>
                  <a:srgbClr val="000000"/>
                </a:solidFill>
              </a:rPr>
              <a:t>'202</a:t>
            </a:r>
            <a:r>
              <a:rPr lang="ru" sz="1100"/>
              <a:t>5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4719801" y="4166375"/>
            <a:ext cx="553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Q</a:t>
            </a:r>
            <a:r>
              <a:rPr lang="ru" sz="1100"/>
              <a:t>3</a:t>
            </a:r>
            <a:r>
              <a:rPr lang="ru" sz="1100">
                <a:solidFill>
                  <a:srgbClr val="000000"/>
                </a:solidFill>
              </a:rPr>
              <a:t>'202</a:t>
            </a:r>
            <a:r>
              <a:rPr lang="ru" sz="1100"/>
              <a:t>5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701780" y="4173700"/>
            <a:ext cx="547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Q4'2</a:t>
            </a:r>
            <a:r>
              <a:rPr lang="ru" sz="1100">
                <a:solidFill>
                  <a:srgbClr val="000000"/>
                </a:solidFill>
              </a:rPr>
              <a:t>02</a:t>
            </a:r>
            <a:r>
              <a:rPr lang="ru" sz="1100"/>
              <a:t>5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6728325" y="4166375"/>
            <a:ext cx="6186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202</a:t>
            </a:r>
            <a:r>
              <a:rPr lang="ru" sz="1100"/>
              <a:t>6</a:t>
            </a:r>
            <a:endParaRPr sz="1100">
              <a:solidFill>
                <a:srgbClr val="000000"/>
              </a:solidFill>
            </a:endParaRPr>
          </a:p>
        </p:txBody>
      </p:sp>
      <p:grpSp>
        <p:nvGrpSpPr>
          <p:cNvPr id="170" name="Google Shape;170;p25"/>
          <p:cNvGrpSpPr/>
          <p:nvPr/>
        </p:nvGrpSpPr>
        <p:grpSpPr>
          <a:xfrm>
            <a:off x="1572179" y="2899578"/>
            <a:ext cx="976759" cy="1028648"/>
            <a:chOff x="9625995" y="4261211"/>
            <a:chExt cx="1112735" cy="1286453"/>
          </a:xfrm>
        </p:grpSpPr>
        <p:sp>
          <p:nvSpPr>
            <p:cNvPr id="171" name="Google Shape;171;p25"/>
            <p:cNvSpPr/>
            <p:nvPr/>
          </p:nvSpPr>
          <p:spPr>
            <a:xfrm rot="3465820">
              <a:off x="9661059" y="4548698"/>
              <a:ext cx="1042609" cy="658145"/>
            </a:xfrm>
            <a:custGeom>
              <a:rect b="b" l="l" r="r" t="t"/>
              <a:pathLst>
                <a:path extrusionOk="0" h="261619" w="428625">
                  <a:moveTo>
                    <a:pt x="0" y="0"/>
                  </a:moveTo>
                  <a:lnTo>
                    <a:pt x="422926" y="258311"/>
                  </a:lnTo>
                  <a:lnTo>
                    <a:pt x="428345" y="261621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 rot="3369280">
              <a:off x="10156837" y="5477287"/>
              <a:ext cx="65312" cy="55564"/>
            </a:xfrm>
            <a:custGeom>
              <a:rect b="b" l="l" r="r" t="t"/>
              <a:pathLst>
                <a:path extrusionOk="0" h="72389" w="85090">
                  <a:moveTo>
                    <a:pt x="39712" y="0"/>
                  </a:moveTo>
                  <a:lnTo>
                    <a:pt x="0" y="65036"/>
                  </a:lnTo>
                  <a:lnTo>
                    <a:pt x="84886" y="72237"/>
                  </a:lnTo>
                  <a:lnTo>
                    <a:pt x="39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3" name="Google Shape;173;p25"/>
          <p:cNvSpPr txBox="1"/>
          <p:nvPr/>
        </p:nvSpPr>
        <p:spPr>
          <a:xfrm>
            <a:off x="1286169" y="1989991"/>
            <a:ext cx="1548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3363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5"/>
              <a:buChar char="•"/>
            </a:pPr>
            <a:r>
              <a:rPr lang="ru" sz="1100">
                <a:solidFill>
                  <a:schemeClr val="dk2"/>
                </a:solidFill>
              </a:rPr>
              <a:t>построение команды проекта 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разработка MVP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поиск разработчиков в команду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174" name="Google Shape;174;p25"/>
          <p:cNvCxnSpPr/>
          <p:nvPr/>
        </p:nvCxnSpPr>
        <p:spPr>
          <a:xfrm>
            <a:off x="4481100" y="3689275"/>
            <a:ext cx="370200" cy="283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75" name="Google Shape;175;p25"/>
          <p:cNvSpPr txBox="1"/>
          <p:nvPr/>
        </p:nvSpPr>
        <p:spPr>
          <a:xfrm>
            <a:off x="4016900" y="3283300"/>
            <a:ext cx="9108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</a:rPr>
              <a:t>Мы здесь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1989971" y="4012549"/>
            <a:ext cx="1410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2940423" y="4015357"/>
            <a:ext cx="1410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3926761" y="4015357"/>
            <a:ext cx="1410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4899054" y="4015357"/>
            <a:ext cx="1410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5844331" y="4004175"/>
            <a:ext cx="1410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6789589" y="4004171"/>
            <a:ext cx="1410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25"/>
          <p:cNvGrpSpPr/>
          <p:nvPr/>
        </p:nvGrpSpPr>
        <p:grpSpPr>
          <a:xfrm>
            <a:off x="2522187" y="2044790"/>
            <a:ext cx="976759" cy="1934697"/>
            <a:chOff x="9625995" y="4261211"/>
            <a:chExt cx="1112735" cy="1286453"/>
          </a:xfrm>
        </p:grpSpPr>
        <p:sp>
          <p:nvSpPr>
            <p:cNvPr id="182" name="Google Shape;182;p25"/>
            <p:cNvSpPr/>
            <p:nvPr/>
          </p:nvSpPr>
          <p:spPr>
            <a:xfrm rot="3465820">
              <a:off x="9661059" y="4548698"/>
              <a:ext cx="1042609" cy="658145"/>
            </a:xfrm>
            <a:custGeom>
              <a:rect b="b" l="l" r="r" t="t"/>
              <a:pathLst>
                <a:path extrusionOk="0" h="261619" w="428625">
                  <a:moveTo>
                    <a:pt x="0" y="0"/>
                  </a:moveTo>
                  <a:lnTo>
                    <a:pt x="422926" y="258311"/>
                  </a:lnTo>
                  <a:lnTo>
                    <a:pt x="428345" y="261621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 rot="3369280">
              <a:off x="10156837" y="5477287"/>
              <a:ext cx="65312" cy="55564"/>
            </a:xfrm>
            <a:custGeom>
              <a:rect b="b" l="l" r="r" t="t"/>
              <a:pathLst>
                <a:path extrusionOk="0" h="72389" w="85090">
                  <a:moveTo>
                    <a:pt x="39712" y="0"/>
                  </a:moveTo>
                  <a:lnTo>
                    <a:pt x="0" y="65036"/>
                  </a:lnTo>
                  <a:lnTo>
                    <a:pt x="84886" y="72237"/>
                  </a:lnTo>
                  <a:lnTo>
                    <a:pt x="39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4" name="Google Shape;184;p25"/>
          <p:cNvGrpSpPr/>
          <p:nvPr/>
        </p:nvGrpSpPr>
        <p:grpSpPr>
          <a:xfrm>
            <a:off x="4480662" y="2047597"/>
            <a:ext cx="976759" cy="1934697"/>
            <a:chOff x="9625995" y="4261211"/>
            <a:chExt cx="1112735" cy="1286453"/>
          </a:xfrm>
        </p:grpSpPr>
        <p:sp>
          <p:nvSpPr>
            <p:cNvPr id="185" name="Google Shape;185;p25"/>
            <p:cNvSpPr/>
            <p:nvPr/>
          </p:nvSpPr>
          <p:spPr>
            <a:xfrm rot="3465820">
              <a:off x="9661059" y="4548698"/>
              <a:ext cx="1042609" cy="658145"/>
            </a:xfrm>
            <a:custGeom>
              <a:rect b="b" l="l" r="r" t="t"/>
              <a:pathLst>
                <a:path extrusionOk="0" h="261619" w="428625">
                  <a:moveTo>
                    <a:pt x="0" y="0"/>
                  </a:moveTo>
                  <a:lnTo>
                    <a:pt x="422926" y="258311"/>
                  </a:lnTo>
                  <a:lnTo>
                    <a:pt x="428345" y="261621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 rot="3369280">
              <a:off x="10156837" y="5477287"/>
              <a:ext cx="65312" cy="55564"/>
            </a:xfrm>
            <a:custGeom>
              <a:rect b="b" l="l" r="r" t="t"/>
              <a:pathLst>
                <a:path extrusionOk="0" h="72389" w="85090">
                  <a:moveTo>
                    <a:pt x="39712" y="0"/>
                  </a:moveTo>
                  <a:lnTo>
                    <a:pt x="0" y="65036"/>
                  </a:lnTo>
                  <a:lnTo>
                    <a:pt x="84886" y="72237"/>
                  </a:lnTo>
                  <a:lnTo>
                    <a:pt x="39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7" name="Google Shape;187;p25"/>
          <p:cNvGrpSpPr/>
          <p:nvPr/>
        </p:nvGrpSpPr>
        <p:grpSpPr>
          <a:xfrm>
            <a:off x="6371512" y="2444825"/>
            <a:ext cx="976759" cy="1515185"/>
            <a:chOff x="9625995" y="4261211"/>
            <a:chExt cx="1112735" cy="1286453"/>
          </a:xfrm>
        </p:grpSpPr>
        <p:sp>
          <p:nvSpPr>
            <p:cNvPr id="188" name="Google Shape;188;p25"/>
            <p:cNvSpPr/>
            <p:nvPr/>
          </p:nvSpPr>
          <p:spPr>
            <a:xfrm rot="3465820">
              <a:off x="9661059" y="4548698"/>
              <a:ext cx="1042609" cy="658145"/>
            </a:xfrm>
            <a:custGeom>
              <a:rect b="b" l="l" r="r" t="t"/>
              <a:pathLst>
                <a:path extrusionOk="0" h="261619" w="428625">
                  <a:moveTo>
                    <a:pt x="0" y="0"/>
                  </a:moveTo>
                  <a:lnTo>
                    <a:pt x="422926" y="258311"/>
                  </a:lnTo>
                  <a:lnTo>
                    <a:pt x="428345" y="261621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 rot="3369280">
              <a:off x="10156837" y="5477287"/>
              <a:ext cx="65312" cy="55564"/>
            </a:xfrm>
            <a:custGeom>
              <a:rect b="b" l="l" r="r" t="t"/>
              <a:pathLst>
                <a:path extrusionOk="0" h="72389" w="85090">
                  <a:moveTo>
                    <a:pt x="39712" y="0"/>
                  </a:moveTo>
                  <a:lnTo>
                    <a:pt x="0" y="65036"/>
                  </a:lnTo>
                  <a:lnTo>
                    <a:pt x="84886" y="72237"/>
                  </a:lnTo>
                  <a:lnTo>
                    <a:pt x="39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0" name="Google Shape;190;p25"/>
          <p:cNvGrpSpPr/>
          <p:nvPr/>
        </p:nvGrpSpPr>
        <p:grpSpPr>
          <a:xfrm>
            <a:off x="5445643" y="3020887"/>
            <a:ext cx="976759" cy="944257"/>
            <a:chOff x="9625995" y="4261211"/>
            <a:chExt cx="1112735" cy="1286453"/>
          </a:xfrm>
        </p:grpSpPr>
        <p:sp>
          <p:nvSpPr>
            <p:cNvPr id="191" name="Google Shape;191;p25"/>
            <p:cNvSpPr/>
            <p:nvPr/>
          </p:nvSpPr>
          <p:spPr>
            <a:xfrm rot="3465820">
              <a:off x="9661059" y="4548698"/>
              <a:ext cx="1042609" cy="658145"/>
            </a:xfrm>
            <a:custGeom>
              <a:rect b="b" l="l" r="r" t="t"/>
              <a:pathLst>
                <a:path extrusionOk="0" h="261619" w="428625">
                  <a:moveTo>
                    <a:pt x="0" y="0"/>
                  </a:moveTo>
                  <a:lnTo>
                    <a:pt x="422926" y="258311"/>
                  </a:lnTo>
                  <a:lnTo>
                    <a:pt x="428345" y="261621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 rot="3369280">
              <a:off x="10156837" y="5477287"/>
              <a:ext cx="65312" cy="55564"/>
            </a:xfrm>
            <a:custGeom>
              <a:rect b="b" l="l" r="r" t="t"/>
              <a:pathLst>
                <a:path extrusionOk="0" h="72389" w="85090">
                  <a:moveTo>
                    <a:pt x="39712" y="0"/>
                  </a:moveTo>
                  <a:lnTo>
                    <a:pt x="0" y="65036"/>
                  </a:lnTo>
                  <a:lnTo>
                    <a:pt x="84886" y="72237"/>
                  </a:lnTo>
                  <a:lnTo>
                    <a:pt x="39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3" name="Google Shape;193;p25"/>
          <p:cNvGrpSpPr/>
          <p:nvPr/>
        </p:nvGrpSpPr>
        <p:grpSpPr>
          <a:xfrm>
            <a:off x="3508868" y="3037962"/>
            <a:ext cx="976759" cy="944257"/>
            <a:chOff x="9625995" y="4261211"/>
            <a:chExt cx="1112735" cy="1286453"/>
          </a:xfrm>
        </p:grpSpPr>
        <p:sp>
          <p:nvSpPr>
            <p:cNvPr id="194" name="Google Shape;194;p25"/>
            <p:cNvSpPr/>
            <p:nvPr/>
          </p:nvSpPr>
          <p:spPr>
            <a:xfrm rot="3465820">
              <a:off x="9661059" y="4548698"/>
              <a:ext cx="1042609" cy="658145"/>
            </a:xfrm>
            <a:custGeom>
              <a:rect b="b" l="l" r="r" t="t"/>
              <a:pathLst>
                <a:path extrusionOk="0" h="261619" w="428625">
                  <a:moveTo>
                    <a:pt x="0" y="0"/>
                  </a:moveTo>
                  <a:lnTo>
                    <a:pt x="422926" y="258311"/>
                  </a:lnTo>
                  <a:lnTo>
                    <a:pt x="428345" y="261621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 rot="3369280">
              <a:off x="10156837" y="5477287"/>
              <a:ext cx="65312" cy="55564"/>
            </a:xfrm>
            <a:custGeom>
              <a:rect b="b" l="l" r="r" t="t"/>
              <a:pathLst>
                <a:path extrusionOk="0" h="72389" w="85090">
                  <a:moveTo>
                    <a:pt x="39712" y="0"/>
                  </a:moveTo>
                  <a:lnTo>
                    <a:pt x="0" y="65036"/>
                  </a:lnTo>
                  <a:lnTo>
                    <a:pt x="84886" y="72237"/>
                  </a:lnTo>
                  <a:lnTo>
                    <a:pt x="39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6" name="Google Shape;196;p25"/>
          <p:cNvSpPr txBox="1"/>
          <p:nvPr/>
        </p:nvSpPr>
        <p:spPr>
          <a:xfrm>
            <a:off x="2421819" y="1101504"/>
            <a:ext cx="1548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3363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5"/>
              <a:buChar char="•"/>
            </a:pPr>
            <a:r>
              <a:rPr lang="ru" sz="1100">
                <a:solidFill>
                  <a:schemeClr val="dk2"/>
                </a:solidFill>
              </a:rPr>
              <a:t>завершение разработки</a:t>
            </a:r>
            <a:r>
              <a:rPr lang="ru" sz="1100">
                <a:solidFill>
                  <a:schemeClr val="dk2"/>
                </a:solidFill>
              </a:rPr>
              <a:t> MVP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первые тестовые пользователи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ОС от экспертов 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3289469" y="1999616"/>
            <a:ext cx="1548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3363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5"/>
              <a:buChar char="•"/>
            </a:pPr>
            <a:r>
              <a:rPr lang="ru" sz="1100">
                <a:solidFill>
                  <a:schemeClr val="dk2"/>
                </a:solidFill>
              </a:rPr>
              <a:t>проведение сравнительных исследований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новые тестовые пользователи 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участие в КИВО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4326619" y="1106141"/>
            <a:ext cx="1548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доработка MVP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участие в конкурсах  и акселераторах 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расширение круга партнеров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5201069" y="2110666"/>
            <a:ext cx="1548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3363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5"/>
              <a:buChar char="•"/>
            </a:pPr>
            <a:r>
              <a:rPr lang="ru" sz="1100">
                <a:solidFill>
                  <a:schemeClr val="dk2"/>
                </a:solidFill>
              </a:rPr>
              <a:t>расширение команды проекта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релиз продукта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первые платные пользователи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6518494" y="1202741"/>
            <a:ext cx="15486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3363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5"/>
              <a:buChar char="•"/>
            </a:pPr>
            <a:r>
              <a:rPr lang="ru" sz="1100">
                <a:solidFill>
                  <a:schemeClr val="dk2"/>
                </a:solidFill>
              </a:rPr>
              <a:t>выпуск новой версии </a:t>
            </a:r>
            <a:r>
              <a:rPr lang="ru" sz="1100">
                <a:solidFill>
                  <a:schemeClr val="dk2"/>
                </a:solidFill>
              </a:rPr>
              <a:t>продукта</a:t>
            </a:r>
            <a:r>
              <a:rPr lang="ru" sz="1100">
                <a:solidFill>
                  <a:schemeClr val="dk2"/>
                </a:solidFill>
              </a:rPr>
              <a:t> 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появление постоянных клиентов </a:t>
            </a:r>
            <a:endParaRPr sz="1100">
              <a:solidFill>
                <a:schemeClr val="dk2"/>
              </a:solidFill>
            </a:endParaRPr>
          </a:p>
          <a:p>
            <a:pPr indent="-190826" lvl="0" marL="185428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</a:pPr>
            <a:r>
              <a:rPr lang="ru" sz="1100">
                <a:solidFill>
                  <a:schemeClr val="dk2"/>
                </a:solidFill>
              </a:rPr>
              <a:t>привлечение инвестиций 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55">
                <a:solidFill>
                  <a:srgbClr val="CBBBA0"/>
                </a:solidFill>
              </a:rPr>
              <a:t>Текущие результаты</a:t>
            </a:r>
            <a:r>
              <a:rPr b="1" lang="ru">
                <a:solidFill>
                  <a:srgbClr val="CBBBA0"/>
                </a:solidFill>
              </a:rPr>
              <a:t> </a:t>
            </a:r>
            <a:endParaRPr b="1">
              <a:solidFill>
                <a:srgbClr val="CBBBA0"/>
              </a:solidFill>
            </a:endParaRPr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Март 2025</a:t>
            </a:r>
            <a:r>
              <a:rPr lang="ru"/>
              <a:t> </a:t>
            </a:r>
            <a:r>
              <a:rPr b="1" lang="ru"/>
              <a:t>года</a:t>
            </a:r>
            <a:r>
              <a:rPr lang="ru"/>
              <a:t>: исследование агентности у школьников: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участие в исследовании </a:t>
            </a:r>
            <a:r>
              <a:rPr b="1" lang="ru"/>
              <a:t>32 школьников</a:t>
            </a:r>
            <a:r>
              <a:rPr lang="ru"/>
              <a:t>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обеспечение более репрезентативных данных </a:t>
            </a:r>
            <a:r>
              <a:rPr lang="ru"/>
              <a:t>благодаря персонализации.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Апрель 2025 года</a:t>
            </a:r>
            <a:r>
              <a:rPr lang="ru"/>
              <a:t>: апробация инструмента МОРФ в «Академии талантов»: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сбор обратной связи от </a:t>
            </a:r>
            <a:r>
              <a:rPr b="1" lang="ru"/>
              <a:t>27 участников</a:t>
            </a:r>
            <a:r>
              <a:rPr lang="ru"/>
              <a:t> профильной смены;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предложение от руководства </a:t>
            </a:r>
            <a:r>
              <a:rPr b="1" lang="ru"/>
              <a:t>включить инструмент </a:t>
            </a:r>
            <a:r>
              <a:rPr lang="ru"/>
              <a:t>в работу отдела постпрограммного и тьюторского сопровождения.</a:t>
            </a: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208" name="Google Shape;20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55">
                <a:solidFill>
                  <a:srgbClr val="CBBBA0"/>
                </a:solidFill>
              </a:rPr>
              <a:t>Уровень технологической готовности </a:t>
            </a:r>
            <a:r>
              <a:rPr b="1" lang="ru">
                <a:solidFill>
                  <a:srgbClr val="CBBBA0"/>
                </a:solidFill>
              </a:rPr>
              <a:t> </a:t>
            </a:r>
            <a:endParaRPr b="1">
              <a:solidFill>
                <a:srgbClr val="CBBBA0"/>
              </a:solidFill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215" name="Google Shape;21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6" name="Google Shape;216;p27"/>
          <p:cNvGraphicFramePr/>
          <p:nvPr/>
        </p:nvGraphicFramePr>
        <p:xfrm>
          <a:off x="433538" y="132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{771223E4-BC07-42F6-9268-A6A293613613}</a:tableStyleId>
              </a:tblPr>
              <a:tblGrid>
                <a:gridCol w="3201600"/>
                <a:gridCol w="2499475"/>
                <a:gridCol w="2575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</a:rPr>
                        <a:t>Уровень готовности 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</a:rPr>
                        <a:t>Q2`25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</a:rPr>
                        <a:t>Q3`25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</a:rPr>
                        <a:t>TRL (технологическая)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dk2"/>
                          </a:solidFill>
                        </a:rPr>
                        <a:t>TRL 5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dk2"/>
                          </a:solidFill>
                        </a:rPr>
                        <a:t>TRL 6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</a:rPr>
                        <a:t>MRL (рыночная)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dk2"/>
                          </a:solidFill>
                        </a:rPr>
                        <a:t>MRL 4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800">
                          <a:solidFill>
                            <a:schemeClr val="dk2"/>
                          </a:solidFill>
                        </a:rPr>
                        <a:t>MRL 4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</a:rPr>
                        <a:t>CRL (корпоративная зрелость)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dk2"/>
                          </a:solidFill>
                        </a:rPr>
                        <a:t>CRL 2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800">
                          <a:solidFill>
                            <a:schemeClr val="dk2"/>
                          </a:solidFill>
                        </a:rPr>
                        <a:t>CRL 3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</a:rPr>
                        <a:t>IRL (инвестиционная) 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dk2"/>
                          </a:solidFill>
                        </a:rPr>
                        <a:t>IRL 2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dk2"/>
                          </a:solidFill>
                        </a:rPr>
                        <a:t>IRL 3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55">
                <a:solidFill>
                  <a:srgbClr val="CBBBA0"/>
                </a:solidFill>
              </a:rPr>
              <a:t>Наши партнеры</a:t>
            </a:r>
            <a:r>
              <a:rPr b="1" lang="ru" sz="3355">
                <a:solidFill>
                  <a:srgbClr val="CBBBA0"/>
                </a:solidFill>
              </a:rPr>
              <a:t> </a:t>
            </a:r>
            <a:r>
              <a:rPr b="1" lang="ru">
                <a:solidFill>
                  <a:srgbClr val="CBBBA0"/>
                </a:solidFill>
              </a:rPr>
              <a:t> </a:t>
            </a:r>
            <a:endParaRPr b="1">
              <a:solidFill>
                <a:srgbClr val="CBBBA0"/>
              </a:solidFill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223" name="Google Shape;22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600" y="1231150"/>
            <a:ext cx="3005575" cy="304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3665" y="1934113"/>
            <a:ext cx="3382812" cy="201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CBBBA0"/>
                </a:solidFill>
              </a:rPr>
              <a:t>Наш з</a:t>
            </a:r>
            <a:r>
              <a:rPr b="1" lang="ru" sz="3000">
                <a:solidFill>
                  <a:srgbClr val="CBBBA0"/>
                </a:solidFill>
              </a:rPr>
              <a:t>апрос </a:t>
            </a:r>
            <a:r>
              <a:rPr b="1" lang="ru" sz="3000">
                <a:solidFill>
                  <a:schemeClr val="lt1"/>
                </a:solidFill>
              </a:rPr>
              <a:t> 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31" name="Google Shape;23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Экспертная поддержка</a:t>
            </a:r>
            <a:r>
              <a:rPr b="1" lang="ru"/>
              <a:t>:</a:t>
            </a:r>
            <a:r>
              <a:rPr lang="ru"/>
              <a:t> </a:t>
            </a:r>
            <a:r>
              <a:rPr lang="ru"/>
              <a:t>консультации по финансовой модели проекта и юридическим вопросам;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Партнерство:</a:t>
            </a:r>
            <a:r>
              <a:rPr lang="ru"/>
              <a:t> </a:t>
            </a:r>
            <a:r>
              <a:rPr lang="ru"/>
              <a:t>поиск партнеров в сфере образования, науки и бизнеса для апробации инструмента, поиск совместных проектов с возможностью использования инструмента.</a:t>
            </a: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233" name="Google Shape;23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55">
                <a:solidFill>
                  <a:srgbClr val="CBBBA0"/>
                </a:solidFill>
              </a:rPr>
              <a:t>Команда</a:t>
            </a:r>
            <a:r>
              <a:rPr b="1" lang="ru" sz="3355">
                <a:solidFill>
                  <a:srgbClr val="CBBBA0"/>
                </a:solidFill>
              </a:rPr>
              <a:t> проекта</a:t>
            </a:r>
            <a:r>
              <a:rPr b="1" lang="ru">
                <a:solidFill>
                  <a:srgbClr val="CBBBA0"/>
                </a:solidFill>
              </a:rPr>
              <a:t> </a:t>
            </a:r>
            <a:endParaRPr b="1">
              <a:solidFill>
                <a:srgbClr val="CBBBA0"/>
              </a:solidFill>
            </a:endParaRPr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400350" y="3657925"/>
            <a:ext cx="1736400" cy="1098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ru" sz="1200"/>
              <a:t>Капустин Ярослав</a:t>
            </a:r>
            <a:r>
              <a:rPr lang="ru" sz="1200"/>
              <a:t> – лидер проекта, Flutter Senior Developer, магистр Института педагогики СПбГУ</a:t>
            </a:r>
            <a:endParaRPr sz="1200"/>
          </a:p>
        </p:txBody>
      </p:sp>
      <p:pic>
        <p:nvPicPr>
          <p:cNvPr id="240" name="Google Shape;240;p30" title="IMG_20250723_095737_7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2786"/>
            <a:ext cx="1913700" cy="21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 title="photo_2025-06-25_06-34-11 — копия.jpg"/>
          <p:cNvPicPr preferRelativeResize="0"/>
          <p:nvPr/>
        </p:nvPicPr>
        <p:blipFill rotWithShape="1">
          <a:blip r:embed="rId4">
            <a:alphaModFix/>
          </a:blip>
          <a:srcRect b="20042" l="10056" r="15616" t="8808"/>
          <a:stretch/>
        </p:blipFill>
        <p:spPr>
          <a:xfrm>
            <a:off x="2535775" y="1262775"/>
            <a:ext cx="1913700" cy="215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4883150" y="1262775"/>
            <a:ext cx="3949200" cy="2150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ru" sz="1700"/>
              <a:t>Наши достижения: </a:t>
            </a:r>
            <a:endParaRPr b="1"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Участники «Постакселератора» НТИ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Участники «Конкурса инноваций в образовании» НИУ ВШЭ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700"/>
              <a:t>Наши контакты: </a:t>
            </a:r>
            <a:endParaRPr b="1" sz="1700"/>
          </a:p>
        </p:txBody>
      </p:sp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2605600" y="3657925"/>
            <a:ext cx="1736400" cy="1098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ru" sz="1200"/>
              <a:t>Сайферт Ирина </a:t>
            </a:r>
            <a:r>
              <a:rPr lang="ru" sz="1200"/>
              <a:t>– менеджер проекта, T&amp;D Specialist, магистр Института педагогики СПбГУ</a:t>
            </a:r>
            <a:endParaRPr sz="1200"/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025" y="3657913"/>
            <a:ext cx="1181874" cy="13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9050" y="3657924"/>
            <a:ext cx="1181874" cy="136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ctrTitle"/>
          </p:nvPr>
        </p:nvSpPr>
        <p:spPr>
          <a:xfrm>
            <a:off x="1114650" y="594100"/>
            <a:ext cx="6690000" cy="117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11">
                <a:solidFill>
                  <a:schemeClr val="dk2"/>
                </a:solidFill>
              </a:rPr>
              <a:t>Инструмент для создания динамических опросов</a:t>
            </a:r>
            <a:endParaRPr b="1" sz="4866">
              <a:solidFill>
                <a:schemeClr val="dk2"/>
              </a:solidFill>
            </a:endParaRPr>
          </a:p>
        </p:txBody>
      </p:sp>
      <p:sp>
        <p:nvSpPr>
          <p:cNvPr id="251" name="Google Shape;251;p31"/>
          <p:cNvSpPr txBox="1"/>
          <p:nvPr>
            <p:ph idx="1" type="subTitle"/>
          </p:nvPr>
        </p:nvSpPr>
        <p:spPr>
          <a:xfrm>
            <a:off x="224175" y="4044725"/>
            <a:ext cx="51336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/>
              <a:t>Контакты: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Ирина Сайферт</a:t>
            </a:r>
            <a:r>
              <a:rPr lang="ru" sz="2300"/>
              <a:t>, менеджер проекта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Email: </a:t>
            </a:r>
            <a:r>
              <a:rPr lang="ru" sz="2300"/>
              <a:t>sayfert_iv@mail.ru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Telegram:</a:t>
            </a:r>
            <a:r>
              <a:rPr lang="ru" sz="2300"/>
              <a:t> @sayirvl</a:t>
            </a:r>
            <a:endParaRPr sz="2300"/>
          </a:p>
        </p:txBody>
      </p:sp>
      <p:sp>
        <p:nvSpPr>
          <p:cNvPr id="252" name="Google Shape;252;p31"/>
          <p:cNvSpPr txBox="1"/>
          <p:nvPr>
            <p:ph idx="1" type="subTitle"/>
          </p:nvPr>
        </p:nvSpPr>
        <p:spPr>
          <a:xfrm>
            <a:off x="2005200" y="1766200"/>
            <a:ext cx="5133600" cy="11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5866">
                <a:solidFill>
                  <a:srgbClr val="CBBBA0"/>
                </a:solidFill>
              </a:rPr>
              <a:t>МОРФ</a:t>
            </a:r>
            <a:endParaRPr b="1" sz="5866">
              <a:solidFill>
                <a:srgbClr val="CBBBA0"/>
              </a:solidFill>
            </a:endParaRPr>
          </a:p>
        </p:txBody>
      </p:sp>
      <p:sp>
        <p:nvSpPr>
          <p:cNvPr id="253" name="Google Shape;253;p31"/>
          <p:cNvSpPr txBox="1"/>
          <p:nvPr>
            <p:ph idx="1" type="subTitle"/>
          </p:nvPr>
        </p:nvSpPr>
        <p:spPr>
          <a:xfrm>
            <a:off x="1287450" y="2938300"/>
            <a:ext cx="63444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i="1" lang="ru" sz="2190"/>
              <a:t>Благодарим за внимание!</a:t>
            </a:r>
            <a:endParaRPr i="1" sz="2190"/>
          </a:p>
        </p:txBody>
      </p:sp>
      <p:pic>
        <p:nvPicPr>
          <p:cNvPr id="254" name="Google Shape;2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74" y="167163"/>
            <a:ext cx="804143" cy="666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255" name="Google Shape;25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2464" y="8"/>
            <a:ext cx="1172799" cy="78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6725" y="416475"/>
            <a:ext cx="3349375" cy="47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CBBBA0"/>
                </a:solidFill>
              </a:rPr>
              <a:t>Актуальность проекта</a:t>
            </a:r>
            <a:endParaRPr b="1" sz="3000">
              <a:solidFill>
                <a:srgbClr val="CBBBA0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191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Средний коэффициент ответов в статичных онлайн-опросах составляет </a:t>
            </a:r>
            <a:r>
              <a:rPr b="1" lang="ru"/>
              <a:t>44,1% </a:t>
            </a:r>
            <a:r>
              <a:rPr lang="ru"/>
              <a:t>[</a:t>
            </a:r>
            <a:r>
              <a:rPr lang="ru"/>
              <a:t>Wu, Zhao, Fils-Aime, 2022</a:t>
            </a:r>
            <a:r>
              <a:rPr lang="ru"/>
              <a:t>].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Исследователи </a:t>
            </a:r>
            <a:r>
              <a:rPr b="1" lang="ru"/>
              <a:t>обращаются к формату </a:t>
            </a:r>
            <a:r>
              <a:rPr b="1" lang="ru"/>
              <a:t>интервью</a:t>
            </a:r>
            <a:r>
              <a:rPr lang="ru"/>
              <a:t>, который позволяет адаптировать вопросы к индивидуальным особенностям респондентов [Jain, 2021]. Однако и в этом случае </a:t>
            </a:r>
            <a:r>
              <a:rPr b="1" lang="ru"/>
              <a:t>наблюдаются существенное ограничение</a:t>
            </a:r>
            <a:r>
              <a:rPr lang="ru"/>
              <a:t> – участие человека-интервьюера, что неэффективно для масштабных исследований с точки зрения временных и трудозатрат.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Динамические опросы позволяют </a:t>
            </a:r>
            <a:r>
              <a:rPr b="1" lang="ru"/>
              <a:t>отслеживать изменения общественного мнения </a:t>
            </a:r>
            <a:r>
              <a:rPr lang="ru"/>
              <a:t>в режиме реального времени [</a:t>
            </a:r>
            <a:r>
              <a:rPr lang="ru"/>
              <a:t>Velez</a:t>
            </a:r>
            <a:r>
              <a:rPr lang="ru"/>
              <a:t>, 2024].</a:t>
            </a:r>
            <a:endParaRPr b="1"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68" name="Google Shape;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solidFill>
                  <a:srgbClr val="CBBBA0"/>
                </a:solidFill>
              </a:rPr>
              <a:t>О проекте </a:t>
            </a:r>
            <a:endParaRPr b="1" sz="3020">
              <a:solidFill>
                <a:srgbClr val="CBBBA0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271275" y="1152475"/>
            <a:ext cx="5433600" cy="3057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МОРФ </a:t>
            </a:r>
            <a:r>
              <a:rPr lang="ru"/>
              <a:t>– это инструмент для создания и проведения динамических опросов.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Динамический опрос</a:t>
            </a:r>
            <a:r>
              <a:rPr lang="ru"/>
              <a:t> – это способ проведения опроса, представляющий собой онлайн-анкету, в которой каждый следующий вопрос генерируется с помощью технологий ИИ в зависимости от предыдущего ответа респондента.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Продукт способен помочь</a:t>
            </a:r>
            <a:r>
              <a:rPr b="1" lang="ru"/>
              <a:t> </a:t>
            </a:r>
            <a:r>
              <a:rPr lang="ru"/>
              <a:t>решить </a:t>
            </a:r>
            <a:r>
              <a:rPr b="1" lang="ru"/>
              <a:t>проблему получения качественных данных от респондентов</a:t>
            </a:r>
            <a:r>
              <a:rPr lang="ru"/>
              <a:t>.</a:t>
            </a:r>
            <a:endParaRPr/>
          </a:p>
        </p:txBody>
      </p:sp>
      <p:pic>
        <p:nvPicPr>
          <p:cNvPr id="75" name="Google Shape;75;p15" title="99gqd198t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50" y="1152500"/>
            <a:ext cx="3057825" cy="3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77" name="Google Shape;7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solidFill>
                  <a:srgbClr val="CBBBA0"/>
                </a:solidFill>
              </a:rPr>
              <a:t>Клиент и проблема </a:t>
            </a:r>
            <a:endParaRPr b="1" sz="3020">
              <a:solidFill>
                <a:srgbClr val="CBBBA0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057400" cy="3424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Портрет клиента: </a:t>
            </a:r>
            <a:r>
              <a:rPr lang="ru"/>
              <a:t>образовательные организации начального, основного и среднего общего образования, которым необходимо </a:t>
            </a:r>
            <a:r>
              <a:rPr b="1" lang="ru"/>
              <a:t>проводить исследования</a:t>
            </a:r>
            <a:r>
              <a:rPr lang="ru"/>
              <a:t> участников образовательного процесса.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Инструмент для создания и проведения динамических опросов МОРФ уже на стадии пилота решает проблемы: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Обеспечения более репрезентативных данных</a:t>
            </a:r>
            <a:r>
              <a:rPr lang="ru"/>
              <a:t> за счет персонализированного подхода к каждому респонденту;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Повышения вовлеченности респондента</a:t>
            </a:r>
            <a:r>
              <a:rPr lang="ru"/>
              <a:t> за счет эмоционального отклика;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Возможности проведения сравнительных исследований</a:t>
            </a:r>
            <a:r>
              <a:rPr lang="ru"/>
              <a:t> статичных и динамических опросов. </a:t>
            </a:r>
            <a:r>
              <a:rPr lang="ru"/>
              <a:t> 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85" name="Google Shape;8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CBBBA0"/>
                </a:solidFill>
              </a:rPr>
              <a:t>Рынок </a:t>
            </a:r>
            <a:endParaRPr b="1" sz="3000">
              <a:solidFill>
                <a:srgbClr val="CBBBA0"/>
              </a:solidFill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24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Сегмент для расчета:</a:t>
            </a:r>
            <a:r>
              <a:rPr lang="ru"/>
              <a:t> образовательные организации начального, основного и среднего общего образования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Цена в месяц:</a:t>
            </a:r>
            <a:r>
              <a:rPr lang="ru"/>
              <a:t> 2 000 руб/мес. (при проведени 20 опросов (средняя величина класса в школе) в месяц стоимостью примерно 100 рублей     за один опрос)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TAM</a:t>
            </a:r>
            <a:r>
              <a:rPr lang="ru"/>
              <a:t> = 38 890 (число организаций) х 2 000 = </a:t>
            </a:r>
            <a:r>
              <a:rPr b="1" lang="ru"/>
              <a:t>77 780 000 руб/мес.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Предполагаемая доля заинтересованных в инструменте – 15%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SAM</a:t>
            </a:r>
            <a:r>
              <a:rPr lang="ru"/>
              <a:t> = 38 890 х 15% х 2 000 = </a:t>
            </a:r>
            <a:r>
              <a:rPr b="1" lang="ru"/>
              <a:t>11 667 000 руб/мес.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Предполагаемая доля рынка в первый год – 1%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SOM </a:t>
            </a:r>
            <a:r>
              <a:rPr lang="ru"/>
              <a:t>= 11 667 000  х 1% = </a:t>
            </a:r>
            <a:r>
              <a:rPr b="1" lang="ru"/>
              <a:t>116 670 руб/мес. </a:t>
            </a:r>
            <a:endParaRPr b="1"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CBBBA0"/>
                </a:solidFill>
              </a:rPr>
              <a:t>Стратегия продвижения </a:t>
            </a:r>
            <a:endParaRPr b="1" sz="3000">
              <a:solidFill>
                <a:srgbClr val="CBBBA0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24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Что уже сделано</a:t>
            </a:r>
            <a:r>
              <a:rPr b="1" lang="ru"/>
              <a:t>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Запуск </a:t>
            </a:r>
            <a:r>
              <a:rPr b="1" lang="ru" u="sng">
                <a:hlinkClick r:id="rId3"/>
              </a:rPr>
              <a:t>л</a:t>
            </a:r>
            <a:r>
              <a:rPr b="1" lang="ru" u="sng">
                <a:hlinkClick r:id="rId4"/>
              </a:rPr>
              <a:t>ендинга проекта</a:t>
            </a:r>
            <a:r>
              <a:rPr lang="ru"/>
              <a:t>: возможность узнать об инструменте и связаться с командой проекта;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Участие в профессиональных конкурсах</a:t>
            </a:r>
            <a:r>
              <a:rPr lang="ru"/>
              <a:t>: участие в «Конкурсе инноваций в образовании» (НИУ ВШЭ);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Участие в акселераторах: </a:t>
            </a:r>
            <a:r>
              <a:rPr lang="ru"/>
              <a:t>участие </a:t>
            </a:r>
            <a:r>
              <a:rPr lang="ru"/>
              <a:t>в «Постакселераторе НТИ».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Что планируется: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Участие в профильных научных конференциях;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Реклама в социальных сетях;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Реклама у специалистов в области и лидеров мнений. 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101" name="Google Shape;10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9500" y="3288150"/>
            <a:ext cx="1172800" cy="11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7609900" y="2902750"/>
            <a:ext cx="127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2"/>
                </a:solidFill>
              </a:rPr>
              <a:t>Лендинг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solidFill>
                  <a:srgbClr val="CBBBA0"/>
                </a:solidFill>
              </a:rPr>
              <a:t>Решение </a:t>
            </a:r>
            <a:endParaRPr b="1" sz="3020">
              <a:solidFill>
                <a:srgbClr val="CBBBA0"/>
              </a:solidFill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8148900" cy="3424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УТП: </a:t>
            </a:r>
            <a:r>
              <a:rPr lang="ru"/>
              <a:t>наш инструмент для проведения опросов позволяет </a:t>
            </a:r>
            <a:r>
              <a:rPr b="1" lang="ru"/>
              <a:t>решать проблему получения качественных данных</a:t>
            </a:r>
            <a:r>
              <a:rPr lang="ru"/>
              <a:t> от респондентов.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Инструмент МОРФ предоставляет пользователю </a:t>
            </a:r>
            <a:r>
              <a:rPr lang="ru"/>
              <a:t>возможности</a:t>
            </a:r>
            <a:r>
              <a:rPr lang="ru"/>
              <a:t>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Повышения вовлеченности</a:t>
            </a:r>
            <a:r>
              <a:rPr lang="ru"/>
              <a:t> респондентов с помощью персонализации опроса;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Создания, хранения и анализа опросов в </a:t>
            </a:r>
            <a:r>
              <a:rPr b="1" lang="ru"/>
              <a:t>личном кабинете</a:t>
            </a:r>
            <a:r>
              <a:rPr lang="ru"/>
              <a:t>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Детальной настройки</a:t>
            </a:r>
            <a:r>
              <a:rPr lang="ru"/>
              <a:t> динамического опроса под свои задачи;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Управления опросами</a:t>
            </a:r>
            <a:r>
              <a:rPr lang="ru"/>
              <a:t> из личного кабинета;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Наблюдения за прохождением опроса </a:t>
            </a:r>
            <a:r>
              <a:rPr lang="ru"/>
              <a:t>в режиме реального времени;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Автоматического </a:t>
            </a:r>
            <a:r>
              <a:rPr b="1" lang="ru"/>
              <a:t>сбора и анализа полученных данных</a:t>
            </a:r>
            <a:r>
              <a:rPr lang="ru"/>
              <a:t>. 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200" y="4460945"/>
            <a:ext cx="491751" cy="40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9489" y="4273721"/>
            <a:ext cx="1172799" cy="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 title="2025-05-09_19-17-09.png"/>
          <p:cNvPicPr preferRelativeResize="0"/>
          <p:nvPr/>
        </p:nvPicPr>
        <p:blipFill rotWithShape="1">
          <a:blip r:embed="rId3">
            <a:alphaModFix/>
          </a:blip>
          <a:srcRect b="0" l="4978" r="2489" t="0"/>
          <a:stretch/>
        </p:blipFill>
        <p:spPr>
          <a:xfrm>
            <a:off x="1924275" y="344675"/>
            <a:ext cx="2312651" cy="21521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7" name="Google Shape;117;p20" title="2025-05-09_19-32-59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325" y="307189"/>
            <a:ext cx="2374900" cy="22270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8" name="Google Shape;118;p20" title="2025-06-05_17-12-26.png"/>
          <p:cNvPicPr preferRelativeResize="0"/>
          <p:nvPr/>
        </p:nvPicPr>
        <p:blipFill rotWithShape="1">
          <a:blip r:embed="rId5">
            <a:alphaModFix/>
          </a:blip>
          <a:srcRect b="0" l="2940" r="0" t="0"/>
          <a:stretch/>
        </p:blipFill>
        <p:spPr>
          <a:xfrm>
            <a:off x="1893150" y="2755950"/>
            <a:ext cx="2374900" cy="2200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9" name="Google Shape;119;p20" title="2025-05-09_20-09-26.png"/>
          <p:cNvPicPr preferRelativeResize="0"/>
          <p:nvPr/>
        </p:nvPicPr>
        <p:blipFill rotWithShape="1">
          <a:blip r:embed="rId6">
            <a:alphaModFix/>
          </a:blip>
          <a:srcRect b="0" l="5999" r="6026" t="0"/>
          <a:stretch/>
        </p:blipFill>
        <p:spPr>
          <a:xfrm>
            <a:off x="4965325" y="2741700"/>
            <a:ext cx="2374900" cy="2229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CBBBA0"/>
                </a:solidFill>
              </a:rPr>
              <a:t>Используемые т</a:t>
            </a:r>
            <a:r>
              <a:rPr b="1" lang="ru" sz="3000">
                <a:solidFill>
                  <a:srgbClr val="CBBBA0"/>
                </a:solidFill>
              </a:rPr>
              <a:t>ехнологии</a:t>
            </a:r>
            <a:endParaRPr b="1" sz="3000">
              <a:solidFill>
                <a:srgbClr val="CBBBA0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50" y="1185975"/>
            <a:ext cx="3200128" cy="91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463" y="1185975"/>
            <a:ext cx="2929736" cy="91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350" y="2395150"/>
            <a:ext cx="2929725" cy="108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3463" y="2268325"/>
            <a:ext cx="3490186" cy="13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 title="talos 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6100" y="3714200"/>
            <a:ext cx="1083175" cy="1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6009275" y="3967850"/>
            <a:ext cx="2708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Talos Linux</a:t>
            </a:r>
            <a:endParaRPr sz="3300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8900" y="3818300"/>
            <a:ext cx="2817575" cy="11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