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47" r:id="rId3"/>
    <p:sldId id="348" r:id="rId4"/>
    <p:sldId id="329" r:id="rId5"/>
    <p:sldId id="315" r:id="rId6"/>
    <p:sldId id="344" r:id="rId7"/>
    <p:sldId id="349" r:id="rId8"/>
    <p:sldId id="346" r:id="rId9"/>
    <p:sldId id="326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ECD9FF"/>
    <a:srgbClr val="E9C5FF"/>
    <a:srgbClr val="B5D8E1"/>
    <a:srgbClr val="243A62"/>
    <a:srgbClr val="CC99FF"/>
    <a:srgbClr val="FCAF17"/>
    <a:srgbClr val="FD493D"/>
    <a:srgbClr val="FBB3C1"/>
    <a:srgbClr val="FF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6" autoAdjust="0"/>
    <p:restoredTop sz="94792" autoAdjust="0"/>
  </p:normalViewPr>
  <p:slideViewPr>
    <p:cSldViewPr snapToGrid="0" snapToObjects="1" showGuides="1">
      <p:cViewPr varScale="1">
        <p:scale>
          <a:sx n="82" d="100"/>
          <a:sy n="82" d="100"/>
        </p:scale>
        <p:origin x="466" y="62"/>
      </p:cViewPr>
      <p:guideLst>
        <p:guide orient="horz" pos="2160"/>
        <p:guide pos="393"/>
        <p:guide orient="horz" pos="15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13521-DC92-4E4E-8A88-1FA1EA258E4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A50D5-AA47-4C46-A09B-8C717D2A76AB}">
      <dgm:prSet phldrT="[Текст]"/>
      <dgm:spPr>
        <a:solidFill>
          <a:srgbClr val="9F00FF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ExtraBold"/>
            </a:rPr>
            <a:t>Описание проблемы</a:t>
          </a:r>
        </a:p>
      </dgm:t>
    </dgm:pt>
    <dgm:pt modelId="{280EB9F0-2D15-4A34-94DC-E4577212CE78}" type="parTrans" cxnId="{283ED4CE-C25E-4580-9DAC-EA55B883CB36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6BA2ECD9-C9D9-4F90-8AAB-5C60B9F1F907}" type="sibTrans" cxnId="{283ED4CE-C25E-4580-9DAC-EA55B883CB36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529F3279-88E5-4757-A4C3-8BD7CD77D8C9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endParaRPr lang="ru-RU" sz="2400" b="1" dirty="0">
            <a:latin typeface="Gilroy-ExtraBold"/>
          </a:endParaRPr>
        </a:p>
      </dgm:t>
    </dgm:pt>
    <dgm:pt modelId="{90F80212-BE81-4A8C-95DD-6DA659195EDC}" type="parTrans" cxnId="{9EF9278B-5651-4E1A-BDB4-018189E55A2B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75F28BB5-EE8A-4725-B4D4-B8A3B9D99D8C}" type="sibTrans" cxnId="{9EF9278B-5651-4E1A-BDB4-018189E55A2B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68B89595-65B1-4B73-834B-61AB58D61EBC}">
      <dgm:prSet phldrT="[Текст]"/>
      <dgm:spPr>
        <a:solidFill>
          <a:srgbClr val="9F00FF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ExtraBold"/>
            </a:rPr>
            <a:t>Какая часть проблемы решается</a:t>
          </a:r>
        </a:p>
      </dgm:t>
    </dgm:pt>
    <dgm:pt modelId="{DECC0D95-4E37-480F-A0A9-0583DE1E96F7}" type="parTrans" cxnId="{9C9149DA-169B-4892-BD82-CCE3F32CA20C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F2C317CE-6705-4E7B-A883-41AE16550FC5}" type="sibTrans" cxnId="{9C9149DA-169B-4892-BD82-CCE3F32CA20C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133DD9C8-EE42-44FE-BD1A-9B3A92116EAE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endParaRPr lang="ru-RU" sz="2400" b="1" dirty="0">
            <a:latin typeface="Gilroy-ExtraBold"/>
          </a:endParaRPr>
        </a:p>
      </dgm:t>
    </dgm:pt>
    <dgm:pt modelId="{E56D5218-85DF-454D-8C54-415ECE9853F9}" type="parTrans" cxnId="{4A57FB53-2E89-4D29-90D9-52FF7601D931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33CC5279-995C-4717-AA89-D54A8004B2BD}" type="sibTrans" cxnId="{4A57FB53-2E89-4D29-90D9-52FF7601D931}">
      <dgm:prSet/>
      <dgm:spPr/>
      <dgm:t>
        <a:bodyPr/>
        <a:lstStyle/>
        <a:p>
          <a:endParaRPr lang="ru-RU" b="1">
            <a:latin typeface="Gilroy-ExtraBold"/>
          </a:endParaRPr>
        </a:p>
      </dgm:t>
    </dgm:pt>
    <dgm:pt modelId="{D8F0FF41-C9BA-47A7-BE2E-580800543680}" type="pres">
      <dgm:prSet presAssocID="{F7A13521-DC92-4E4E-8A88-1FA1EA258E4C}" presName="linearFlow" presStyleCnt="0">
        <dgm:presLayoutVars>
          <dgm:dir/>
          <dgm:animLvl val="lvl"/>
          <dgm:resizeHandles val="exact"/>
        </dgm:presLayoutVars>
      </dgm:prSet>
      <dgm:spPr/>
    </dgm:pt>
    <dgm:pt modelId="{4CE5C585-BEEC-4801-B9FF-1FBE22FFA0FA}" type="pres">
      <dgm:prSet presAssocID="{D38A50D5-AA47-4C46-A09B-8C717D2A76AB}" presName="composite" presStyleCnt="0"/>
      <dgm:spPr/>
    </dgm:pt>
    <dgm:pt modelId="{BBBE63A3-EB10-4838-B957-F63E43FDC814}" type="pres">
      <dgm:prSet presAssocID="{D38A50D5-AA47-4C46-A09B-8C717D2A76A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3F6FE57-599B-4DE3-AB87-F51D73C49E27}" type="pres">
      <dgm:prSet presAssocID="{D38A50D5-AA47-4C46-A09B-8C717D2A76AB}" presName="descendantText" presStyleLbl="alignAcc1" presStyleIdx="0" presStyleCnt="2" custLinFactNeighborX="0" custLinFactNeighborY="-130">
        <dgm:presLayoutVars>
          <dgm:bulletEnabled val="1"/>
        </dgm:presLayoutVars>
      </dgm:prSet>
      <dgm:spPr/>
    </dgm:pt>
    <dgm:pt modelId="{7CDC4DFD-911E-4859-93F7-480CAEEF4EA1}" type="pres">
      <dgm:prSet presAssocID="{6BA2ECD9-C9D9-4F90-8AAB-5C60B9F1F907}" presName="sp" presStyleCnt="0"/>
      <dgm:spPr/>
    </dgm:pt>
    <dgm:pt modelId="{F0ED7302-CE3A-43D2-928B-09802ACA7C52}" type="pres">
      <dgm:prSet presAssocID="{68B89595-65B1-4B73-834B-61AB58D61EBC}" presName="composite" presStyleCnt="0"/>
      <dgm:spPr/>
    </dgm:pt>
    <dgm:pt modelId="{9A781854-D7A0-4C10-9886-C04AE40C01F5}" type="pres">
      <dgm:prSet presAssocID="{68B89595-65B1-4B73-834B-61AB58D61EB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B70C2FB-A5DD-4100-826E-4BBD446FE246}" type="pres">
      <dgm:prSet presAssocID="{68B89595-65B1-4B73-834B-61AB58D61EBC}" presName="descendantText" presStyleLbl="alignAcc1" presStyleIdx="1" presStyleCnt="2" custLinFactNeighborX="0" custLinFactNeighborY="904">
        <dgm:presLayoutVars>
          <dgm:bulletEnabled val="1"/>
        </dgm:presLayoutVars>
      </dgm:prSet>
      <dgm:spPr/>
    </dgm:pt>
  </dgm:ptLst>
  <dgm:cxnLst>
    <dgm:cxn modelId="{38DEC90E-F661-4CA4-ACFC-1371E96F14B4}" type="presOf" srcId="{F7A13521-DC92-4E4E-8A88-1FA1EA258E4C}" destId="{D8F0FF41-C9BA-47A7-BE2E-580800543680}" srcOrd="0" destOrd="0" presId="urn:microsoft.com/office/officeart/2005/8/layout/chevron2"/>
    <dgm:cxn modelId="{05B41911-1437-41CE-A4BA-BACEAE03B00C}" type="presOf" srcId="{68B89595-65B1-4B73-834B-61AB58D61EBC}" destId="{9A781854-D7A0-4C10-9886-C04AE40C01F5}" srcOrd="0" destOrd="0" presId="urn:microsoft.com/office/officeart/2005/8/layout/chevron2"/>
    <dgm:cxn modelId="{B65B9826-9F80-4CB7-85FE-6DBD3032B4E1}" type="presOf" srcId="{D38A50D5-AA47-4C46-A09B-8C717D2A76AB}" destId="{BBBE63A3-EB10-4838-B957-F63E43FDC814}" srcOrd="0" destOrd="0" presId="urn:microsoft.com/office/officeart/2005/8/layout/chevron2"/>
    <dgm:cxn modelId="{46DF0F36-9ABC-49DF-86D0-176D20409AA3}" type="presOf" srcId="{133DD9C8-EE42-44FE-BD1A-9B3A92116EAE}" destId="{4B70C2FB-A5DD-4100-826E-4BBD446FE246}" srcOrd="0" destOrd="0" presId="urn:microsoft.com/office/officeart/2005/8/layout/chevron2"/>
    <dgm:cxn modelId="{4A57FB53-2E89-4D29-90D9-52FF7601D931}" srcId="{68B89595-65B1-4B73-834B-61AB58D61EBC}" destId="{133DD9C8-EE42-44FE-BD1A-9B3A92116EAE}" srcOrd="0" destOrd="0" parTransId="{E56D5218-85DF-454D-8C54-415ECE9853F9}" sibTransId="{33CC5279-995C-4717-AA89-D54A8004B2BD}"/>
    <dgm:cxn modelId="{9EF9278B-5651-4E1A-BDB4-018189E55A2B}" srcId="{D38A50D5-AA47-4C46-A09B-8C717D2A76AB}" destId="{529F3279-88E5-4757-A4C3-8BD7CD77D8C9}" srcOrd="0" destOrd="0" parTransId="{90F80212-BE81-4A8C-95DD-6DA659195EDC}" sibTransId="{75F28BB5-EE8A-4725-B4D4-B8A3B9D99D8C}"/>
    <dgm:cxn modelId="{F97F6CC7-A3B4-4BBB-B9F9-75CDF70175AD}" type="presOf" srcId="{529F3279-88E5-4757-A4C3-8BD7CD77D8C9}" destId="{B3F6FE57-599B-4DE3-AB87-F51D73C49E27}" srcOrd="0" destOrd="0" presId="urn:microsoft.com/office/officeart/2005/8/layout/chevron2"/>
    <dgm:cxn modelId="{283ED4CE-C25E-4580-9DAC-EA55B883CB36}" srcId="{F7A13521-DC92-4E4E-8A88-1FA1EA258E4C}" destId="{D38A50D5-AA47-4C46-A09B-8C717D2A76AB}" srcOrd="0" destOrd="0" parTransId="{280EB9F0-2D15-4A34-94DC-E4577212CE78}" sibTransId="{6BA2ECD9-C9D9-4F90-8AAB-5C60B9F1F907}"/>
    <dgm:cxn modelId="{9C9149DA-169B-4892-BD82-CCE3F32CA20C}" srcId="{F7A13521-DC92-4E4E-8A88-1FA1EA258E4C}" destId="{68B89595-65B1-4B73-834B-61AB58D61EBC}" srcOrd="1" destOrd="0" parTransId="{DECC0D95-4E37-480F-A0A9-0583DE1E96F7}" sibTransId="{F2C317CE-6705-4E7B-A883-41AE16550FC5}"/>
    <dgm:cxn modelId="{5187088B-EA14-4C62-9AB4-74F2331C29AE}" type="presParOf" srcId="{D8F0FF41-C9BA-47A7-BE2E-580800543680}" destId="{4CE5C585-BEEC-4801-B9FF-1FBE22FFA0FA}" srcOrd="0" destOrd="0" presId="urn:microsoft.com/office/officeart/2005/8/layout/chevron2"/>
    <dgm:cxn modelId="{95BF12BE-D059-4FBF-825C-87B6930C1673}" type="presParOf" srcId="{4CE5C585-BEEC-4801-B9FF-1FBE22FFA0FA}" destId="{BBBE63A3-EB10-4838-B957-F63E43FDC814}" srcOrd="0" destOrd="0" presId="urn:microsoft.com/office/officeart/2005/8/layout/chevron2"/>
    <dgm:cxn modelId="{3AC6DD34-250A-4E22-AF1C-04A0111ABDED}" type="presParOf" srcId="{4CE5C585-BEEC-4801-B9FF-1FBE22FFA0FA}" destId="{B3F6FE57-599B-4DE3-AB87-F51D73C49E27}" srcOrd="1" destOrd="0" presId="urn:microsoft.com/office/officeart/2005/8/layout/chevron2"/>
    <dgm:cxn modelId="{F3EAF7D9-1350-4F0C-94CC-6CB55BDE0BBE}" type="presParOf" srcId="{D8F0FF41-C9BA-47A7-BE2E-580800543680}" destId="{7CDC4DFD-911E-4859-93F7-480CAEEF4EA1}" srcOrd="1" destOrd="0" presId="urn:microsoft.com/office/officeart/2005/8/layout/chevron2"/>
    <dgm:cxn modelId="{1324FDD1-ADBF-4CD2-B373-D0A232529511}" type="presParOf" srcId="{D8F0FF41-C9BA-47A7-BE2E-580800543680}" destId="{F0ED7302-CE3A-43D2-928B-09802ACA7C52}" srcOrd="2" destOrd="0" presId="urn:microsoft.com/office/officeart/2005/8/layout/chevron2"/>
    <dgm:cxn modelId="{F188FD27-9901-4669-A62E-72B9DC0F81B8}" type="presParOf" srcId="{F0ED7302-CE3A-43D2-928B-09802ACA7C52}" destId="{9A781854-D7A0-4C10-9886-C04AE40C01F5}" srcOrd="0" destOrd="0" presId="urn:microsoft.com/office/officeart/2005/8/layout/chevron2"/>
    <dgm:cxn modelId="{30354CCD-2098-40ED-A485-4B3531D41B4D}" type="presParOf" srcId="{F0ED7302-CE3A-43D2-928B-09802ACA7C52}" destId="{4B70C2FB-A5DD-4100-826E-4BBD446FE2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E63A3-EB10-4838-B957-F63E43FDC814}">
      <dsp:nvSpPr>
        <dsp:cNvPr id="0" name=""/>
        <dsp:cNvSpPr/>
      </dsp:nvSpPr>
      <dsp:spPr>
        <a:xfrm rot="5400000">
          <a:off x="-389823" y="392020"/>
          <a:ext cx="2598822" cy="1819176"/>
        </a:xfrm>
        <a:prstGeom prst="chevron">
          <a:avLst/>
        </a:prstGeom>
        <a:solidFill>
          <a:srgbClr val="9F00FF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ExtraBold"/>
            </a:rPr>
            <a:t>Описание проблемы</a:t>
          </a:r>
        </a:p>
      </dsp:txBody>
      <dsp:txXfrm rot="-5400000">
        <a:off x="0" y="911785"/>
        <a:ext cx="1819176" cy="779646"/>
      </dsp:txXfrm>
    </dsp:sp>
    <dsp:sp modelId="{B3F6FE57-599B-4DE3-AB87-F51D73C49E27}">
      <dsp:nvSpPr>
        <dsp:cNvPr id="0" name=""/>
        <dsp:cNvSpPr/>
      </dsp:nvSpPr>
      <dsp:spPr>
        <a:xfrm rot="5400000">
          <a:off x="3738222" y="-1919045"/>
          <a:ext cx="1689234" cy="5527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latin typeface="Gilroy-ExtraBold"/>
          </a:endParaRPr>
        </a:p>
      </dsp:txBody>
      <dsp:txXfrm rot="-5400000">
        <a:off x="1819176" y="82463"/>
        <a:ext cx="5444865" cy="1524310"/>
      </dsp:txXfrm>
    </dsp:sp>
    <dsp:sp modelId="{9A781854-D7A0-4C10-9886-C04AE40C01F5}">
      <dsp:nvSpPr>
        <dsp:cNvPr id="0" name=""/>
        <dsp:cNvSpPr/>
      </dsp:nvSpPr>
      <dsp:spPr>
        <a:xfrm rot="5400000">
          <a:off x="-389823" y="2707832"/>
          <a:ext cx="2598822" cy="1819176"/>
        </a:xfrm>
        <a:prstGeom prst="chevron">
          <a:avLst/>
        </a:prstGeom>
        <a:solidFill>
          <a:srgbClr val="9F00FF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ExtraBold"/>
            </a:rPr>
            <a:t>Какая часть проблемы решается</a:t>
          </a:r>
        </a:p>
      </dsp:txBody>
      <dsp:txXfrm rot="-5400000">
        <a:off x="0" y="3227597"/>
        <a:ext cx="1819176" cy="779646"/>
      </dsp:txXfrm>
    </dsp:sp>
    <dsp:sp modelId="{4B70C2FB-A5DD-4100-826E-4BBD446FE246}">
      <dsp:nvSpPr>
        <dsp:cNvPr id="0" name=""/>
        <dsp:cNvSpPr/>
      </dsp:nvSpPr>
      <dsp:spPr>
        <a:xfrm rot="5400000">
          <a:off x="3738222" y="414233"/>
          <a:ext cx="1689234" cy="5527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latin typeface="Gilroy-ExtraBold"/>
          </a:endParaRPr>
        </a:p>
      </dsp:txBody>
      <dsp:txXfrm rot="-5400000">
        <a:off x="1819176" y="2415741"/>
        <a:ext cx="5444865" cy="152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8025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становка пробле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8" y="51263"/>
            <a:ext cx="453825" cy="576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sp>
        <p:nvSpPr>
          <p:cNvPr id="28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8253523" y="1510270"/>
            <a:ext cx="3673076" cy="4748097"/>
          </a:xfrm>
          <a:ln w="19050">
            <a:solidFill>
              <a:srgbClr val="7030A0"/>
            </a:solidFill>
            <a:miter lim="400000"/>
          </a:ln>
        </p:spPr>
        <p:txBody>
          <a:bodyPr lIns="45718" tIns="45718" rIns="45718" bIns="45718">
            <a:noAutofit/>
          </a:bodyPr>
          <a:lstStyle>
            <a:lvl1pPr marL="88900" indent="-88900">
              <a:spcBef>
                <a:spcPts val="0"/>
              </a:spcBef>
              <a:defRPr kumimoji="0" lang="ru-RU" sz="1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265113" indent="-77788">
              <a:spcBef>
                <a:spcPts val="0"/>
              </a:spcBef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пункт 20 паспорта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1CBA5E-5785-4110-8634-619D8ED23608}"/>
              </a:ext>
            </a:extLst>
          </p:cNvPr>
          <p:cNvSpPr txBox="1"/>
          <p:nvPr userDrawn="1"/>
        </p:nvSpPr>
        <p:spPr>
          <a:xfrm>
            <a:off x="8253523" y="987054"/>
            <a:ext cx="381061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8F00FF"/>
                </a:solidFill>
                <a:latin typeface="Gilroy-ExtraBold"/>
              </a:rPr>
              <a:t>Решение: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322107" y="180268"/>
            <a:ext cx="868106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8F00FF"/>
                </a:solidFill>
                <a:effectLst/>
                <a:uFillTx/>
                <a:latin typeface="Gilroy-ExtraBold"/>
                <a:ea typeface="Gilroy-ExtraBold"/>
                <a:cs typeface="Gilroy-ExtraBold"/>
                <a:sym typeface="Helvetica"/>
              </a:rPr>
              <a:t>Постановка проблемы и ее решение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3" y="159611"/>
            <a:ext cx="449236" cy="44923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 userDrawn="1">
            <p:extLst>
              <p:ext uri="{D42A27DB-BD31-4B8C-83A1-F6EECF244321}">
                <p14:modId xmlns:p14="http://schemas.microsoft.com/office/powerpoint/2010/main" val="3302977628"/>
              </p:ext>
            </p:extLst>
          </p:nvPr>
        </p:nvGraphicFramePr>
        <p:xfrm>
          <a:off x="495746" y="1424803"/>
          <a:ext cx="7346504" cy="491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1424804"/>
            <a:ext cx="5410200" cy="1689872"/>
          </a:xfrm>
        </p:spPr>
        <p:txBody>
          <a:bodyPr>
            <a:normAutofit/>
          </a:bodyPr>
          <a:lstStyle>
            <a:lvl1pPr marL="228600" indent="-142875">
              <a:defRPr sz="2200" baseline="0">
                <a:solidFill>
                  <a:srgbClr val="002060"/>
                </a:solidFill>
                <a:latin typeface="Gilroy-ExtraBold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пункт 25 паспорта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3780451"/>
            <a:ext cx="5410200" cy="1689872"/>
          </a:xfrm>
        </p:spPr>
        <p:txBody>
          <a:bodyPr>
            <a:normAutofit/>
          </a:bodyPr>
          <a:lstStyle>
            <a:lvl1pPr marL="228600" indent="-142875">
              <a:defRPr sz="2200" baseline="0">
                <a:solidFill>
                  <a:srgbClr val="002060"/>
                </a:solidFill>
                <a:latin typeface="Gilroy-ExtraBold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пункт 2</a:t>
            </a:r>
            <a:r>
              <a:rPr lang="en-US" dirty="0"/>
              <a:t>6</a:t>
            </a:r>
            <a:r>
              <a:rPr lang="ru-RU" dirty="0"/>
              <a:t> паспорта</a:t>
            </a:r>
          </a:p>
        </p:txBody>
      </p:sp>
    </p:spTree>
    <p:extLst>
      <p:ext uri="{BB962C8B-B14F-4D97-AF65-F5344CB8AC3E}">
        <p14:creationId xmlns:p14="http://schemas.microsoft.com/office/powerpoint/2010/main" val="29314455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2284E69D-6AF8-4F98-B349-4B100723F41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93126" y="155926"/>
            <a:ext cx="8641699" cy="607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8F00FF"/>
                </a:solidFill>
                <a:effectLst/>
                <a:uFillTx/>
                <a:latin typeface="Gilroy-ExtraBold"/>
                <a:ea typeface="Gilroy-ExtraBold"/>
                <a:cs typeface="Gilroy-ExtraBold"/>
                <a:sym typeface="Helvetica"/>
              </a:defRPr>
            </a:lvl1pPr>
          </a:lstStyle>
          <a:p>
            <a:r>
              <a:rPr lang="ru-RU" dirty="0"/>
              <a:t>Бизнес-модель проекта</a:t>
            </a:r>
            <a:endParaRPr dirty="0"/>
          </a:p>
        </p:txBody>
      </p:sp>
      <p:pic>
        <p:nvPicPr>
          <p:cNvPr id="5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CA8B49-F046-4070-8AB3-96BF479968C0}"/>
              </a:ext>
            </a:extLst>
          </p:cNvPr>
          <p:cNvGrpSpPr/>
          <p:nvPr userDrawn="1"/>
        </p:nvGrpSpPr>
        <p:grpSpPr>
          <a:xfrm>
            <a:off x="341449" y="1002891"/>
            <a:ext cx="11593376" cy="5302702"/>
            <a:chOff x="2050016" y="1920875"/>
            <a:chExt cx="16156468" cy="8382000"/>
          </a:xfrm>
          <a:noFill/>
        </p:grpSpPr>
        <p:grpSp>
          <p:nvGrpSpPr>
            <p:cNvPr id="13" name="Google Shape;101;p4">
              <a:extLst>
                <a:ext uri="{FF2B5EF4-FFF2-40B4-BE49-F238E27FC236}">
                  <a16:creationId xmlns:a16="http://schemas.microsoft.com/office/drawing/2014/main" id="{32F18173-9666-45D1-93B9-CEDF7834933A}"/>
                </a:ext>
              </a:extLst>
            </p:cNvPr>
            <p:cNvGrpSpPr/>
            <p:nvPr/>
          </p:nvGrpSpPr>
          <p:grpSpPr>
            <a:xfrm>
              <a:off x="2051050" y="1920875"/>
              <a:ext cx="16155434" cy="8382000"/>
              <a:chOff x="1135616" y="1844675"/>
              <a:chExt cx="16155434" cy="8382000"/>
            </a:xfrm>
            <a:grpFill/>
          </p:grpSpPr>
          <p:sp>
            <p:nvSpPr>
              <p:cNvPr id="23" name="Google Shape;102;p4">
                <a:extLst>
                  <a:ext uri="{FF2B5EF4-FFF2-40B4-BE49-F238E27FC236}">
                    <a16:creationId xmlns:a16="http://schemas.microsoft.com/office/drawing/2014/main" id="{472508B2-AE51-41BB-A6DC-6ECE016D6623}"/>
                  </a:ext>
                </a:extLst>
              </p:cNvPr>
              <p:cNvSpPr/>
              <p:nvPr/>
            </p:nvSpPr>
            <p:spPr>
              <a:xfrm>
                <a:off x="1136650" y="8245475"/>
                <a:ext cx="8077200" cy="19812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3;p4">
                <a:extLst>
                  <a:ext uri="{FF2B5EF4-FFF2-40B4-BE49-F238E27FC236}">
                    <a16:creationId xmlns:a16="http://schemas.microsoft.com/office/drawing/2014/main" id="{6A7FCE0D-0742-46E9-A2A3-D0004128CD23}"/>
                  </a:ext>
                </a:extLst>
              </p:cNvPr>
              <p:cNvSpPr/>
              <p:nvPr/>
            </p:nvSpPr>
            <p:spPr>
              <a:xfrm>
                <a:off x="9213850" y="8245475"/>
                <a:ext cx="8077200" cy="19812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04;p4">
                <a:extLst>
                  <a:ext uri="{FF2B5EF4-FFF2-40B4-BE49-F238E27FC236}">
                    <a16:creationId xmlns:a16="http://schemas.microsoft.com/office/drawing/2014/main" id="{0A0B30B4-3BD8-425B-8487-0DC5D5E16FE5}"/>
                  </a:ext>
                </a:extLst>
              </p:cNvPr>
              <p:cNvSpPr/>
              <p:nvPr/>
            </p:nvSpPr>
            <p:spPr>
              <a:xfrm>
                <a:off x="1135616" y="1844675"/>
                <a:ext cx="2895600" cy="64008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5;p4">
                <a:extLst>
                  <a:ext uri="{FF2B5EF4-FFF2-40B4-BE49-F238E27FC236}">
                    <a16:creationId xmlns:a16="http://schemas.microsoft.com/office/drawing/2014/main" id="{3BCFC7EB-2969-4528-87DB-A0DE0D81A559}"/>
                  </a:ext>
                </a:extLst>
              </p:cNvPr>
              <p:cNvSpPr/>
              <p:nvPr/>
            </p:nvSpPr>
            <p:spPr>
              <a:xfrm>
                <a:off x="4031216" y="1844675"/>
                <a:ext cx="3810000" cy="33528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6;p4">
                <a:extLst>
                  <a:ext uri="{FF2B5EF4-FFF2-40B4-BE49-F238E27FC236}">
                    <a16:creationId xmlns:a16="http://schemas.microsoft.com/office/drawing/2014/main" id="{BA0A9B69-B81F-4F98-BF55-B73DDE7A7C75}"/>
                  </a:ext>
                </a:extLst>
              </p:cNvPr>
              <p:cNvSpPr/>
              <p:nvPr/>
            </p:nvSpPr>
            <p:spPr>
              <a:xfrm>
                <a:off x="4031216" y="5197475"/>
                <a:ext cx="3810000" cy="30480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7;p4">
                <a:extLst>
                  <a:ext uri="{FF2B5EF4-FFF2-40B4-BE49-F238E27FC236}">
                    <a16:creationId xmlns:a16="http://schemas.microsoft.com/office/drawing/2014/main" id="{165E61F2-1160-4A57-A570-49EC70269000}"/>
                  </a:ext>
                </a:extLst>
              </p:cNvPr>
              <p:cNvSpPr/>
              <p:nvPr/>
            </p:nvSpPr>
            <p:spPr>
              <a:xfrm>
                <a:off x="7841216" y="1844675"/>
                <a:ext cx="2895600" cy="64008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8;p4">
                <a:extLst>
                  <a:ext uri="{FF2B5EF4-FFF2-40B4-BE49-F238E27FC236}">
                    <a16:creationId xmlns:a16="http://schemas.microsoft.com/office/drawing/2014/main" id="{4D0201FA-D2AF-4794-8F5C-D894E8698FC9}"/>
                  </a:ext>
                </a:extLst>
              </p:cNvPr>
              <p:cNvSpPr/>
              <p:nvPr/>
            </p:nvSpPr>
            <p:spPr>
              <a:xfrm>
                <a:off x="10736816" y="1844675"/>
                <a:ext cx="3200400" cy="33528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9;p4">
                <a:extLst>
                  <a:ext uri="{FF2B5EF4-FFF2-40B4-BE49-F238E27FC236}">
                    <a16:creationId xmlns:a16="http://schemas.microsoft.com/office/drawing/2014/main" id="{C459F818-C498-4DB0-B13E-E5A6E8262C90}"/>
                  </a:ext>
                </a:extLst>
              </p:cNvPr>
              <p:cNvSpPr/>
              <p:nvPr/>
            </p:nvSpPr>
            <p:spPr>
              <a:xfrm>
                <a:off x="10736816" y="5197475"/>
                <a:ext cx="3200400" cy="30480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0;p4">
                <a:extLst>
                  <a:ext uri="{FF2B5EF4-FFF2-40B4-BE49-F238E27FC236}">
                    <a16:creationId xmlns:a16="http://schemas.microsoft.com/office/drawing/2014/main" id="{4D345F9C-FB25-4EB0-A3AA-3F5C50EB8EB9}"/>
                  </a:ext>
                </a:extLst>
              </p:cNvPr>
              <p:cNvSpPr/>
              <p:nvPr/>
            </p:nvSpPr>
            <p:spPr>
              <a:xfrm>
                <a:off x="13937216" y="1844675"/>
                <a:ext cx="3352800" cy="6400800"/>
              </a:xfrm>
              <a:prstGeom prst="rect">
                <a:avLst/>
              </a:prstGeom>
              <a:grp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60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11;p4">
              <a:extLst>
                <a:ext uri="{FF2B5EF4-FFF2-40B4-BE49-F238E27FC236}">
                  <a16:creationId xmlns:a16="http://schemas.microsoft.com/office/drawing/2014/main" id="{E0EBCC43-8F82-4D5C-8590-06721E9E1752}"/>
                </a:ext>
              </a:extLst>
            </p:cNvPr>
            <p:cNvSpPr txBox="1"/>
            <p:nvPr/>
          </p:nvSpPr>
          <p:spPr>
            <a:xfrm>
              <a:off x="2050016" y="1978514"/>
              <a:ext cx="2785278" cy="124052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2. Проблема и существующие альтернативы</a:t>
              </a:r>
              <a:endParaRPr sz="1500" dirty="0">
                <a:solidFill>
                  <a:srgbClr val="002060"/>
                </a:solidFill>
                <a:latin typeface="Candara" panose="020E0502030303020204"/>
              </a:endParaRPr>
            </a:p>
          </p:txBody>
        </p:sp>
        <p:sp>
          <p:nvSpPr>
            <p:cNvPr id="15" name="Google Shape;112;p4">
              <a:extLst>
                <a:ext uri="{FF2B5EF4-FFF2-40B4-BE49-F238E27FC236}">
                  <a16:creationId xmlns:a16="http://schemas.microsoft.com/office/drawing/2014/main" id="{44FE75EA-4ED5-44AF-918C-4E94BA34997F}"/>
                </a:ext>
              </a:extLst>
            </p:cNvPr>
            <p:cNvSpPr txBox="1"/>
            <p:nvPr/>
          </p:nvSpPr>
          <p:spPr>
            <a:xfrm>
              <a:off x="4951174" y="1978514"/>
              <a:ext cx="3240807" cy="5107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4. Решение</a:t>
              </a:r>
              <a:endParaRPr lang="en-US" sz="1500" b="1" dirty="0">
                <a:solidFill>
                  <a:srgbClr val="00206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3;p4">
              <a:extLst>
                <a:ext uri="{FF2B5EF4-FFF2-40B4-BE49-F238E27FC236}">
                  <a16:creationId xmlns:a16="http://schemas.microsoft.com/office/drawing/2014/main" id="{737DB496-9B9D-4BC3-8894-A84AE1F43735}"/>
                </a:ext>
              </a:extLst>
            </p:cNvPr>
            <p:cNvSpPr txBox="1"/>
            <p:nvPr/>
          </p:nvSpPr>
          <p:spPr>
            <a:xfrm>
              <a:off x="4951174" y="5341037"/>
              <a:ext cx="3485656" cy="5107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8. Ключевые метрики</a:t>
              </a:r>
            </a:p>
          </p:txBody>
        </p:sp>
        <p:sp>
          <p:nvSpPr>
            <p:cNvPr id="17" name="Google Shape;114;p4">
              <a:extLst>
                <a:ext uri="{FF2B5EF4-FFF2-40B4-BE49-F238E27FC236}">
                  <a16:creationId xmlns:a16="http://schemas.microsoft.com/office/drawing/2014/main" id="{F0BE6A3B-9EAB-4393-B110-96548AF6BEE8}"/>
                </a:ext>
              </a:extLst>
            </p:cNvPr>
            <p:cNvSpPr txBox="1"/>
            <p:nvPr/>
          </p:nvSpPr>
          <p:spPr>
            <a:xfrm>
              <a:off x="8755615" y="1978514"/>
              <a:ext cx="2555252" cy="8756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3. Уникальная ценность</a:t>
              </a:r>
              <a:r>
                <a:rPr lang="ru-RU" sz="1500" dirty="0">
                  <a:solidFill>
                    <a:srgbClr val="002060"/>
                  </a:solidFill>
                  <a:latin typeface="Candara" panose="020E0502030303020204"/>
                </a:rPr>
                <a:t> </a:t>
              </a:r>
              <a:endParaRPr sz="1500" dirty="0">
                <a:solidFill>
                  <a:srgbClr val="002060"/>
                </a:solidFill>
                <a:latin typeface="Candara" panose="020E0502030303020204"/>
              </a:endParaRPr>
            </a:p>
          </p:txBody>
        </p:sp>
        <p:sp>
          <p:nvSpPr>
            <p:cNvPr id="18" name="Google Shape;115;p4">
              <a:extLst>
                <a:ext uri="{FF2B5EF4-FFF2-40B4-BE49-F238E27FC236}">
                  <a16:creationId xmlns:a16="http://schemas.microsoft.com/office/drawing/2014/main" id="{35EABFD6-C47C-4847-826A-8F97CE962FA9}"/>
                </a:ext>
              </a:extLst>
            </p:cNvPr>
            <p:cNvSpPr txBox="1"/>
            <p:nvPr/>
          </p:nvSpPr>
          <p:spPr>
            <a:xfrm>
              <a:off x="11728448" y="1978514"/>
              <a:ext cx="3013463" cy="8756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9. Скрытое преимущество</a:t>
              </a:r>
            </a:p>
          </p:txBody>
        </p:sp>
        <p:sp>
          <p:nvSpPr>
            <p:cNvPr id="19" name="Google Shape;116;p4">
              <a:extLst>
                <a:ext uri="{FF2B5EF4-FFF2-40B4-BE49-F238E27FC236}">
                  <a16:creationId xmlns:a16="http://schemas.microsoft.com/office/drawing/2014/main" id="{64D4A4F8-E67C-42AC-B949-A3C05E5EAA49}"/>
                </a:ext>
              </a:extLst>
            </p:cNvPr>
            <p:cNvSpPr txBox="1"/>
            <p:nvPr/>
          </p:nvSpPr>
          <p:spPr>
            <a:xfrm>
              <a:off x="11652249" y="5273675"/>
              <a:ext cx="3089664" cy="8756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5. Каналы распространения</a:t>
              </a:r>
            </a:p>
          </p:txBody>
        </p:sp>
        <p:sp>
          <p:nvSpPr>
            <p:cNvPr id="20" name="Google Shape;117;p4">
              <a:extLst>
                <a:ext uri="{FF2B5EF4-FFF2-40B4-BE49-F238E27FC236}">
                  <a16:creationId xmlns:a16="http://schemas.microsoft.com/office/drawing/2014/main" id="{2DF54C6E-CF4C-4FAC-9F13-DA61FB84D306}"/>
                </a:ext>
              </a:extLst>
            </p:cNvPr>
            <p:cNvSpPr txBox="1"/>
            <p:nvPr/>
          </p:nvSpPr>
          <p:spPr>
            <a:xfrm>
              <a:off x="14948566" y="1964384"/>
              <a:ext cx="2590799" cy="8756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1. Сегмент потребителей</a:t>
              </a:r>
            </a:p>
          </p:txBody>
        </p:sp>
        <p:sp>
          <p:nvSpPr>
            <p:cNvPr id="21" name="Google Shape;118;p4">
              <a:extLst>
                <a:ext uri="{FF2B5EF4-FFF2-40B4-BE49-F238E27FC236}">
                  <a16:creationId xmlns:a16="http://schemas.microsoft.com/office/drawing/2014/main" id="{5D1F6164-C384-4C2F-8074-643F2EAE3CA8}"/>
                </a:ext>
              </a:extLst>
            </p:cNvPr>
            <p:cNvSpPr txBox="1"/>
            <p:nvPr/>
          </p:nvSpPr>
          <p:spPr>
            <a:xfrm>
              <a:off x="2050016" y="8358651"/>
              <a:ext cx="7994713" cy="5107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7. Структура расходов</a:t>
              </a:r>
              <a:endParaRPr sz="1500" dirty="0">
                <a:solidFill>
                  <a:srgbClr val="002060"/>
                </a:solidFill>
                <a:latin typeface="Candara" panose="020E0502030303020204"/>
              </a:endParaRPr>
            </a:p>
          </p:txBody>
        </p:sp>
        <p:sp>
          <p:nvSpPr>
            <p:cNvPr id="22" name="Google Shape;119;p4">
              <a:extLst>
                <a:ext uri="{FF2B5EF4-FFF2-40B4-BE49-F238E27FC236}">
                  <a16:creationId xmlns:a16="http://schemas.microsoft.com/office/drawing/2014/main" id="{1C9FD09F-6B84-4590-B06E-E56006467340}"/>
                </a:ext>
              </a:extLst>
            </p:cNvPr>
            <p:cNvSpPr txBox="1"/>
            <p:nvPr/>
          </p:nvSpPr>
          <p:spPr>
            <a:xfrm>
              <a:off x="10129285" y="8343021"/>
              <a:ext cx="8044459" cy="5107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/>
              <a:r>
                <a:rPr lang="ru-RU" sz="1500" b="1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6. Потоки доходов</a:t>
              </a:r>
            </a:p>
          </p:txBody>
        </p:sp>
      </p:grpSp>
      <p:sp>
        <p:nvSpPr>
          <p:cNvPr id="36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411" y="5354653"/>
            <a:ext cx="5779469" cy="950940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265113" marR="0" indent="-777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перечисления статей затрат и общая сумма (в руб.) 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138386" y="5354653"/>
            <a:ext cx="5788213" cy="950940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перечисление статей доходов и общая сумма (в руб.)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231712" y="1579610"/>
            <a:ext cx="2296508" cy="1544361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основная суть продукта (кратко)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9528218" y="1579611"/>
            <a:ext cx="2383113" cy="3472614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целевая аудитория</a:t>
            </a:r>
          </a:p>
        </p:txBody>
      </p:sp>
      <p:sp>
        <p:nvSpPr>
          <p:cNvPr id="46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7219318" y="3677930"/>
            <a:ext cx="2308900" cy="1374296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основная суть продукта (кратко)</a:t>
            </a:r>
          </a:p>
        </p:txBody>
      </p:sp>
      <p:sp>
        <p:nvSpPr>
          <p:cNvPr id="47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5172073" y="1579609"/>
            <a:ext cx="2047245" cy="3472615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то, что является ценностным предложением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2431529" y="1376283"/>
            <a:ext cx="2721647" cy="1747688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решение</a:t>
            </a:r>
          </a:p>
        </p:txBody>
      </p:sp>
      <p:sp>
        <p:nvSpPr>
          <p:cNvPr id="4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1449" y="1824144"/>
            <a:ext cx="2078534" cy="3228079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важно перечислить проблемы, а также указать как сейчас решаются эти проблемы без вашего продукта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2419982" y="3489711"/>
            <a:ext cx="2733193" cy="1562511"/>
          </a:xfr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indent="177800">
              <a:spcBef>
                <a:spcPts val="0"/>
              </a:spcBef>
              <a:buNone/>
              <a:defRPr kumimoji="0" lang="ru-RU" sz="14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1pPr>
            <a:lvl2pPr marL="18732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ru-RU" sz="14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ilroy-Light"/>
                <a:ea typeface="Gilroy-Light"/>
                <a:cs typeface="Gilroy-Light"/>
              </a:defRPr>
            </a:lvl2pPr>
          </a:lstStyle>
          <a:p>
            <a:pPr lvl="0"/>
            <a:r>
              <a:rPr lang="ru-RU" dirty="0"/>
              <a:t>Здесь указывается то, что позволяет зарабатывать, например кол-во пользователей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8" y="51263"/>
            <a:ext cx="453825" cy="576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3" y="159611"/>
            <a:ext cx="449236" cy="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80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8" y="51263"/>
            <a:ext cx="453825" cy="57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3" y="159611"/>
            <a:ext cx="449236" cy="44923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Этапы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4201828" y="1057224"/>
            <a:ext cx="3788342" cy="4912616"/>
            <a:chOff x="3625668" y="1057224"/>
            <a:chExt cx="3788342" cy="4912616"/>
          </a:xfrm>
        </p:grpSpPr>
        <p:sp>
          <p:nvSpPr>
            <p:cNvPr id="62" name="Текст 2"/>
            <p:cNvSpPr txBox="1"/>
            <p:nvPr/>
          </p:nvSpPr>
          <p:spPr>
            <a:xfrm>
              <a:off x="3625668" y="1057224"/>
              <a:ext cx="759795" cy="13234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ctr">
              <a:spAutoFit/>
            </a:bodyPr>
            <a:lstStyle>
              <a:lvl1pPr>
                <a:defRPr sz="12000">
                  <a:solidFill>
                    <a:srgbClr val="FFFFFF"/>
                  </a:solidFill>
                  <a:latin typeface="Gilroy-ExtraBold"/>
                  <a:ea typeface="Gilroy-ExtraBold"/>
                  <a:cs typeface="Gilroy-ExtraBold"/>
                  <a:sym typeface="Gilroy-ExtraBold"/>
                </a:defRPr>
              </a:lvl1pPr>
            </a:lstStyle>
            <a:p>
              <a:r>
                <a:rPr sz="80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63" name="Текст 2"/>
            <p:cNvSpPr txBox="1"/>
            <p:nvPr/>
          </p:nvSpPr>
          <p:spPr>
            <a:xfrm>
              <a:off x="3625668" y="3598411"/>
              <a:ext cx="759795" cy="13234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ctr">
              <a:spAutoFit/>
            </a:bodyPr>
            <a:lstStyle>
              <a:lvl1pPr>
                <a:defRPr sz="12000">
                  <a:solidFill>
                    <a:srgbClr val="FFFFFF"/>
                  </a:solidFill>
                  <a:latin typeface="Gilroy-ExtraBold"/>
                  <a:ea typeface="Gilroy-ExtraBold"/>
                  <a:cs typeface="Gilroy-ExtraBold"/>
                  <a:sym typeface="Gilroy-ExtraBold"/>
                </a:defRPr>
              </a:lvl1pPr>
            </a:lstStyle>
            <a:p>
              <a:r>
                <a:rPr sz="8000" b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64" name="Текст 2"/>
            <p:cNvSpPr txBox="1"/>
            <p:nvPr/>
          </p:nvSpPr>
          <p:spPr>
            <a:xfrm>
              <a:off x="6654216" y="2253306"/>
              <a:ext cx="759794" cy="13234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ctr">
              <a:spAutoFit/>
            </a:bodyPr>
            <a:lstStyle>
              <a:lvl1pPr>
                <a:defRPr sz="12000">
                  <a:solidFill>
                    <a:srgbClr val="FFFFFF"/>
                  </a:solidFill>
                  <a:latin typeface="Gilroy-ExtraBold"/>
                  <a:ea typeface="Gilroy-ExtraBold"/>
                  <a:cs typeface="Gilroy-ExtraBold"/>
                  <a:sym typeface="Gilroy-ExtraBold"/>
                </a:defRPr>
              </a:lvl1pPr>
            </a:lstStyle>
            <a:p>
              <a:r>
                <a:rPr sz="8000" b="1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5" name="Текст 2"/>
            <p:cNvSpPr txBox="1"/>
            <p:nvPr/>
          </p:nvSpPr>
          <p:spPr>
            <a:xfrm>
              <a:off x="6652932" y="4646405"/>
              <a:ext cx="759794" cy="13234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ctr">
              <a:spAutoFit/>
            </a:bodyPr>
            <a:lstStyle>
              <a:lvl1pPr>
                <a:defRPr sz="12000">
                  <a:solidFill>
                    <a:srgbClr val="FFFFFF"/>
                  </a:solidFill>
                  <a:latin typeface="Gilroy-ExtraBold"/>
                  <a:ea typeface="Gilroy-ExtraBold"/>
                  <a:cs typeface="Gilroy-ExtraBold"/>
                  <a:sym typeface="Gilroy-ExtraBold"/>
                </a:defRPr>
              </a:lvl1pPr>
            </a:lstStyle>
            <a:p>
              <a:r>
                <a:rPr sz="8000" b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79" name="Соединительная линия уступом 2"/>
            <p:cNvSpPr/>
            <p:nvPr/>
          </p:nvSpPr>
          <p:spPr>
            <a:xfrm>
              <a:off x="4383482" y="1694388"/>
              <a:ext cx="2162014" cy="10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ln w="63500">
              <a:solidFill>
                <a:srgbClr val="FCAF17"/>
              </a:solidFill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80" name="Соединительная линия уступом 26"/>
            <p:cNvSpPr/>
            <p:nvPr/>
          </p:nvSpPr>
          <p:spPr>
            <a:xfrm rot="10800000" flipV="1">
              <a:off x="4383482" y="3193233"/>
              <a:ext cx="2162012" cy="85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ln w="63500">
              <a:solidFill>
                <a:srgbClr val="FCAF17"/>
              </a:solidFill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81" name="Соединительная линия уступом 29"/>
            <p:cNvSpPr/>
            <p:nvPr/>
          </p:nvSpPr>
          <p:spPr>
            <a:xfrm>
              <a:off x="4471393" y="4567160"/>
              <a:ext cx="2074102" cy="85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ln w="63500">
              <a:solidFill>
                <a:srgbClr val="FCAF17"/>
              </a:solidFill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26" name="Текст заголовка">
            <a:extLst>
              <a:ext uri="{FF2B5EF4-FFF2-40B4-BE49-F238E27FC236}">
                <a16:creationId xmlns:a16="http://schemas.microsoft.com/office/drawing/2014/main" id="{2CFC46DE-2201-42C2-BF3C-C284A51B7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3126" y="155926"/>
            <a:ext cx="8641699" cy="607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8F00FF"/>
                </a:solidFill>
                <a:effectLst/>
                <a:uFillTx/>
                <a:latin typeface="Gilroy-ExtraBold"/>
                <a:ea typeface="Gilroy-ExtraBold"/>
                <a:cs typeface="Gilroy-ExtraBold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27" name="Picture 5" descr="C:\Users\user\Desktop\Безымянный6.png">
            <a:extLst>
              <a:ext uri="{FF2B5EF4-FFF2-40B4-BE49-F238E27FC236}">
                <a16:creationId xmlns:a16="http://schemas.microsoft.com/office/drawing/2014/main" id="{39BCB39C-1638-4A13-9F9F-87BCA5F308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">
            <a:extLst>
              <a:ext uri="{FF2B5EF4-FFF2-40B4-BE49-F238E27FC236}">
                <a16:creationId xmlns:a16="http://schemas.microsoft.com/office/drawing/2014/main" id="{801C36C7-F0D0-4D38-AAD3-DC25276B96B8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A55861A-9584-43C4-B5A2-798276485260}"/>
              </a:ext>
            </a:extLst>
          </p:cNvPr>
          <p:cNvGrpSpPr/>
          <p:nvPr userDrawn="1"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76372EF-8589-4AFB-B8A7-949DC16D5AFB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4FD47325-57C1-45C8-9D0D-ED5FB22188B6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3E15495-6399-413B-BD41-BB55F1F86CC5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5D68387-E98D-4862-933A-C6E87A2E68E2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FDCE187-E52B-4C5F-9363-A3336C2BF4F7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746" y="992246"/>
            <a:ext cx="3706082" cy="1922777"/>
          </a:xfrm>
        </p:spPr>
        <p:txBody>
          <a:bodyPr>
            <a:normAutofit/>
          </a:bodyPr>
          <a:lstStyle>
            <a:lvl1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ru-RU" dirty="0"/>
              <a:t>Описание этапа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07999" y="3504066"/>
            <a:ext cx="3708000" cy="1922777"/>
          </a:xfrm>
        </p:spPr>
        <p:txBody>
          <a:bodyPr>
            <a:normAutofit/>
          </a:bodyPr>
          <a:lstStyle>
            <a:lvl1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ru-RU" dirty="0"/>
              <a:t>Описание этапа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7988885" y="1718941"/>
            <a:ext cx="3744000" cy="1922777"/>
          </a:xfrm>
        </p:spPr>
        <p:txBody>
          <a:bodyPr>
            <a:normAutofit/>
          </a:bodyPr>
          <a:lstStyle>
            <a:lvl1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ru-RU" dirty="0"/>
              <a:t>Описание этапа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7988885" y="4465454"/>
            <a:ext cx="3744000" cy="1922777"/>
          </a:xfrm>
        </p:spPr>
        <p:txBody>
          <a:bodyPr>
            <a:normAutofit/>
          </a:bodyPr>
          <a:lstStyle>
            <a:lvl1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ru-RU" dirty="0"/>
              <a:t>Описание этапа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50551" y="1285473"/>
            <a:ext cx="176980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01.01.24-31.03.24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840467" y="2793532"/>
            <a:ext cx="176980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>
                <a:sym typeface="Helvetica"/>
              </a:rPr>
              <a:t>01.04.24-30.06.24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4778258" y="4125236"/>
            <a:ext cx="176980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>
                <a:sym typeface="Helvetica"/>
              </a:rPr>
              <a:t>01.07.24-30.</a:t>
            </a:r>
            <a:r>
              <a:rPr lang="en-US" dirty="0">
                <a:sym typeface="Helvetica"/>
              </a:rPr>
              <a:t>0</a:t>
            </a:r>
            <a:r>
              <a:rPr lang="ru-RU" dirty="0">
                <a:sym typeface="Helvetica"/>
              </a:rPr>
              <a:t>9.2</a:t>
            </a:r>
            <a:r>
              <a:rPr lang="en-US" dirty="0">
                <a:sym typeface="Helvetica"/>
              </a:rPr>
              <a:t>4</a:t>
            </a:r>
            <a:endParaRPr lang="ru-RU" dirty="0">
              <a:sym typeface="Helvetica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5899244" y="5511782"/>
            <a:ext cx="176980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>
                <a:sym typeface="Helvetica"/>
              </a:rPr>
              <a:t>01.10.2</a:t>
            </a:r>
            <a:r>
              <a:rPr lang="en-US" dirty="0">
                <a:sym typeface="Helvetica"/>
              </a:rPr>
              <a:t>4</a:t>
            </a:r>
            <a:r>
              <a:rPr lang="ru-RU" dirty="0">
                <a:sym typeface="Helvetica"/>
              </a:rPr>
              <a:t>-3</a:t>
            </a:r>
            <a:r>
              <a:rPr lang="en-US" dirty="0">
                <a:sym typeface="Helvetica"/>
              </a:rPr>
              <a:t>1</a:t>
            </a:r>
            <a:r>
              <a:rPr lang="ru-RU" dirty="0">
                <a:sym typeface="Helvetica"/>
              </a:rPr>
              <a:t>.12.2</a:t>
            </a:r>
            <a:r>
              <a:rPr lang="en-US" dirty="0">
                <a:sym typeface="Helvetica"/>
              </a:rPr>
              <a:t>4</a:t>
            </a:r>
            <a:endParaRPr lang="ru-RU" dirty="0">
              <a:sym typeface="Helvetica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8" y="51263"/>
            <a:ext cx="453825" cy="576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3" y="159611"/>
            <a:ext cx="449236" cy="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47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0"/>
          </p:nvPr>
        </p:nvSpPr>
        <p:spPr>
          <a:xfrm>
            <a:off x="688686" y="1182186"/>
            <a:ext cx="11237913" cy="4881562"/>
          </a:xfrm>
          <a:noFill/>
        </p:spPr>
        <p:txBody>
          <a:bodyPr>
            <a:normAutofit/>
          </a:bodyPr>
          <a:lstStyle>
            <a:lvl1pPr>
              <a:def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+mn-ea"/>
                <a:cs typeface="+mn-cs"/>
                <a:sym typeface="Calibri"/>
              </a:defRPr>
            </a:lvl1pPr>
          </a:lstStyle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107995" y="158029"/>
            <a:ext cx="868106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8F00FF"/>
                </a:solidFill>
                <a:effectLst/>
                <a:uFillTx/>
                <a:latin typeface="Gilroy-ExtraBold"/>
                <a:ea typeface="Gilroy-ExtraBold"/>
                <a:cs typeface="Gilroy-ExtraBold"/>
                <a:sym typeface="Helvetica"/>
              </a:rPr>
              <a:t>Потенциальные потребительские сегменты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8" y="51263"/>
            <a:ext cx="453825" cy="57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3" y="159611"/>
            <a:ext cx="449236" cy="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399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8" y="63518"/>
            <a:ext cx="453825" cy="57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sp>
        <p:nvSpPr>
          <p:cNvPr id="12" name="Таблица 11"/>
          <p:cNvSpPr>
            <a:spLocks noGrp="1"/>
          </p:cNvSpPr>
          <p:nvPr>
            <p:ph type="tbl" sz="quarter" idx="10"/>
          </p:nvPr>
        </p:nvSpPr>
        <p:spPr>
          <a:xfrm>
            <a:off x="688686" y="1182186"/>
            <a:ext cx="11237913" cy="4881562"/>
          </a:xfrm>
          <a:noFill/>
        </p:spPr>
        <p:txBody>
          <a:bodyPr>
            <a:normAutofit/>
          </a:bodyPr>
          <a:lstStyle>
            <a:lvl1pPr>
              <a:def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+mn-ea"/>
                <a:cs typeface="+mn-cs"/>
                <a:sym typeface="Calibri"/>
              </a:defRPr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67" y="120535"/>
            <a:ext cx="449236" cy="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82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заголовка">
            <a:extLst>
              <a:ext uri="{FF2B5EF4-FFF2-40B4-BE49-F238E27FC236}">
                <a16:creationId xmlns:a16="http://schemas.microsoft.com/office/drawing/2014/main" id="{2284E69D-6AF8-4F98-B349-4B100723F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3126" y="155926"/>
            <a:ext cx="8641699" cy="607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8F00FF"/>
                </a:solidFill>
                <a:effectLst/>
                <a:uFillTx/>
                <a:latin typeface="Gilroy-ExtraBold"/>
                <a:ea typeface="Gilroy-ExtraBold"/>
                <a:cs typeface="Gilroy-ExtraBold"/>
                <a:sym typeface="Helvetica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pic>
        <p:nvPicPr>
          <p:cNvPr id="17" name="Picture 5" descr="C:\Users\user\Desktop\Безымянный6.png">
            <a:extLst>
              <a:ext uri="{FF2B5EF4-FFF2-40B4-BE49-F238E27FC236}">
                <a16:creationId xmlns:a16="http://schemas.microsoft.com/office/drawing/2014/main" id="{1630AB7B-6225-4C22-9DDF-5E279DE781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/>
          <a:stretch/>
        </p:blipFill>
        <p:spPr bwMode="auto">
          <a:xfrm>
            <a:off x="0" y="6538913"/>
            <a:ext cx="12191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">
            <a:extLst>
              <a:ext uri="{FF2B5EF4-FFF2-40B4-BE49-F238E27FC236}">
                <a16:creationId xmlns:a16="http://schemas.microsoft.com/office/drawing/2014/main" id="{94497D8C-7A79-42CA-8287-3660FFC320ED}"/>
              </a:ext>
            </a:extLst>
          </p:cNvPr>
          <p:cNvSpPr txBox="1">
            <a:spLocks/>
          </p:cNvSpPr>
          <p:nvPr userDrawn="1"/>
        </p:nvSpPr>
        <p:spPr>
          <a:xfrm>
            <a:off x="11789063" y="6617671"/>
            <a:ext cx="27507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2F0EAF-DC47-4953-9588-8E3A5715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8" y="51263"/>
            <a:ext cx="453825" cy="576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3C6998-B4E7-4A59-9AC7-97D8FCD7C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" y="51263"/>
            <a:ext cx="695858" cy="5575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30196" y="1092530"/>
            <a:ext cx="11304629" cy="483259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43A62"/>
                </a:solidFill>
                <a:latin typeface="Gilroy-Light"/>
              </a:defRPr>
            </a:lvl1pPr>
            <a:lvl2pPr>
              <a:defRPr sz="2400">
                <a:solidFill>
                  <a:srgbClr val="243A62"/>
                </a:solidFill>
                <a:latin typeface="Gilroy-Light"/>
              </a:defRPr>
            </a:lvl2pPr>
            <a:lvl3pPr>
              <a:defRPr sz="2400">
                <a:solidFill>
                  <a:srgbClr val="243A62"/>
                </a:solidFill>
                <a:latin typeface="Gilroy-Light"/>
              </a:defRPr>
            </a:lvl3pPr>
            <a:lvl4pPr>
              <a:defRPr sz="2400">
                <a:solidFill>
                  <a:srgbClr val="243A62"/>
                </a:solidFill>
                <a:latin typeface="Gilroy-Light"/>
              </a:defRPr>
            </a:lvl4pPr>
            <a:lvl5pPr>
              <a:defRPr sz="2400">
                <a:solidFill>
                  <a:srgbClr val="243A62"/>
                </a:solidFill>
                <a:latin typeface="Gilroy-Ligh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67" y="120535"/>
            <a:ext cx="449236" cy="44923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9738" y="-25400"/>
            <a:ext cx="2155825" cy="1212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9738" y="-25400"/>
            <a:ext cx="2155825" cy="1212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Прямоугольник 7"/>
          <p:cNvSpPr/>
          <p:nvPr userDrawn="1"/>
        </p:nvSpPr>
        <p:spPr>
          <a:xfrm>
            <a:off x="6102350" y="1743075"/>
            <a:ext cx="6122988" cy="513238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9F00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6102350" y="-6350"/>
            <a:ext cx="6122988" cy="1800225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6102350" y="5348288"/>
            <a:ext cx="2373313" cy="1516062"/>
          </a:xfrm>
          <a:prstGeom prst="rect">
            <a:avLst/>
          </a:prstGeom>
          <a:solidFill>
            <a:srgbClr val="FBB3C1"/>
          </a:solidFill>
          <a:ln w="12700">
            <a:noFill/>
            <a:miter lim="400000"/>
            <a:headEnd/>
            <a:tailEnd/>
          </a:ln>
        </p:spPr>
        <p:txBody>
          <a:bodyPr lIns="45718" tIns="45718" rIns="45718" bIns="45718" anchor="ctr"/>
          <a:lstStyle/>
          <a:p>
            <a:pPr hangingPunct="0"/>
            <a:endParaRPr lang="ru-RU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2.png" descr="image2.png"/>
          <p:cNvPicPr>
            <a:picLocks noChangeAspect="1"/>
          </p:cNvPicPr>
          <p:nvPr userDrawn="1"/>
        </p:nvPicPr>
        <p:blipFill>
          <a:blip r:embed="rId3"/>
          <a:srcRect t="720" b="5621"/>
          <a:stretch>
            <a:fillRect/>
          </a:stretch>
        </p:blipFill>
        <p:spPr bwMode="auto">
          <a:xfrm>
            <a:off x="8362950" y="1789113"/>
            <a:ext cx="3862388" cy="5086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8355013" y="-12700"/>
            <a:ext cx="3870325" cy="181292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ADDAE3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Текст 2"/>
          <p:cNvSpPr txBox="1">
            <a:spLocks noChangeArrowheads="1"/>
          </p:cNvSpPr>
          <p:nvPr userDrawn="1"/>
        </p:nvSpPr>
        <p:spPr bwMode="auto">
          <a:xfrm>
            <a:off x="531813" y="995363"/>
            <a:ext cx="4830762" cy="19494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 anchor="ctr"/>
          <a:lstStyle/>
          <a:p>
            <a:pPr hangingPunct="0"/>
            <a:r>
              <a:rPr lang="ru-RU" sz="4800" b="1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rPr>
              <a:t>СПАСИБО!</a:t>
            </a:r>
          </a:p>
          <a:p>
            <a:pPr hangingPunct="0"/>
            <a:endParaRPr lang="ru-RU" sz="2400">
              <a:solidFill>
                <a:srgbClr val="8F00FF"/>
              </a:solidFill>
              <a:latin typeface="Gilroy-ExtraBold"/>
              <a:ea typeface="Gilroy-ExtraBold"/>
              <a:cs typeface="Gilroy-ExtraBold"/>
              <a:sym typeface="Gilroy-ExtraBold"/>
            </a:endParaRPr>
          </a:p>
          <a:p>
            <a:pPr hangingPunct="0">
              <a:lnSpc>
                <a:spcPct val="150000"/>
              </a:lnSpc>
            </a:pPr>
            <a:r>
              <a:rPr lang="ru-RU"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rPr>
              <a:t>КОНТАКТЫ</a:t>
            </a:r>
            <a:endParaRPr lang="ru-RU" sz="2300">
              <a:solidFill>
                <a:srgbClr val="8F00FF"/>
              </a:solidFill>
              <a:latin typeface="Gilroy-ExtraBold"/>
              <a:ea typeface="Gilroy-ExtraBold"/>
              <a:cs typeface="Gilroy-ExtraBold"/>
              <a:sym typeface="Gilroy-Extra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41275"/>
            <a:ext cx="4524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7638" y="50800"/>
            <a:ext cx="695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20650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495746" y="2950650"/>
            <a:ext cx="3706082" cy="790078"/>
          </a:xfrm>
        </p:spPr>
        <p:txBody>
          <a:bodyPr>
            <a:normAutofit/>
          </a:bodyPr>
          <a:lstStyle>
            <a:lvl1pPr>
              <a:def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1"/>
          </p:nvPr>
        </p:nvSpPr>
        <p:spPr>
          <a:xfrm>
            <a:off x="495746" y="3893128"/>
            <a:ext cx="3706082" cy="790078"/>
          </a:xfrm>
        </p:spPr>
        <p:txBody>
          <a:bodyPr>
            <a:normAutofit/>
          </a:bodyPr>
          <a:lstStyle>
            <a:lvl1pPr>
              <a:def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1pPr>
            <a:lvl2pPr>
              <a:def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Gilroy-Light"/>
                <a:ea typeface="Gilroy-Light"/>
                <a:cs typeface="Gilroy-Light"/>
                <a:sym typeface="Helvetica"/>
              </a:defRPr>
            </a:lvl2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97230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9425" y="625786"/>
            <a:ext cx="9513147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71059" y="6446580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24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46D48A-CFC5-4375-B383-7EB5C65FC5F4}"/>
              </a:ext>
            </a:extLst>
          </p:cNvPr>
          <p:cNvGrpSpPr/>
          <p:nvPr userDrawn="1"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EF66D53-61A5-4AD9-AC8D-733BFFAE291A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8BC6219-799A-4094-A65B-C54B108DA74A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04DF2ED-D8A3-4267-A2F6-0D4C7AF89E53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4120FCB-ECAE-4BD7-9E81-39948F4928C9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3CA745D-363A-4773-8692-9C7B9ED2FDE4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5" r:id="rId3"/>
    <p:sldLayoutId id="2147483664" r:id="rId4"/>
    <p:sldLayoutId id="2147483659" r:id="rId5"/>
    <p:sldLayoutId id="2147483662" r:id="rId6"/>
    <p:sldLayoutId id="2147483656" r:id="rId7"/>
    <p:sldLayoutId id="2147483665" r:id="rId8"/>
    <p:sldLayoutId id="2147483666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rtur.zhidikulov@gmail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60786" y="2879514"/>
            <a:ext cx="7478607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ru-RU" sz="2400" b="1" dirty="0"/>
              <a:t>Сервис по развитию </a:t>
            </a:r>
            <a:r>
              <a:rPr lang="ru-RU" sz="2400" b="1" dirty="0" err="1"/>
              <a:t>маркетплейса</a:t>
            </a:r>
            <a:r>
              <a:rPr lang="ru-RU" sz="2400" b="1" dirty="0"/>
              <a:t> с помощью искусственного интеллекта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EF725-771E-43DD-BB33-8801973ADB75}"/>
              </a:ext>
            </a:extLst>
          </p:cNvPr>
          <p:cNvSpPr txBox="1"/>
          <p:nvPr/>
        </p:nvSpPr>
        <p:spPr>
          <a:xfrm>
            <a:off x="321504" y="925563"/>
            <a:ext cx="11850356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Товар на маркетплейсе не контактирует с покупателем напрямую.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Первостепенная возможность контакта с покупателем – карточка товара.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 этой странице владелец товара должен подойти с максимальной серьезностью.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От этого зависит: случится покупка или нет. </a:t>
            </a:r>
          </a:p>
          <a:p>
            <a:r>
              <a:rPr lang="ru-RU" dirty="0">
                <a:solidFill>
                  <a:srgbClr val="002060"/>
                </a:solidFill>
              </a:rPr>
              <a:t>Совсем недавно до пандемии карточку товара недооценивали, рассматривали всего лишь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как информационную деталь, но сейчас это – важнейший элемент воронки продаж.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Поисковая выдача устроена так, что, например, без правильно заполненного описания в карточке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покупатель товар не найдёт. </a:t>
            </a:r>
          </a:p>
          <a:p>
            <a:r>
              <a:rPr lang="ru-RU" dirty="0">
                <a:solidFill>
                  <a:srgbClr val="002060"/>
                </a:solidFill>
              </a:rPr>
              <a:t>На текущий момент, для выхода на маркетплейсы нужно задействовать множество компетенций: дизайнер, </a:t>
            </a:r>
          </a:p>
          <a:p>
            <a:r>
              <a:rPr lang="ru-RU" dirty="0">
                <a:solidFill>
                  <a:srgbClr val="002060"/>
                </a:solidFill>
              </a:rPr>
              <a:t>копирайтер и т.д.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чтобы создать визуально продающую карточку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3B08-DC20-40EF-80BB-5397B68E9140}"/>
              </a:ext>
            </a:extLst>
          </p:cNvPr>
          <p:cNvSpPr txBox="1"/>
          <p:nvPr/>
        </p:nvSpPr>
        <p:spPr>
          <a:xfrm>
            <a:off x="3646934" y="4193519"/>
            <a:ext cx="519949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ru-RU" sz="2800" b="1" dirty="0">
                <a:solidFill>
                  <a:srgbClr val="8F00FF"/>
                </a:solidFill>
                <a:latin typeface="Gilroy-ExtraBold"/>
              </a:rPr>
              <a:t>Какая часть проблемы решается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270A2-9905-443A-B652-4E6233944804}"/>
              </a:ext>
            </a:extLst>
          </p:cNvPr>
          <p:cNvSpPr txBox="1"/>
          <p:nvPr/>
        </p:nvSpPr>
        <p:spPr>
          <a:xfrm>
            <a:off x="486614" y="4845375"/>
            <a:ext cx="1168524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Сервис позволит по заданным параметрам сгенерировать карточку товара в соответствии с введенным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</a:rPr>
              <a:t>описанием и с учетом брендбука компании, которая есть или же сервис сам его сгенерирует. Также сервис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Сможет учитывать требования к</a:t>
            </a:r>
            <a:r>
              <a:rPr lang="ru-RU" dirty="0">
                <a:solidFill>
                  <a:srgbClr val="002060"/>
                </a:solidFill>
              </a:rPr>
              <a:t>онкретного </a:t>
            </a:r>
            <a:r>
              <a:rPr lang="ru-RU" dirty="0" err="1">
                <a:solidFill>
                  <a:srgbClr val="002060"/>
                </a:solidFill>
              </a:rPr>
              <a:t>маркетплейса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885C89-9926-4B9D-BD49-57A567E78EB5}"/>
              </a:ext>
            </a:extLst>
          </p:cNvPr>
          <p:cNvSpPr/>
          <p:nvPr/>
        </p:nvSpPr>
        <p:spPr>
          <a:xfrm>
            <a:off x="0" y="65314"/>
            <a:ext cx="5878286" cy="86024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92074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E7379-F85A-4E60-8562-0E07855903B1}"/>
              </a:ext>
            </a:extLst>
          </p:cNvPr>
          <p:cNvSpPr txBox="1"/>
          <p:nvPr/>
        </p:nvSpPr>
        <p:spPr>
          <a:xfrm>
            <a:off x="5347720" y="179284"/>
            <a:ext cx="149655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ru-RU" sz="2800" b="1" dirty="0">
                <a:solidFill>
                  <a:srgbClr val="8F00FF"/>
                </a:solidFill>
                <a:latin typeface="Gilroy-ExtraBold"/>
              </a:rPr>
              <a:t>Решение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F4BF5-BD0C-4809-8588-78476B2926DD}"/>
              </a:ext>
            </a:extLst>
          </p:cNvPr>
          <p:cNvSpPr txBox="1"/>
          <p:nvPr/>
        </p:nvSpPr>
        <p:spPr>
          <a:xfrm>
            <a:off x="68354" y="890799"/>
            <a:ext cx="7596802" cy="4278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700" dirty="0">
                <a:solidFill>
                  <a:srgbClr val="002060"/>
                </a:solidFill>
              </a:rPr>
              <a:t>Сервис представляет собой страницу, где можно сгенерировать информацию о товаре, которая содержит описание, изображения, 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характеристики, цену и другие детали.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	А важность карточки товара состоит в следующем: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1. Продвижение товара: Карточка товара является основным инструментом для продвижения товара на маркетплейсе. 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Чем более привлекательно и информативно представлен товар, тем больше вероятность его продажи.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2. Предоставление информации: Карточка товара предоставляет полезную информацию о товаре, включая его описание, 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характеристики, преимущества и особенности. Это помогает покупателям принять информированное решение о покупке.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	В целом, карточка товара имеет большое значение для эффективной продажи товара на маркетплейсах, поскольку она предоставляет  все необходимые сведения и визуальные материалы, которые помогают привлечь и убедить покупателей.</a:t>
            </a:r>
            <a:endParaRPr kumimoji="0" lang="ru-RU" sz="17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066B2E-2EC4-4497-9FDB-202A36031A5E}"/>
              </a:ext>
            </a:extLst>
          </p:cNvPr>
          <p:cNvSpPr/>
          <p:nvPr/>
        </p:nvSpPr>
        <p:spPr>
          <a:xfrm>
            <a:off x="68354" y="111967"/>
            <a:ext cx="4568960" cy="6904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63768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3BCAEB7-318A-49A7-9F80-AF191B5290A7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738164136"/>
              </p:ext>
            </p:extLst>
          </p:nvPr>
        </p:nvGraphicFramePr>
        <p:xfrm>
          <a:off x="352425" y="1047750"/>
          <a:ext cx="11479214" cy="5209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607">
                  <a:extLst>
                    <a:ext uri="{9D8B030D-6E8A-4147-A177-3AD203B41FA5}">
                      <a16:colId xmlns:a16="http://schemas.microsoft.com/office/drawing/2014/main" val="3076297344"/>
                    </a:ext>
                  </a:extLst>
                </a:gridCol>
                <a:gridCol w="5739607">
                  <a:extLst>
                    <a:ext uri="{9D8B030D-6E8A-4147-A177-3AD203B41FA5}">
                      <a16:colId xmlns:a16="http://schemas.microsoft.com/office/drawing/2014/main" val="423051674"/>
                    </a:ext>
                  </a:extLst>
                </a:gridCol>
              </a:tblGrid>
              <a:tr h="53867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8F00FF"/>
                          </a:solidFill>
                          <a:effectLst/>
                          <a:uFillTx/>
                          <a:latin typeface="Gilroy-ExtraBold"/>
                          <a:sym typeface="Helvetica"/>
                        </a:rPr>
                        <a:t>Целевая аудитория</a:t>
                      </a:r>
                    </a:p>
                  </a:txBody>
                  <a:tcPr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8F00FF"/>
                          </a:solidFill>
                          <a:effectLst/>
                          <a:uFillTx/>
                          <a:latin typeface="Gilroy-ExtraBold"/>
                          <a:sym typeface="Helvetica"/>
                        </a:rPr>
                        <a:t>Ценностное предложение</a:t>
                      </a:r>
                    </a:p>
                  </a:txBody>
                  <a:tcPr anchor="ctr">
                    <a:solidFill>
                      <a:srgbClr val="EC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26970"/>
                  </a:ext>
                </a:extLst>
              </a:tr>
              <a:tr h="4671071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03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139" y="1745673"/>
            <a:ext cx="549827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</a:rPr>
              <a:t>Предприниматели, продавцы, самозанятые и компании размещающие свои товары на маркетплейсах.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7721" y="1745673"/>
            <a:ext cx="5515099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</a:rPr>
              <a:t>Легкий и удобный в пользовании сервис, заменяющий дизайнера, копирайтера и даже маркетолога, помогающий в короткий срок создать информативную продающую карточку в соответствии с требованиями маркетплейсов.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2E945-A654-4DE8-9FC4-6A81F4A4F47B}"/>
              </a:ext>
            </a:extLst>
          </p:cNvPr>
          <p:cNvSpPr/>
          <p:nvPr/>
        </p:nvSpPr>
        <p:spPr>
          <a:xfrm>
            <a:off x="0" y="102637"/>
            <a:ext cx="2911151" cy="7371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29941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D8A34F-EF88-4348-960E-34E97E46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83991"/>
              </p:ext>
            </p:extLst>
          </p:nvPr>
        </p:nvGraphicFramePr>
        <p:xfrm>
          <a:off x="0" y="946648"/>
          <a:ext cx="121920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196">
                  <a:extLst>
                    <a:ext uri="{9D8B030D-6E8A-4147-A177-3AD203B41FA5}">
                      <a16:colId xmlns:a16="http://schemas.microsoft.com/office/drawing/2014/main" val="3344974326"/>
                    </a:ext>
                  </a:extLst>
                </a:gridCol>
                <a:gridCol w="2863663">
                  <a:extLst>
                    <a:ext uri="{9D8B030D-6E8A-4147-A177-3AD203B41FA5}">
                      <a16:colId xmlns:a16="http://schemas.microsoft.com/office/drawing/2014/main" val="1847720295"/>
                    </a:ext>
                  </a:extLst>
                </a:gridCol>
                <a:gridCol w="3369201">
                  <a:extLst>
                    <a:ext uri="{9D8B030D-6E8A-4147-A177-3AD203B41FA5}">
                      <a16:colId xmlns:a16="http://schemas.microsoft.com/office/drawing/2014/main" val="950557334"/>
                    </a:ext>
                  </a:extLst>
                </a:gridCol>
                <a:gridCol w="4203940">
                  <a:extLst>
                    <a:ext uri="{9D8B030D-6E8A-4147-A177-3AD203B41FA5}">
                      <a16:colId xmlns:a16="http://schemas.microsoft.com/office/drawing/2014/main" val="636569222"/>
                    </a:ext>
                  </a:extLst>
                </a:gridCol>
              </a:tblGrid>
              <a:tr h="506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Gilroy-ExtraBold"/>
                        </a:rPr>
                        <a:t>КОНКУРЕНТ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Gilroy-ExtraBold"/>
                        </a:rPr>
                        <a:t>ПРОДУКТ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Gilroy-ExtraBold"/>
                        </a:rPr>
                        <a:t>ХАРАКТЕРИСТИКИ ПРОДУКТА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Gilroy-ExtraBold"/>
                        </a:rPr>
                        <a:t>НАШИ КОНКУРЕТНЫЕ ПРЕИМУЩЕСТВА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4437"/>
                  </a:ext>
                </a:extLst>
              </a:tr>
              <a:tr h="1764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«Холст»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Конструктор карточек для маркетплейсов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Бесплатный графический редактор для карточек маркетплейсов. Есть возможность сохранения своих дизайнов и макетов для повторного использования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Во всех представленных сервисах упор идет в загрузке своих изображений и последующем их редактировании, в то время как наш сервис позволяет сгенерировать и изображения и видео для карточки товара полностью с нуля вместе с подходящим описанием в соответствии с требованиями ведущих маркетплейсов. 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0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«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Sellercard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Конструктор карточек для маркетплейсов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Удобный конструктор карточек товаров разных размеров для популярных маркетплейсов. 490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руб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мес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«Сахарок»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Конструктор карточек для маркетплейсов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Сервис предлагает готовые дизайнерские шаблоны карточек товаров, разработанные маркетологами. 990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руб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мес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782816"/>
                  </a:ext>
                </a:extLst>
              </a:tr>
              <a:tr h="3465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«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WBCard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Конструктор карточек для маркетплейсов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Бесплатный онлайн-конструктор предназначен специально для пользователей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WB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и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Ozon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 и позволяет оформлять визуал для карточек продуктов.</a:t>
                      </a: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903576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2AF07C-30E8-42D1-BFAC-8F01D77DF0C6}"/>
              </a:ext>
            </a:extLst>
          </p:cNvPr>
          <p:cNvSpPr txBox="1">
            <a:spLocks/>
          </p:cNvSpPr>
          <p:nvPr/>
        </p:nvSpPr>
        <p:spPr>
          <a:xfrm>
            <a:off x="3293126" y="183919"/>
            <a:ext cx="8641699" cy="60798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sz="2800" b="1" dirty="0">
                <a:solidFill>
                  <a:srgbClr val="8F00FF"/>
                </a:solidFill>
                <a:latin typeface="Gilroy-ExtraBold"/>
                <a:sym typeface="Helvetica"/>
              </a:rPr>
              <a:t>Ключевые конкуренты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2F1E9C-2AA5-4580-A409-3B62418AA8EE}"/>
              </a:ext>
            </a:extLst>
          </p:cNvPr>
          <p:cNvSpPr/>
          <p:nvPr/>
        </p:nvSpPr>
        <p:spPr>
          <a:xfrm>
            <a:off x="5730355" y="3244334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Холст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2D2DCF-2553-4E7B-A80B-28F7FEFB22A4}"/>
              </a:ext>
            </a:extLst>
          </p:cNvPr>
          <p:cNvSpPr/>
          <p:nvPr/>
        </p:nvSpPr>
        <p:spPr>
          <a:xfrm>
            <a:off x="0" y="65314"/>
            <a:ext cx="2873829" cy="72658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7645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68C05-F38B-4860-BAE0-DE8B9FBBEE24}"/>
              </a:ext>
            </a:extLst>
          </p:cNvPr>
          <p:cNvSpPr txBox="1"/>
          <p:nvPr/>
        </p:nvSpPr>
        <p:spPr>
          <a:xfrm>
            <a:off x="435042" y="1827719"/>
            <a:ext cx="1847543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600" dirty="0"/>
              <a:t>Для выхода на </a:t>
            </a:r>
            <a:r>
              <a:rPr lang="ru-RU" sz="1600" dirty="0" err="1"/>
              <a:t>маркетплейсы</a:t>
            </a:r>
            <a:r>
              <a:rPr lang="ru-RU" sz="1600" dirty="0"/>
              <a:t> нужно задействовать множество специалистов: дизайнер, копирайтер и т.д. Наш сервис объединил в себе данные компетенции.</a:t>
            </a:r>
            <a:endParaRPr lang="ru-RU" sz="1600" dirty="0">
              <a:latin typeface="Times New Roman" panose="02020603050405020304" pitchFamily="18" charset="0"/>
              <a:ea typeface="ＭＳ 明朝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A2838-ED66-4D34-84B6-D727C76FCFA6}"/>
              </a:ext>
            </a:extLst>
          </p:cNvPr>
          <p:cNvSpPr txBox="1"/>
          <p:nvPr/>
        </p:nvSpPr>
        <p:spPr>
          <a:xfrm>
            <a:off x="2536351" y="1434314"/>
            <a:ext cx="2381956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200" dirty="0"/>
              <a:t>Сервис позволит не просто редактировать готовое изображение, а также дополнит его новыми сгенерированными фото и видео. Также позволит создать описание товара и брендбук компании.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D8485-DDA6-4502-A456-792C4CFEA759}"/>
              </a:ext>
            </a:extLst>
          </p:cNvPr>
          <p:cNvSpPr txBox="1"/>
          <p:nvPr/>
        </p:nvSpPr>
        <p:spPr>
          <a:xfrm>
            <a:off x="2614862" y="3715533"/>
            <a:ext cx="219369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250.000 предпринимателей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E83E4-91A0-443C-8CE7-D4E4FD384BE7}"/>
              </a:ext>
            </a:extLst>
          </p:cNvPr>
          <p:cNvSpPr txBox="1"/>
          <p:nvPr/>
        </p:nvSpPr>
        <p:spPr>
          <a:xfrm>
            <a:off x="7354638" y="1631475"/>
            <a:ext cx="2301011" cy="1277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100" dirty="0"/>
              <a:t>Сервис позволит не просто редактировать готовое изображение, а также дополнит его новыми сгенерированными фото и видео. Также позволит создать описание товара и брендбук компании.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B8D73-8AD4-4F4F-9D2D-E96BB6E1B491}"/>
              </a:ext>
            </a:extLst>
          </p:cNvPr>
          <p:cNvSpPr txBox="1"/>
          <p:nvPr/>
        </p:nvSpPr>
        <p:spPr>
          <a:xfrm>
            <a:off x="9655648" y="1579609"/>
            <a:ext cx="2101309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dirty="0"/>
              <a:t>ИП, самозанятые и прочие организации, занимающиеся продажей продукции на </a:t>
            </a:r>
            <a:r>
              <a:rPr lang="ru-RU" dirty="0" err="1"/>
              <a:t>маркетплейсах</a:t>
            </a:r>
            <a:r>
              <a:rPr lang="ru-RU" dirty="0"/>
              <a:t> (OZON, </a:t>
            </a:r>
            <a:r>
              <a:rPr lang="ru-RU" dirty="0" err="1"/>
              <a:t>Wildberries</a:t>
            </a:r>
            <a:r>
              <a:rPr lang="ru-RU" dirty="0"/>
              <a:t>, </a:t>
            </a:r>
            <a:r>
              <a:rPr lang="ru-RU" dirty="0" err="1"/>
              <a:t>ЯндексМаркет</a:t>
            </a:r>
            <a:r>
              <a:rPr lang="ru-RU" dirty="0"/>
              <a:t>, </a:t>
            </a:r>
            <a:r>
              <a:rPr lang="ru-RU" dirty="0" err="1"/>
              <a:t>СберМегамаркет</a:t>
            </a:r>
            <a:r>
              <a:rPr lang="ru-RU" dirty="0"/>
              <a:t>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8C3D4-C756-4478-98AE-7B3A9F3489FB}"/>
              </a:ext>
            </a:extLst>
          </p:cNvPr>
          <p:cNvSpPr txBox="1"/>
          <p:nvPr/>
        </p:nvSpPr>
        <p:spPr>
          <a:xfrm>
            <a:off x="5250583" y="1612395"/>
            <a:ext cx="1847543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dirty="0"/>
              <a:t>Все в одном месте, под запрос конкретного </a:t>
            </a:r>
            <a:r>
              <a:rPr lang="ru-RU" dirty="0" err="1"/>
              <a:t>маркетплейса</a:t>
            </a:r>
            <a:r>
              <a:rPr lang="ru-RU" dirty="0"/>
              <a:t>, короткий срок и качественное исполнение. Уникальный механизм генерации изображений.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0B26A0-D47B-4DEA-9370-4890C31B056E}"/>
              </a:ext>
            </a:extLst>
          </p:cNvPr>
          <p:cNvSpPr txBox="1"/>
          <p:nvPr/>
        </p:nvSpPr>
        <p:spPr>
          <a:xfrm>
            <a:off x="7241749" y="3663091"/>
            <a:ext cx="210130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dirty="0"/>
              <a:t>Таргетированная реклама в мессенджерах и социальных сетях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54851-20C8-4EEE-A176-8597B4807D50}"/>
              </a:ext>
            </a:extLst>
          </p:cNvPr>
          <p:cNvSpPr txBox="1"/>
          <p:nvPr/>
        </p:nvSpPr>
        <p:spPr>
          <a:xfrm>
            <a:off x="435042" y="5542844"/>
            <a:ext cx="261866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Реклама – 100.000 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3AF1E9-10AD-4866-A704-C01AF83861F0}"/>
              </a:ext>
            </a:extLst>
          </p:cNvPr>
          <p:cNvSpPr txBox="1"/>
          <p:nvPr/>
        </p:nvSpPr>
        <p:spPr>
          <a:xfrm>
            <a:off x="6265333" y="5404344"/>
            <a:ext cx="519693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Доход от подписок при 1000 пользователей - 350.000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7879E5-F411-4DFE-9285-91DAB9AA5C37}"/>
              </a:ext>
            </a:extLst>
          </p:cNvPr>
          <p:cNvSpPr/>
          <p:nvPr/>
        </p:nvSpPr>
        <p:spPr>
          <a:xfrm>
            <a:off x="83976" y="74645"/>
            <a:ext cx="2901820" cy="68926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82970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реализации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Создание рабочего бота и проверка его работоспособности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Мониторинг и оценка результатов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Выход на рынок и активная реклама продукта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Улучшение функционала по полученному опыту работы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49CF3-7B55-4DE6-B898-A2E9A6AC7FFA}"/>
              </a:ext>
            </a:extLst>
          </p:cNvPr>
          <p:cNvSpPr/>
          <p:nvPr/>
        </p:nvSpPr>
        <p:spPr>
          <a:xfrm>
            <a:off x="65314" y="74645"/>
            <a:ext cx="2845837" cy="76511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24864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92475" y="155575"/>
            <a:ext cx="8642350" cy="608013"/>
          </a:xfrm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Helvetica"/>
              </a:rPr>
              <a:t>Команда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507" y="3606833"/>
            <a:ext cx="1212980" cy="17821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6341" y="3468720"/>
            <a:ext cx="1212978" cy="17821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+mn-lt"/>
              <a:ea typeface="+mn-ea"/>
              <a:cs typeface="+mn-cs"/>
            </a:endParaRPr>
          </a:p>
        </p:txBody>
      </p:sp>
      <p:sp>
        <p:nvSpPr>
          <p:cNvPr id="31754" name="Текст 3"/>
          <p:cNvSpPr txBox="1">
            <a:spLocks/>
          </p:cNvSpPr>
          <p:nvPr/>
        </p:nvSpPr>
        <p:spPr bwMode="auto">
          <a:xfrm>
            <a:off x="2300288" y="3590925"/>
            <a:ext cx="4156075" cy="1349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/>
          <a:lstStyle/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 typeface="Arial" charset="0"/>
              <a:buNone/>
            </a:pPr>
            <a:r>
              <a:rPr lang="ru-RU" sz="2000" dirty="0">
                <a:solidFill>
                  <a:srgbClr val="9F00FF"/>
                </a:solidFill>
                <a:cs typeface="Helvetica"/>
              </a:rPr>
              <a:t>Валерия Инютина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 typeface="Arial" charset="0"/>
              <a:buNone/>
            </a:pPr>
            <a:r>
              <a:rPr lang="ru-RU" sz="2000" b="1" dirty="0">
                <a:solidFill>
                  <a:srgbClr val="9F00FF"/>
                </a:solidFill>
                <a:cs typeface="Helvetica"/>
              </a:rPr>
              <a:t>Лидер</a:t>
            </a:r>
          </a:p>
        </p:txBody>
      </p:sp>
      <p:sp>
        <p:nvSpPr>
          <p:cNvPr id="31755" name="Текст 3"/>
          <p:cNvSpPr txBox="1">
            <a:spLocks/>
          </p:cNvSpPr>
          <p:nvPr/>
        </p:nvSpPr>
        <p:spPr bwMode="auto">
          <a:xfrm>
            <a:off x="8035925" y="3587750"/>
            <a:ext cx="3898900" cy="1349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/>
          <a:lstStyle/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 typeface="Arial" charset="0"/>
              <a:buNone/>
            </a:pPr>
            <a:r>
              <a:rPr lang="ru-RU" sz="2000" b="1" dirty="0">
                <a:solidFill>
                  <a:srgbClr val="9900FF"/>
                </a:solidFill>
                <a:ea typeface="Gilroy-ExtraBold"/>
                <a:cs typeface="Gilroy-ExtraBold"/>
              </a:rPr>
              <a:t>ФИО </a:t>
            </a:r>
            <a:r>
              <a:rPr lang="ru-RU" sz="2000" dirty="0" err="1">
                <a:solidFill>
                  <a:srgbClr val="9900FF"/>
                </a:solidFill>
                <a:ea typeface="Gilroy-ExtraBold"/>
                <a:cs typeface="Gilroy-ExtraBold"/>
              </a:rPr>
              <a:t>Карачкова</a:t>
            </a:r>
            <a:r>
              <a:rPr lang="ru-RU" sz="2000" dirty="0">
                <a:solidFill>
                  <a:srgbClr val="9900FF"/>
                </a:solidFill>
                <a:ea typeface="Gilroy-ExtraBold"/>
                <a:cs typeface="Gilroy-ExtraBold"/>
              </a:rPr>
              <a:t> Кристина Евгеньевна</a:t>
            </a:r>
            <a:r>
              <a:rPr lang="ru-RU" sz="2000" b="1" dirty="0">
                <a:solidFill>
                  <a:srgbClr val="9900FF"/>
                </a:solidFill>
                <a:ea typeface="Gilroy-ExtraBold"/>
                <a:cs typeface="Gilroy-ExtraBold"/>
              </a:rPr>
              <a:t> </a:t>
            </a:r>
            <a:endParaRPr lang="ru-RU" sz="2000" b="1" dirty="0">
              <a:solidFill>
                <a:srgbClr val="9900FF"/>
              </a:solidFill>
              <a:cs typeface="Helvetica"/>
            </a:endParaRP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 typeface="Arial" charset="0"/>
              <a:buNone/>
            </a:pPr>
            <a:r>
              <a:rPr lang="ru-RU" sz="2000" b="1" dirty="0">
                <a:solidFill>
                  <a:srgbClr val="9F00FF"/>
                </a:solidFill>
                <a:cs typeface="Helvetica"/>
              </a:rPr>
              <a:t>Участник</a:t>
            </a:r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159" y="3932756"/>
            <a:ext cx="9556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205" y="3847030"/>
            <a:ext cx="8572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4FED35-A7A7-494A-8AF6-2A583E620C78}"/>
              </a:ext>
            </a:extLst>
          </p:cNvPr>
          <p:cNvSpPr/>
          <p:nvPr/>
        </p:nvSpPr>
        <p:spPr>
          <a:xfrm>
            <a:off x="74645" y="0"/>
            <a:ext cx="2799184" cy="6080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 txBox="1">
            <a:spLocks noGrp="1"/>
          </p:cNvSpPr>
          <p:nvPr>
            <p:ph type="body" sz="quarter" idx="10"/>
          </p:nvPr>
        </p:nvSpPr>
        <p:spPr>
          <a:xfrm>
            <a:off x="495300" y="2951163"/>
            <a:ext cx="3706813" cy="788987"/>
          </a:xfrm>
        </p:spPr>
        <p:txBody>
          <a:bodyPr/>
          <a:lstStyle/>
          <a:p>
            <a:pPr eaLnBrk="1" hangingPunct="1"/>
            <a:r>
              <a:rPr sz="2000">
                <a:solidFill>
                  <a:srgbClr val="9F00FF"/>
                </a:solidFill>
                <a:latin typeface="Calibri" pitchFamily="34" charset="0"/>
              </a:rPr>
              <a:t>+79228916355 </a:t>
            </a:r>
          </a:p>
        </p:txBody>
      </p:sp>
      <p:sp>
        <p:nvSpPr>
          <p:cNvPr id="20482" name="Текст 2"/>
          <p:cNvSpPr txBox="1">
            <a:spLocks noGrp="1"/>
          </p:cNvSpPr>
          <p:nvPr>
            <p:ph type="body" sz="quarter" idx="11"/>
          </p:nvPr>
        </p:nvSpPr>
        <p:spPr>
          <a:xfrm>
            <a:off x="495300" y="3892550"/>
            <a:ext cx="3706813" cy="790575"/>
          </a:xfrm>
        </p:spPr>
        <p:txBody>
          <a:bodyPr/>
          <a:lstStyle/>
          <a:p>
            <a:pPr eaLnBrk="1" hangingPunct="1"/>
            <a:r>
              <a:rPr sz="2000" u="sng" dirty="0">
                <a:solidFill>
                  <a:srgbClr val="000000"/>
                </a:solidFill>
                <a:latin typeface="Calibri" pitchFamily="34" charset="0"/>
                <a:hlinkClick r:id="rId2"/>
              </a:rPr>
              <a:t>i</a:t>
            </a:r>
            <a:r>
              <a:rPr lang="en-US" sz="2000" u="sng" dirty="0" err="1">
                <a:solidFill>
                  <a:srgbClr val="000000"/>
                </a:solidFill>
                <a:latin typeface="Calibri" pitchFamily="34" charset="0"/>
                <a:hlinkClick r:id="rId2"/>
              </a:rPr>
              <a:t>nyutina</a:t>
            </a:r>
            <a:r>
              <a:rPr sz="2000" u="sng" dirty="0">
                <a:solidFill>
                  <a:srgbClr val="000000"/>
                </a:solidFill>
                <a:latin typeface="Calibri" pitchFamily="34" charset="0"/>
                <a:hlinkClick r:id="rId2"/>
              </a:rPr>
              <a:t>@gmail.com</a:t>
            </a:r>
            <a:r>
              <a:rPr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538</Words>
  <Application>Microsoft Office PowerPoint</Application>
  <PresentationFormat>Широкоэкранный</PresentationFormat>
  <Paragraphs>76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ＭＳ 明朝</vt:lpstr>
      <vt:lpstr>Arial</vt:lpstr>
      <vt:lpstr>Calibri</vt:lpstr>
      <vt:lpstr>Calibri Light</vt:lpstr>
      <vt:lpstr>Candara</vt:lpstr>
      <vt:lpstr>Gilroy-ExtraBold</vt:lpstr>
      <vt:lpstr>Gilroy-Light</vt:lpstr>
      <vt:lpstr>Helvetica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Пользователь</cp:lastModifiedBy>
  <cp:revision>147</cp:revision>
  <dcterms:modified xsi:type="dcterms:W3CDTF">2023-12-09T17:22:55Z</dcterms:modified>
</cp:coreProperties>
</file>