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0" r:id="rId4"/>
    <p:sldId id="270" r:id="rId5"/>
    <p:sldId id="271" r:id="rId6"/>
    <p:sldId id="259" r:id="rId7"/>
    <p:sldId id="261" r:id="rId8"/>
    <p:sldId id="272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9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68" y="1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ru-RU" sz="2000" dirty="0">
                <a:solidFill>
                  <a:schemeClr val="bg1"/>
                </a:solidFill>
              </a:rPr>
              <a:t>Статистика желания людей разных возрастов получать рекомендации стилевых или модных образов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 лет</c:v>
                </c:pt>
                <c:pt idx="1">
                  <c:v>22-30 лет</c:v>
                </c:pt>
                <c:pt idx="2">
                  <c:v>45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B8-4D2C-84D6-E2C3474EE5C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 лет</c:v>
                </c:pt>
                <c:pt idx="1">
                  <c:v>22-30 лет</c:v>
                </c:pt>
                <c:pt idx="2">
                  <c:v>45 лет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B8-4D2C-84D6-E2C3474EE5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7086175"/>
        <c:axId val="167112383"/>
      </c:barChart>
      <c:catAx>
        <c:axId val="16708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67112383"/>
        <c:crosses val="autoZero"/>
        <c:auto val="1"/>
        <c:lblAlgn val="ctr"/>
        <c:lblOffset val="100"/>
        <c:noMultiLvlLbl val="0"/>
      </c:catAx>
      <c:valAx>
        <c:axId val="167112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6708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ahnschrift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ru-RU" sz="2000" dirty="0">
                <a:solidFill>
                  <a:schemeClr val="bg1"/>
                </a:solidFill>
              </a:rPr>
              <a:t>Статистика желания людей разных полов получать рекомендации стилевых или модных образов</a:t>
            </a:r>
          </a:p>
        </c:rich>
      </c:tx>
      <c:layout>
        <c:manualLayout>
          <c:xMode val="edge"/>
          <c:yMode val="edge"/>
          <c:x val="0.14076229259002024"/>
          <c:y val="1.18607809549105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FC-4A7E-9984-637018691F8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FC-4A7E-9984-637018691F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7086175"/>
        <c:axId val="167112383"/>
      </c:barChart>
      <c:catAx>
        <c:axId val="16708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67112383"/>
        <c:crosses val="autoZero"/>
        <c:auto val="1"/>
        <c:lblAlgn val="ctr"/>
        <c:lblOffset val="100"/>
        <c:noMultiLvlLbl val="0"/>
      </c:catAx>
      <c:valAx>
        <c:axId val="167112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6708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ahnschrift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ru-RU" dirty="0"/>
              <a:t>Часто ли бывает так, что в выбранной одежде жарко/холодно (из-за ветра, влажности и прочее)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ответов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8-4453-8C43-06FBA893D599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58-4453-8C43-06FBA893D599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558-4453-8C43-06FBA893D599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58-4453-8C43-06FBA893D59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0BB804F-FA69-4B63-B579-F7A644CA83A7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558-4453-8C43-06FBA893D59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1FED00-63EF-4893-8022-C7D12C88AD63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558-4453-8C43-06FBA893D59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5429160-3004-4558-A35A-10CDD58881E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558-4453-8C43-06FBA893D59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A808F36-FE72-4366-A40C-2F1A01C3A66A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558-4453-8C43-06FBA893D5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Часто</c:v>
                </c:pt>
                <c:pt idx="1">
                  <c:v>Периодически</c:v>
                </c:pt>
                <c:pt idx="2">
                  <c:v>Редко</c:v>
                </c:pt>
                <c:pt idx="3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8-4453-8C43-06FBA893D59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ahnschrift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ru-RU" dirty="0"/>
              <a:t>Часто ли температура из прогноза погоды соответствует Вашим ощущениям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ответов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8E-458A-9D58-F3C8BC79C0D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8E-458A-9D58-F3C8BC79C0D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2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B8E-458A-9D58-F3C8BC79C0D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B8E-458A-9D58-F3C8BC79C0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Нет</c:v>
                </c:pt>
                <c:pt idx="1">
                  <c:v>Скорее да</c:v>
                </c:pt>
                <c:pt idx="2">
                  <c:v>Да</c:v>
                </c:pt>
                <c:pt idx="3">
                  <c:v>-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20-47A9-93F5-1DC48A276AE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ahnschrift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ru-RU" sz="1920" b="0" dirty="0"/>
              <a:t>Хотели бы Вы получать образы, соответствующие Вашему стилю, и вещи, из которых они состоят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Хотели бы Вы получать рекомендации образов, соответствующих Вашему стилю, и вещей, из которых они состоят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02-4437-B967-4605AB3BAA9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02-4437-B967-4605AB3BAA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35-4C4A-9021-285EB1E551E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ahnschrift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B73B8-9E8F-46F7-B37C-29C375FA8B10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FC00A-9D97-4659-8C3A-9955F768B7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39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FC00A-9D97-4659-8C3A-9955F768B7A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91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FC00A-9D97-4659-8C3A-9955F768B7A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182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FC00A-9D97-4659-8C3A-9955F768B7A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2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FC00A-9D97-4659-8C3A-9955F768B7AE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76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CC8CD-16D6-4803-9493-CA360EB9D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F01801-C19A-48EF-9B91-6C4627B41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F6B541-0F14-4CC9-BCCB-7419395A9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B94E5F-2CA7-4F70-B0D3-ED5E7270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0DA2A1-CDDC-4729-B350-B7C3FCB6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71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49410-1C4B-4AAA-90F6-DC4CCE34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38E98A-D7FE-45C5-B76B-8A362760D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EA1623-40CF-4DA3-ACDB-867D4094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EF3F0B-3722-4084-9EFD-7F4B8EAC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D5944-CCDC-448A-8F78-51FBED149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13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01FF07-04EA-4595-B656-C7D427C34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7B8895-50F6-4BF8-B362-704BB1C03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74B87-E8FC-429E-BF18-2E55B289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088A68-6D83-44F9-B02D-E2C5F2C6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2B53-A553-4297-A2EF-6C2959BC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30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2DDC5-88F5-44BD-948D-29430D58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054D41-02E6-4C52-A8F7-C7DF04449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8FC43-93F2-4878-A676-0E44EADB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EDAB9-EF32-437B-9B9D-6158A4EA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968E56-01F0-4D07-8998-2952CA21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02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52F93-D33A-401A-B3B3-035AA04FB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30F20A-1D86-4FF7-92ED-0F8CA7A10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8F1FC-1DF0-44C2-ADBD-7D33A501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617D7A-983B-4735-8A15-2FE47A7A8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304F13-9C51-449F-9EF6-F25E5835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52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1E603-10BD-4F86-A112-1669BDDB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1C0B00-4228-44E4-9AC2-93161EFC4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2FA6E9-3AA9-4373-80BB-9A22989AC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565D08-4896-4407-BECC-E8BFD5E9D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B468C4-F3C7-4994-A302-7C10B691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5ABF04-9DA8-4826-B170-F11A7966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30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51619-D02F-4519-A20B-D7258C7B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287670-0EBE-4288-A702-058BE928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7F58B-C32B-4A96-9B92-8CED3ACDC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261F5B-20CB-4319-B044-662F14BB5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234753-4E6A-422F-B8D8-B14047885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60C287-0C97-4E88-B32A-367F2D38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098460-F66F-48CD-9A9A-B13D7585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844FB8-675F-48BB-9F8A-611214F0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77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39132-A7D7-450C-BE60-12641F0C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77263A-EC4F-49D3-BCE9-BFA50173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B2B27C-8349-4617-8DE2-672C4482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716970-3065-4A4D-A62A-3C7F34E1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48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2CB920-D6D5-4DF3-B3EF-0DAA90AF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EB9B1F-D676-4075-94CC-B5DF60998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623A03-C3AB-41A9-A483-7615EE80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79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14AF-8A74-47D8-8C4C-68AA4C3F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EEA04C-AA76-4A3E-96E6-896A23B56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F46E7A-048D-46CB-B25E-44E821264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D7DA99-19A7-49E4-95B5-650AC234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B1FCAD-D4EC-4345-986C-1DFCF837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4B12E6-392E-460A-8A20-5666F6B0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4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D4C04-69D6-4B50-BC48-06FEC9BD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31941C-E9E2-4D17-8334-628102552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6FB4AC-AB67-410B-9C14-D813BE0BF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1FA495-DC4C-44EF-B212-FB6B1658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DC17CD-B31B-4FDD-89E7-FAA34AD1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7CAA10-0FB6-4FFB-ACF1-5B14E93A7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19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70013-2D17-4E37-BD4A-0FC116BD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239EC-2023-4A0C-8C8D-96AFD5C0D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7D11A2-39B6-4E91-A1D1-D31738D9D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B453C-2E41-4B89-84E6-A54F1F88E833}" type="datetimeFigureOut">
              <a:rPr lang="ru-RU" smtClean="0"/>
              <a:t>11.06.2024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8A04E3-3B29-4815-AE14-1E0491436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32294-6736-4F33-AA26-C764833D2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5DDCF-D51D-42D9-98F0-062CD9366C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66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D8C7E4D3-B008-4C3E-BBF3-89E15D293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25400"/>
            <a:ext cx="12192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6D880B-8E1A-4DD3-8256-7EA2E8780803}"/>
              </a:ext>
            </a:extLst>
          </p:cNvPr>
          <p:cNvSpPr/>
          <p:nvPr/>
        </p:nvSpPr>
        <p:spPr>
          <a:xfrm>
            <a:off x="2331720" y="2103120"/>
            <a:ext cx="7513320" cy="1645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A84AF43-D35A-4E80-AB10-51D76A98C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80" y="1590199"/>
            <a:ext cx="9144000" cy="2174081"/>
          </a:xfrm>
        </p:spPr>
        <p:txBody>
          <a:bodyPr>
            <a:normAutofit/>
          </a:bodyPr>
          <a:lstStyle/>
          <a:p>
            <a:r>
              <a:rPr lang="ru-RU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По погоде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51E128-B3BA-4C81-9C44-C3A18F089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11" y="25400"/>
            <a:ext cx="3119251" cy="13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13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87754-9240-491C-BDD1-1443CBF984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1B4F7-EADB-445A-8DDA-E4CBA1E22426}"/>
              </a:ext>
            </a:extLst>
          </p:cNvPr>
          <p:cNvSpPr txBox="1"/>
          <p:nvPr/>
        </p:nvSpPr>
        <p:spPr>
          <a:xfrm>
            <a:off x="415491" y="-156597"/>
            <a:ext cx="10169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Рынок </a:t>
            </a:r>
            <a:r>
              <a:rPr lang="ru-RU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(за 3 месяца)</a:t>
            </a:r>
            <a:endParaRPr lang="ru-RU" sz="9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A35C4-D913-4EA6-BC40-5B22CB09CCFB}"/>
              </a:ext>
            </a:extLst>
          </p:cNvPr>
          <p:cNvSpPr txBox="1"/>
          <p:nvPr/>
        </p:nvSpPr>
        <p:spPr>
          <a:xfrm>
            <a:off x="908785" y="1164134"/>
            <a:ext cx="103744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	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TAM: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174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890 * 400 =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69 956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000 руб.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(17 489 000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человек от 18 до 30 лет в РФ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)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	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SAM:</a:t>
            </a:r>
          </a:p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22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233 * 400 = 8 932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000 руб.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(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2 233 000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человек от 18 до 30 лет в СФО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)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	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SOM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2 250 * 400 = 900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000 руб.</a:t>
            </a:r>
          </a:p>
          <a:p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(225 000 человек от 18 до 30 лет в Омской области)</a:t>
            </a:r>
          </a:p>
        </p:txBody>
      </p:sp>
    </p:spTree>
    <p:extLst>
      <p:ext uri="{BB962C8B-B14F-4D97-AF65-F5344CB8AC3E}">
        <p14:creationId xmlns:p14="http://schemas.microsoft.com/office/powerpoint/2010/main" val="414228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27321-2607-46A2-8E66-CCAA4794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7C2FC744-016D-4EAE-B6A8-E10ECA6B0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86880"/>
              </p:ext>
            </p:extLst>
          </p:nvPr>
        </p:nvGraphicFramePr>
        <p:xfrm>
          <a:off x="2290817" y="0"/>
          <a:ext cx="9901183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110">
                  <a:extLst>
                    <a:ext uri="{9D8B030D-6E8A-4147-A177-3AD203B41FA5}">
                      <a16:colId xmlns:a16="http://schemas.microsoft.com/office/drawing/2014/main" val="829378349"/>
                    </a:ext>
                  </a:extLst>
                </a:gridCol>
                <a:gridCol w="2130058">
                  <a:extLst>
                    <a:ext uri="{9D8B030D-6E8A-4147-A177-3AD203B41FA5}">
                      <a16:colId xmlns:a16="http://schemas.microsoft.com/office/drawing/2014/main" val="2091222545"/>
                    </a:ext>
                  </a:extLst>
                </a:gridCol>
                <a:gridCol w="2200508">
                  <a:extLst>
                    <a:ext uri="{9D8B030D-6E8A-4147-A177-3AD203B41FA5}">
                      <a16:colId xmlns:a16="http://schemas.microsoft.com/office/drawing/2014/main" val="503360423"/>
                    </a:ext>
                  </a:extLst>
                </a:gridCol>
                <a:gridCol w="2200507">
                  <a:extLst>
                    <a:ext uri="{9D8B030D-6E8A-4147-A177-3AD203B41FA5}">
                      <a16:colId xmlns:a16="http://schemas.microsoft.com/office/drawing/2014/main" val="4013215793"/>
                    </a:ext>
                  </a:extLst>
                </a:gridCol>
              </a:tblGrid>
              <a:tr h="376470">
                <a:tc>
                  <a:txBody>
                    <a:bodyPr/>
                    <a:lstStyle/>
                    <a:p>
                      <a:endParaRPr lang="ru-RU" sz="135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202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5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202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6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202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7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678566"/>
                  </a:ext>
                </a:extLst>
              </a:tr>
              <a:tr h="583696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Объем продаж,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ед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.: B2C</a:t>
                      </a: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                                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B2B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               8 000                                                                                                         12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0 000</a:t>
                      </a:r>
                      <a:endParaRPr lang="en-US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28 000</a:t>
                      </a:r>
                    </a:p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28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091130"/>
                  </a:ext>
                </a:extLst>
              </a:tr>
              <a:tr h="583696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Количество клиентов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: B2C</a:t>
                      </a: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                                       B2B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000</a:t>
                      </a:r>
                      <a:endParaRPr lang="en-US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  <a:p>
                      <a:pPr lvl="0" algn="r" defTabSz="914400">
                        <a:defRPr sz="1800"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3</a:t>
                      </a: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5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000</a:t>
                      </a:r>
                      <a:endParaRPr lang="en-US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7 000</a:t>
                      </a:r>
                    </a:p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7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88601"/>
                  </a:ext>
                </a:extLst>
              </a:tr>
              <a:tr h="59802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Средний чек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за 3 месяца: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B2C</a:t>
                      </a: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                                           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B2B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400</a:t>
                      </a:r>
                      <a:endParaRPr lang="en-US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cs typeface="Times New Roman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cs typeface="Times New Roman"/>
                        </a:rPr>
                        <a:t>25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cs typeface="Times New Roman"/>
                        </a:rPr>
                        <a:t>000</a:t>
                      </a: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4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00</a:t>
                      </a:r>
                    </a:p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4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0 000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400</a:t>
                      </a:r>
                    </a:p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300 000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273787"/>
                  </a:ext>
                </a:extLst>
              </a:tr>
              <a:tr h="34224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                      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</a:defRPr>
                      </a:pP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946588"/>
                  </a:ext>
                </a:extLst>
              </a:tr>
              <a:tr h="355468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Выручка, руб.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5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900 000</a:t>
                      </a: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Bold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11 840 000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19 600 000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986772"/>
                  </a:ext>
                </a:extLst>
              </a:tr>
              <a:tr h="363210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</a:defRPr>
                      </a:pP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87304"/>
                  </a:ext>
                </a:extLst>
              </a:tr>
              <a:tr h="433872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Расходы, руб., в т.ч.: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5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8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8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5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00</a:t>
                      </a: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Bold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10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22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10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964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000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058462"/>
                  </a:ext>
                </a:extLst>
              </a:tr>
              <a:tr h="342245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       Переменные, руб.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(B2C)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52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5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00</a:t>
                      </a: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608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000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95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0 000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960818"/>
                  </a:ext>
                </a:extLst>
              </a:tr>
              <a:tr h="33792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       Постоянные, руб.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6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0 000</a:t>
                      </a: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7 414 000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8 014 000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13293"/>
                  </a:ext>
                </a:extLst>
              </a:tr>
              <a:tr h="363210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</a:defRPr>
                      </a:pP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58774"/>
                  </a:ext>
                </a:extLst>
              </a:tr>
              <a:tr h="481076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Операционная прибыль, руб.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1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7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5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Bold"/>
                          <a:cs typeface="Times New Roman"/>
                        </a:rPr>
                        <a:t>00</a:t>
                      </a: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Bold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1 81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8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8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636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000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67034"/>
                  </a:ext>
                </a:extLst>
              </a:tr>
              <a:tr h="386738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Маржа, %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29</a:t>
                      </a: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5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15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,3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44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,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90361"/>
                  </a:ext>
                </a:extLst>
              </a:tr>
              <a:tr h="363210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532522"/>
                  </a:ext>
                </a:extLst>
              </a:tr>
              <a:tr h="36321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Активы, руб.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0</a:t>
                      </a: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5 903 500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348199"/>
                  </a:ext>
                </a:extLst>
              </a:tr>
              <a:tr h="583696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Кредиты, займы, руб. (на начало года)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  <a:ea typeface="Proxima Nova Regular"/>
                          <a:cs typeface="Times New Roman"/>
                        </a:rPr>
                        <a:t>750 000</a:t>
                      </a:r>
                      <a:endParaRPr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  <a:ea typeface="Proxima Nova Regular"/>
                        <a:cs typeface="Times New Roman"/>
                      </a:endParaRPr>
                    </a:p>
                  </a:txBody>
                  <a:tcPr marL="63500" marR="63500" marT="0" marB="0" anchor="ctr"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732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5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00</a:t>
                      </a:r>
                      <a:endParaRPr lang="ru-RU" sz="1400" dirty="0">
                        <a:solidFill>
                          <a:srgbClr val="00206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rgbClr val="002060"/>
                          </a:solidFill>
                          <a:latin typeface="Bahnschrift" panose="020B05020402040202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2602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E37FF54-31D1-4331-AC4E-165D5E4DDEBB}"/>
              </a:ext>
            </a:extLst>
          </p:cNvPr>
          <p:cNvSpPr txBox="1"/>
          <p:nvPr/>
        </p:nvSpPr>
        <p:spPr>
          <a:xfrm>
            <a:off x="-790591" y="2705724"/>
            <a:ext cx="4159434" cy="144655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модель</a:t>
            </a:r>
            <a:endParaRPr lang="ru-RU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48010-B3FA-4D7E-9DDA-A02503CD277C}"/>
              </a:ext>
            </a:extLst>
          </p:cNvPr>
          <p:cNvSpPr txBox="1"/>
          <p:nvPr/>
        </p:nvSpPr>
        <p:spPr>
          <a:xfrm>
            <a:off x="-2840772" y="2682641"/>
            <a:ext cx="7114390" cy="14927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kumimoji="0" lang="ru-RU" sz="9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Финансовая</a:t>
            </a:r>
            <a:endParaRPr lang="ru-RU" sz="9100" dirty="0"/>
          </a:p>
        </p:txBody>
      </p:sp>
    </p:spTree>
    <p:extLst>
      <p:ext uri="{BB962C8B-B14F-4D97-AF65-F5344CB8AC3E}">
        <p14:creationId xmlns:p14="http://schemas.microsoft.com/office/powerpoint/2010/main" val="348450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EF2638-2989-45A4-A75F-66BA025AD5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D87F9A-9FDB-4792-B7F0-A9E26BA1F00F}"/>
              </a:ext>
            </a:extLst>
          </p:cNvPr>
          <p:cNvSpPr txBox="1"/>
          <p:nvPr/>
        </p:nvSpPr>
        <p:spPr>
          <a:xfrm>
            <a:off x="674557" y="164892"/>
            <a:ext cx="8509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Бизнес-модель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7EAAE-1AC5-4A65-B6B0-79DC212C1D68}"/>
              </a:ext>
            </a:extLst>
          </p:cNvPr>
          <p:cNvSpPr txBox="1"/>
          <p:nvPr/>
        </p:nvSpPr>
        <p:spPr>
          <a:xfrm>
            <a:off x="674556" y="2151727"/>
            <a:ext cx="10623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Способы монетизации: </a:t>
            </a:r>
          </a:p>
          <a:p>
            <a:pPr marL="571500" indent="-571500">
              <a:buFontTx/>
              <a:buChar char="-"/>
            </a:pP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премиум-подписка (отключение рекламы за 400 руб./3 месяца) для пользователей;</a:t>
            </a:r>
          </a:p>
          <a:p>
            <a:pPr marL="571500" indent="-571500">
              <a:buFontTx/>
              <a:buChar char="-"/>
            </a:pP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размещение рекламы </a:t>
            </a: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(75.000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руб./месяц)  для маркетплейсов.</a:t>
            </a:r>
          </a:p>
        </p:txBody>
      </p:sp>
    </p:spTree>
    <p:extLst>
      <p:ext uri="{BB962C8B-B14F-4D97-AF65-F5344CB8AC3E}">
        <p14:creationId xmlns:p14="http://schemas.microsoft.com/office/powerpoint/2010/main" val="3902371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EABBC6E-625E-472A-A14C-BB14250A8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3D7260-2848-4458-919E-5852EDDB908C}"/>
              </a:ext>
            </a:extLst>
          </p:cNvPr>
          <p:cNvSpPr txBox="1"/>
          <p:nvPr/>
        </p:nvSpPr>
        <p:spPr>
          <a:xfrm>
            <a:off x="377252" y="0"/>
            <a:ext cx="1143749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Социально-значимый эффект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64C9AB-01F0-4B3A-8089-2B8D1A9A6B88}"/>
              </a:ext>
            </a:extLst>
          </p:cNvPr>
          <p:cNvSpPr txBox="1"/>
          <p:nvPr/>
        </p:nvSpPr>
        <p:spPr>
          <a:xfrm>
            <a:off x="377252" y="2708434"/>
            <a:ext cx="11596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ahnschrift" panose="020B0502040204020203" pitchFamily="34" charset="0"/>
              </a:rPr>
              <a:t>	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- Увеличение качества жизни пользователей посредством сокращения числа болеющих людей;</a:t>
            </a:r>
          </a:p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	- Меньшее количество людей будет испытывать дискомфорт от неправильно подобранной одежды</a:t>
            </a:r>
          </a:p>
        </p:txBody>
      </p:sp>
    </p:spTree>
    <p:extLst>
      <p:ext uri="{BB962C8B-B14F-4D97-AF65-F5344CB8AC3E}">
        <p14:creationId xmlns:p14="http://schemas.microsoft.com/office/powerpoint/2010/main" val="130013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7407A6E3-3FCA-44E8-A519-963F1002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811A46-C371-4780-8C66-A7859893F23B}"/>
              </a:ext>
            </a:extLst>
          </p:cNvPr>
          <p:cNvSpPr txBox="1"/>
          <p:nvPr/>
        </p:nvSpPr>
        <p:spPr>
          <a:xfrm>
            <a:off x="629588" y="209862"/>
            <a:ext cx="1120210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Запрос на поддержку</a:t>
            </a: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B6165BF0-F347-4DCF-845F-7C3A6BE5F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65019"/>
              </p:ext>
            </p:extLst>
          </p:nvPr>
        </p:nvGraphicFramePr>
        <p:xfrm>
          <a:off x="1368575" y="1779075"/>
          <a:ext cx="9454847" cy="4910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315">
                  <a:extLst>
                    <a:ext uri="{9D8B030D-6E8A-4147-A177-3AD203B41FA5}">
                      <a16:colId xmlns:a16="http://schemas.microsoft.com/office/drawing/2014/main" val="1494650744"/>
                    </a:ext>
                  </a:extLst>
                </a:gridCol>
                <a:gridCol w="5683532">
                  <a:extLst>
                    <a:ext uri="{9D8B030D-6E8A-4147-A177-3AD203B41FA5}">
                      <a16:colId xmlns:a16="http://schemas.microsoft.com/office/drawing/2014/main" val="751660369"/>
                    </a:ext>
                  </a:extLst>
                </a:gridCol>
              </a:tblGrid>
              <a:tr h="734335"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Финансовый</a:t>
                      </a:r>
                    </a:p>
                  </a:txBody>
                  <a:tcPr>
                    <a:solidFill>
                      <a:schemeClr val="accent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2 750 000 рублей </a:t>
                      </a:r>
                    </a:p>
                  </a:txBody>
                  <a:tcPr>
                    <a:solidFill>
                      <a:srgbClr val="869CB9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909220"/>
                  </a:ext>
                </a:extLst>
              </a:tr>
              <a:tr h="734335"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Партнерский</a:t>
                      </a:r>
                    </a:p>
                  </a:txBody>
                  <a:tcPr>
                    <a:solidFill>
                      <a:schemeClr val="accent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Помощь с набором людей в команду</a:t>
                      </a:r>
                    </a:p>
                    <a:p>
                      <a:endParaRPr lang="ru-RU" sz="32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869CB9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652697"/>
                  </a:ext>
                </a:extLst>
              </a:tr>
              <a:tr h="734335"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Ресурсный</a:t>
                      </a:r>
                    </a:p>
                  </a:txBody>
                  <a:tcPr>
                    <a:solidFill>
                      <a:schemeClr val="accent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Необходимы услуги программистов, дизайнера и менеджеров ИИ-продукции.</a:t>
                      </a:r>
                    </a:p>
                  </a:txBody>
                  <a:tcPr>
                    <a:solidFill>
                      <a:srgbClr val="869CB9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21355"/>
                  </a:ext>
                </a:extLst>
              </a:tr>
              <a:tr h="734335"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Сопровождение</a:t>
                      </a:r>
                    </a:p>
                  </a:txBody>
                  <a:tcPr>
                    <a:solidFill>
                      <a:schemeClr val="accent1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Консультация с бухгалтерами</a:t>
                      </a:r>
                    </a:p>
                  </a:txBody>
                  <a:tcPr>
                    <a:solidFill>
                      <a:srgbClr val="869CB9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267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89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Дальний Восток">
            <a:extLst>
              <a:ext uri="{FF2B5EF4-FFF2-40B4-BE49-F238E27FC236}">
                <a16:creationId xmlns:a16="http://schemas.microsoft.com/office/drawing/2014/main" id="{4D14D3E2-C7C4-4A43-95F0-CF914F57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731769-DE1E-4BBC-9E00-B6C1B09B09C2}"/>
              </a:ext>
            </a:extLst>
          </p:cNvPr>
          <p:cNvSpPr txBox="1"/>
          <p:nvPr/>
        </p:nvSpPr>
        <p:spPr>
          <a:xfrm>
            <a:off x="1021965" y="73452"/>
            <a:ext cx="49055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Команда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E8B75B-CAF8-4792-AB0E-384BF9282324}"/>
              </a:ext>
            </a:extLst>
          </p:cNvPr>
          <p:cNvSpPr/>
          <p:nvPr/>
        </p:nvSpPr>
        <p:spPr>
          <a:xfrm>
            <a:off x="1158240" y="1807112"/>
            <a:ext cx="4632960" cy="4542888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Иванов Владислав</a:t>
            </a:r>
          </a:p>
          <a:p>
            <a:pPr algn="ctr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Лидер команды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047281-EBA2-4331-8F04-F054CDFD1083}"/>
              </a:ext>
            </a:extLst>
          </p:cNvPr>
          <p:cNvSpPr/>
          <p:nvPr/>
        </p:nvSpPr>
        <p:spPr>
          <a:xfrm>
            <a:off x="6949440" y="1807112"/>
            <a:ext cx="4632960" cy="4542888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endParaRPr lang="ru-RU" sz="3400" dirty="0">
              <a:latin typeface="Bahnschrift" panose="020B0502040204020203" pitchFamily="34" charset="0"/>
            </a:endParaRPr>
          </a:p>
          <a:p>
            <a:pPr algn="ctr"/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Кулачкова Полина</a:t>
            </a:r>
          </a:p>
          <a:p>
            <a:pPr algn="ctr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Аналитик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64E80-844D-44A9-BC03-45F54A49D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-2677" r="-75" b="29553"/>
          <a:stretch/>
        </p:blipFill>
        <p:spPr>
          <a:xfrm>
            <a:off x="1316091" y="508000"/>
            <a:ext cx="4485769" cy="43735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6344E4-54C2-4508-8B50-0B357CE21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63"/>
          <a:stretch/>
        </p:blipFill>
        <p:spPr>
          <a:xfrm>
            <a:off x="7898397" y="1766680"/>
            <a:ext cx="3248482" cy="31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34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C46194-3DB1-4B68-ADA7-EBBB81B978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E1CC9-67DF-4E75-B52D-598175F7075C}"/>
              </a:ext>
            </a:extLst>
          </p:cNvPr>
          <p:cNvSpPr txBox="1"/>
          <p:nvPr/>
        </p:nvSpPr>
        <p:spPr>
          <a:xfrm>
            <a:off x="703177" y="157942"/>
            <a:ext cx="53928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Контакты</a:t>
            </a:r>
          </a:p>
        </p:txBody>
      </p:sp>
      <p:pic>
        <p:nvPicPr>
          <p:cNvPr id="8" name="Рисунок 7" descr="Конверт со сплошной заливкой">
            <a:extLst>
              <a:ext uri="{FF2B5EF4-FFF2-40B4-BE49-F238E27FC236}">
                <a16:creationId xmlns:a16="http://schemas.microsoft.com/office/drawing/2014/main" id="{24645851-F1C6-4528-8B6D-6192D1D46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337" y="2148840"/>
            <a:ext cx="914400" cy="914400"/>
          </a:xfrm>
          <a:prstGeom prst="rect">
            <a:avLst/>
          </a:prstGeom>
        </p:spPr>
      </p:pic>
      <p:pic>
        <p:nvPicPr>
          <p:cNvPr id="10" name="Рисунок 9" descr="Отправить со сплошной заливкой">
            <a:extLst>
              <a:ext uri="{FF2B5EF4-FFF2-40B4-BE49-F238E27FC236}">
                <a16:creationId xmlns:a16="http://schemas.microsoft.com/office/drawing/2014/main" id="{DA91753E-8A45-47A5-9035-FE9520686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337" y="3589020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1EDAAB-CC6F-43D2-AC56-65C8DE6D5ADF}"/>
              </a:ext>
            </a:extLst>
          </p:cNvPr>
          <p:cNvSpPr txBox="1"/>
          <p:nvPr/>
        </p:nvSpPr>
        <p:spPr>
          <a:xfrm>
            <a:off x="2072640" y="2179320"/>
            <a:ext cx="5434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gjk.irf2004@gmail.com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1F7A2-F3D4-442D-8359-6482C3DD58A2}"/>
              </a:ext>
            </a:extLst>
          </p:cNvPr>
          <p:cNvSpPr txBox="1"/>
          <p:nvPr/>
        </p:nvSpPr>
        <p:spPr>
          <a:xfrm>
            <a:off x="2072640" y="3616852"/>
            <a:ext cx="2130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@</a:t>
            </a:r>
            <a:r>
              <a:rPr lang="en-US" sz="4000" b="0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vvv1ad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A0C35-A310-4F48-BF41-D34C63417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0705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DC17E3-69CB-43EF-B1D2-47F0E41C35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  <a:solidFill>
            <a:srgbClr val="869CB9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E4D32A-314B-49D9-9E94-D98382204A5F}"/>
              </a:ext>
            </a:extLst>
          </p:cNvPr>
          <p:cNvSpPr txBox="1"/>
          <p:nvPr/>
        </p:nvSpPr>
        <p:spPr>
          <a:xfrm>
            <a:off x="640080" y="518160"/>
            <a:ext cx="4831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Продукт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76074-03B4-4A1D-8030-CCA366E27521}"/>
              </a:ext>
            </a:extLst>
          </p:cNvPr>
          <p:cNvSpPr txBox="1"/>
          <p:nvPr/>
        </p:nvSpPr>
        <p:spPr>
          <a:xfrm>
            <a:off x="459740" y="2251193"/>
            <a:ext cx="1127252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	</a:t>
            </a:r>
            <a:r>
              <a:rPr lang="ru-RU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Что делаем: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мобильное приложение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	</a:t>
            </a:r>
            <a:r>
              <a:rPr lang="ru-RU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Целевая аудитория: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люди от 18 до 30 лет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	</a:t>
            </a:r>
            <a:r>
              <a:rPr lang="ru-RU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Цель: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 помочь выбрать одежду согласно погодным условиям, предпочтениям и особенностям пользователя. </a:t>
            </a:r>
          </a:p>
        </p:txBody>
      </p:sp>
    </p:spTree>
    <p:extLst>
      <p:ext uri="{BB962C8B-B14F-4D97-AF65-F5344CB8AC3E}">
        <p14:creationId xmlns:p14="http://schemas.microsoft.com/office/powerpoint/2010/main" val="1122819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11B989-5CBD-4CA6-AD93-EF8EC3AE88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B57EE-7208-445C-81BB-D4168A0A1583}"/>
              </a:ext>
            </a:extLst>
          </p:cNvPr>
          <p:cNvSpPr txBox="1"/>
          <p:nvPr/>
        </p:nvSpPr>
        <p:spPr>
          <a:xfrm>
            <a:off x="611806" y="254643"/>
            <a:ext cx="54841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Проблема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E09F4-88C4-4B6B-BDB5-636EBABE2005}"/>
              </a:ext>
            </a:extLst>
          </p:cNvPr>
          <p:cNvSpPr txBox="1"/>
          <p:nvPr/>
        </p:nvSpPr>
        <p:spPr>
          <a:xfrm>
            <a:off x="611806" y="1986615"/>
            <a:ext cx="113679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	</a:t>
            </a:r>
            <a:r>
              <a:rPr lang="ru-RU" sz="3800" dirty="0">
                <a:solidFill>
                  <a:schemeClr val="bg1"/>
                </a:solidFill>
                <a:latin typeface="Bahnschrift" panose="020B0502040204020203" pitchFamily="34" charset="0"/>
              </a:rPr>
              <a:t>Сложность выбора одежды с учётом физиологических особенностей, модных тенденций и нюансов погоды (ветер, влажность). </a:t>
            </a:r>
          </a:p>
          <a:p>
            <a:r>
              <a:rPr lang="ru-RU" sz="4000" dirty="0">
                <a:solidFill>
                  <a:schemeClr val="bg1">
                    <a:lumMod val="95000"/>
                  </a:schemeClr>
                </a:solidFill>
                <a:latin typeface="Bahnschrift" panose="020B0502040204020203" pitchFamily="34" charset="0"/>
              </a:rPr>
              <a:t>	</a:t>
            </a:r>
            <a:endParaRPr lang="ru-RU" sz="3800" dirty="0">
              <a:solidFill>
                <a:schemeClr val="bg1">
                  <a:lumMod val="9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90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8B13112-9FC8-44C9-9E92-72C96A5C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37D4ED-ADCA-486C-BB0D-A781307F8405}"/>
              </a:ext>
            </a:extLst>
          </p:cNvPr>
          <p:cNvSpPr txBox="1"/>
          <p:nvPr/>
        </p:nvSpPr>
        <p:spPr>
          <a:xfrm>
            <a:off x="159151" y="121169"/>
            <a:ext cx="118736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	Мы провели интервью с 13 людьми, результаты которого показали, что </a:t>
            </a:r>
            <a:r>
              <a:rPr lang="ru-RU" sz="3800" dirty="0">
                <a:solidFill>
                  <a:schemeClr val="bg1"/>
                </a:solidFill>
                <a:latin typeface="Bahnschrift" panose="020B0502040204020203" pitchFamily="34" charset="0"/>
              </a:rPr>
              <a:t>…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6F2AB16A-7B26-491C-AF2C-130D00B11C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020089"/>
              </p:ext>
            </p:extLst>
          </p:nvPr>
        </p:nvGraphicFramePr>
        <p:xfrm>
          <a:off x="119371" y="1504221"/>
          <a:ext cx="5976629" cy="535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EA4B6A72-32D2-448E-9559-346A3353F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731889"/>
              </p:ext>
            </p:extLst>
          </p:nvPr>
        </p:nvGraphicFramePr>
        <p:xfrm>
          <a:off x="6096000" y="1504221"/>
          <a:ext cx="5976629" cy="535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9086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BFAAE2F8-E455-47AE-85DE-ABFD4C371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BE8D47E-3104-4B75-A096-1B74DA5A57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998128"/>
              </p:ext>
            </p:extLst>
          </p:nvPr>
        </p:nvGraphicFramePr>
        <p:xfrm>
          <a:off x="1" y="-1"/>
          <a:ext cx="5441795" cy="3896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D2DB9EB-9356-4F66-84F4-766E3929D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29199"/>
              </p:ext>
            </p:extLst>
          </p:nvPr>
        </p:nvGraphicFramePr>
        <p:xfrm>
          <a:off x="3103757" y="2103863"/>
          <a:ext cx="5984488" cy="4691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2E1ECAE7-A031-4D0D-8C6B-048ED5B61D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869454"/>
              </p:ext>
            </p:extLst>
          </p:nvPr>
        </p:nvGraphicFramePr>
        <p:xfrm>
          <a:off x="6750205" y="0"/>
          <a:ext cx="5441795" cy="3896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059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92FF9B-3B84-4A00-9BAB-B0895D78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A3985-702E-48E1-8757-A434AC6CD8CD}"/>
              </a:ext>
            </a:extLst>
          </p:cNvPr>
          <p:cNvSpPr txBox="1"/>
          <p:nvPr/>
        </p:nvSpPr>
        <p:spPr>
          <a:xfrm>
            <a:off x="502920" y="393483"/>
            <a:ext cx="1118616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Сквозные технологии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772CF-D6B5-4BFE-ADF2-7B8EE6A43FD7}"/>
              </a:ext>
            </a:extLst>
          </p:cNvPr>
          <p:cNvSpPr txBox="1"/>
          <p:nvPr/>
        </p:nvSpPr>
        <p:spPr>
          <a:xfrm>
            <a:off x="692166" y="1946717"/>
            <a:ext cx="108076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- Геоинформационные системы;</a:t>
            </a:r>
          </a:p>
          <a:p>
            <a:r>
              <a:rPr lang="ru-RU" sz="4000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- Искусственный интеллект (нейросеть </a:t>
            </a:r>
            <a:r>
              <a:rPr lang="en-US" sz="4000" dirty="0" err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GraphCast</a:t>
            </a:r>
            <a:r>
              <a:rPr lang="en-US" sz="400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)</a:t>
            </a:r>
            <a:r>
              <a:rPr lang="ru-RU" sz="400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;</a:t>
            </a:r>
            <a:endParaRPr lang="ru-RU" sz="4000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- Технологии хранения и анализа больших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67255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E42CDB-3A70-4F2B-BD4D-0E500E7998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F010686-D487-43CF-ADA5-1D71B5B1F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602040"/>
              </p:ext>
            </p:extLst>
          </p:nvPr>
        </p:nvGraphicFramePr>
        <p:xfrm>
          <a:off x="686240" y="1432214"/>
          <a:ext cx="11203528" cy="5039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79">
                  <a:extLst>
                    <a:ext uri="{9D8B030D-6E8A-4147-A177-3AD203B41FA5}">
                      <a16:colId xmlns:a16="http://schemas.microsoft.com/office/drawing/2014/main" val="4028271119"/>
                    </a:ext>
                  </a:extLst>
                </a:gridCol>
                <a:gridCol w="2274285">
                  <a:extLst>
                    <a:ext uri="{9D8B030D-6E8A-4147-A177-3AD203B41FA5}">
                      <a16:colId xmlns:a16="http://schemas.microsoft.com/office/drawing/2014/main" val="2752143225"/>
                    </a:ext>
                  </a:extLst>
                </a:gridCol>
                <a:gridCol w="2800882">
                  <a:extLst>
                    <a:ext uri="{9D8B030D-6E8A-4147-A177-3AD203B41FA5}">
                      <a16:colId xmlns:a16="http://schemas.microsoft.com/office/drawing/2014/main" val="2879311968"/>
                    </a:ext>
                  </a:extLst>
                </a:gridCol>
                <a:gridCol w="2800882">
                  <a:extLst>
                    <a:ext uri="{9D8B030D-6E8A-4147-A177-3AD203B41FA5}">
                      <a16:colId xmlns:a16="http://schemas.microsoft.com/office/drawing/2014/main" val="4108808419"/>
                    </a:ext>
                  </a:extLst>
                </a:gridCol>
              </a:tblGrid>
              <a:tr h="79672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Weather2wear</a:t>
                      </a:r>
                      <a:endParaRPr lang="ru-RU" sz="22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T="2160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XZ(</a:t>
                      </a:r>
                      <a:r>
                        <a:rPr lang="en-US" sz="2200" b="1" dirty="0" err="1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Clozet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)</a:t>
                      </a:r>
                      <a:endParaRPr lang="ru-RU" sz="22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T="259200" marB="1800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По погоде</a:t>
                      </a:r>
                    </a:p>
                  </a:txBody>
                  <a:tcPr marT="259200" marB="18000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854093"/>
                  </a:ext>
                </a:extLst>
              </a:tr>
              <a:tr h="796725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Предоставление прогноза погоды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987384"/>
                  </a:ext>
                </a:extLst>
              </a:tr>
              <a:tr h="571857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Наличие русского языка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98787"/>
                  </a:ext>
                </a:extLst>
              </a:tr>
              <a:tr h="689956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Учёт физиологических особенностей человека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782241"/>
                  </a:ext>
                </a:extLst>
              </a:tr>
              <a:tr h="734113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Рекомендация образов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составленных по погоде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02919"/>
                  </a:ext>
                </a:extLst>
              </a:tr>
              <a:tr h="734113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Возможность добавить вещи из своего гардероба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996684"/>
                  </a:ext>
                </a:extLst>
              </a:tr>
              <a:tr h="68182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Рекомендация модных/ стильных образов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945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E7442A-D8B6-47D6-BC67-2B168FAE83C2}"/>
              </a:ext>
            </a:extLst>
          </p:cNvPr>
          <p:cNvSpPr txBox="1"/>
          <p:nvPr/>
        </p:nvSpPr>
        <p:spPr>
          <a:xfrm>
            <a:off x="686240" y="-139530"/>
            <a:ext cx="46442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Аналоги</a:t>
            </a:r>
          </a:p>
        </p:txBody>
      </p:sp>
    </p:spTree>
    <p:extLst>
      <p:ext uri="{BB962C8B-B14F-4D97-AF65-F5344CB8AC3E}">
        <p14:creationId xmlns:p14="http://schemas.microsoft.com/office/powerpoint/2010/main" val="191652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3AB510-CB38-444C-A443-8BD474A99D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500D5-CE7F-460F-B18B-64B6298462B6}"/>
              </a:ext>
            </a:extLst>
          </p:cNvPr>
          <p:cNvSpPr txBox="1"/>
          <p:nvPr/>
        </p:nvSpPr>
        <p:spPr>
          <a:xfrm>
            <a:off x="44605" y="-23524"/>
            <a:ext cx="12102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Особенности продукта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62DE6-F791-4E4B-9FA0-AF96F4132EB9}"/>
              </a:ext>
            </a:extLst>
          </p:cNvPr>
          <p:cNvSpPr txBox="1"/>
          <p:nvPr/>
        </p:nvSpPr>
        <p:spPr>
          <a:xfrm>
            <a:off x="459740" y="1342203"/>
            <a:ext cx="112725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учитывает физиологические особенности пользователя;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позволяет добавить элементы своего гардероба и получать образы, составленные с учётом погодных условий и особенностей пользователя, из них;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предлагает образы выбранного стиля/соответствующие моде.</a:t>
            </a:r>
          </a:p>
        </p:txBody>
      </p:sp>
    </p:spTree>
    <p:extLst>
      <p:ext uri="{BB962C8B-B14F-4D97-AF65-F5344CB8AC3E}">
        <p14:creationId xmlns:p14="http://schemas.microsoft.com/office/powerpoint/2010/main" val="175570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0D8A58A-E42F-4D03-8C02-ABE304E3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F010686-D487-43CF-ADA5-1D71B5B1F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314436"/>
              </p:ext>
            </p:extLst>
          </p:nvPr>
        </p:nvGraphicFramePr>
        <p:xfrm>
          <a:off x="448886" y="1252703"/>
          <a:ext cx="11488190" cy="5295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161">
                  <a:extLst>
                    <a:ext uri="{9D8B030D-6E8A-4147-A177-3AD203B41FA5}">
                      <a16:colId xmlns:a16="http://schemas.microsoft.com/office/drawing/2014/main" val="4028271119"/>
                    </a:ext>
                  </a:extLst>
                </a:gridCol>
                <a:gridCol w="2621347">
                  <a:extLst>
                    <a:ext uri="{9D8B030D-6E8A-4147-A177-3AD203B41FA5}">
                      <a16:colId xmlns:a16="http://schemas.microsoft.com/office/drawing/2014/main" val="2752143225"/>
                    </a:ext>
                  </a:extLst>
                </a:gridCol>
                <a:gridCol w="2577366">
                  <a:extLst>
                    <a:ext uri="{9D8B030D-6E8A-4147-A177-3AD203B41FA5}">
                      <a16:colId xmlns:a16="http://schemas.microsoft.com/office/drawing/2014/main" val="2879311968"/>
                    </a:ext>
                  </a:extLst>
                </a:gridCol>
                <a:gridCol w="2536316">
                  <a:extLst>
                    <a:ext uri="{9D8B030D-6E8A-4147-A177-3AD203B41FA5}">
                      <a16:colId xmlns:a16="http://schemas.microsoft.com/office/drawing/2014/main" val="3066327898"/>
                    </a:ext>
                  </a:extLst>
                </a:gridCol>
              </a:tblGrid>
              <a:tr h="796725">
                <a:tc>
                  <a:txBody>
                    <a:bodyPr/>
                    <a:lstStyle/>
                    <a:p>
                      <a:endParaRPr lang="ru-RU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latin typeface="Bahnschrift" panose="020B0502040204020203" pitchFamily="34" charset="0"/>
                        </a:rPr>
                        <a:t>Яндекс</a:t>
                      </a:r>
                      <a:r>
                        <a:rPr lang="en-US" sz="2200" dirty="0">
                          <a:latin typeface="Bahnschrift" panose="020B0502040204020203" pitchFamily="34" charset="0"/>
                        </a:rPr>
                        <a:t>.</a:t>
                      </a:r>
                      <a:r>
                        <a:rPr lang="ru-RU" sz="2200" dirty="0">
                          <a:latin typeface="Bahnschrift" panose="020B0502040204020203" pitchFamily="34" charset="0"/>
                        </a:rPr>
                        <a:t>Погода</a:t>
                      </a:r>
                    </a:p>
                  </a:txBody>
                  <a:tcPr marT="2160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latin typeface="Bahnschrift" panose="020B0502040204020203" pitchFamily="34" charset="0"/>
                        </a:rPr>
                        <a:t>MeteoDress</a:t>
                      </a:r>
                      <a:endParaRPr lang="ru-RU" sz="2200" b="1" dirty="0">
                        <a:latin typeface="Bahnschrift" panose="020B0502040204020203" pitchFamily="34" charset="0"/>
                      </a:endParaRPr>
                    </a:p>
                  </a:txBody>
                  <a:tcPr marT="259200" marB="1800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Bahnschrift" panose="020B0502040204020203" pitchFamily="34" charset="0"/>
                        </a:rPr>
                        <a:t>По погоде</a:t>
                      </a:r>
                    </a:p>
                  </a:txBody>
                  <a:tcPr marT="259200" marB="18000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854093"/>
                  </a:ext>
                </a:extLst>
              </a:tr>
              <a:tr h="693772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Предоставление прогноза погоды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987384"/>
                  </a:ext>
                </a:extLst>
              </a:tr>
              <a:tr h="649438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Наличие русского языка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782241"/>
                  </a:ext>
                </a:extLst>
              </a:tr>
              <a:tr h="398759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Учёт физиологических особенностей человека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74384"/>
                  </a:ext>
                </a:extLst>
              </a:tr>
              <a:tr h="796725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Рекомендация образов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составленных по погоде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  <a:endParaRPr lang="ru-RU" sz="24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02919"/>
                  </a:ext>
                </a:extLst>
              </a:tr>
              <a:tr h="796725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Возможность добавить вещи из своего гардероба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  <a:endParaRPr lang="ru-RU" sz="24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  <a:endParaRPr lang="ru-RU" sz="24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347164"/>
                  </a:ext>
                </a:extLst>
              </a:tr>
              <a:tr h="79672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Рекомендация модных/ стильных образов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  <a:endParaRPr lang="ru-RU" sz="24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-</a:t>
                      </a:r>
                      <a:endParaRPr lang="ru-RU" sz="24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+</a:t>
                      </a:r>
                      <a:endParaRPr lang="ru-RU" sz="24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6299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E7442A-D8B6-47D6-BC67-2B168FAE83C2}"/>
              </a:ext>
            </a:extLst>
          </p:cNvPr>
          <p:cNvSpPr txBox="1"/>
          <p:nvPr/>
        </p:nvSpPr>
        <p:spPr>
          <a:xfrm>
            <a:off x="631767" y="-165135"/>
            <a:ext cx="66704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Конкуренты</a:t>
            </a:r>
          </a:p>
        </p:txBody>
      </p:sp>
    </p:spTree>
    <p:extLst>
      <p:ext uri="{BB962C8B-B14F-4D97-AF65-F5344CB8AC3E}">
        <p14:creationId xmlns:p14="http://schemas.microsoft.com/office/powerpoint/2010/main" val="2464539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686</Words>
  <Application>Microsoft Office PowerPoint</Application>
  <PresentationFormat>Широкоэкранный</PresentationFormat>
  <Paragraphs>195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Bahnschrift</vt:lpstr>
      <vt:lpstr>Calibri</vt:lpstr>
      <vt:lpstr>Calibri Light</vt:lpstr>
      <vt:lpstr>Wingdings</vt:lpstr>
      <vt:lpstr>Тема Office</vt:lpstr>
      <vt:lpstr>По погоде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погоде</dc:title>
  <dc:creator>jolybale@gmail.com</dc:creator>
  <cp:lastModifiedBy>Полина Кулачкова</cp:lastModifiedBy>
  <cp:revision>126</cp:revision>
  <dcterms:created xsi:type="dcterms:W3CDTF">2024-05-28T15:41:29Z</dcterms:created>
  <dcterms:modified xsi:type="dcterms:W3CDTF">2024-06-10T20:25:38Z</dcterms:modified>
</cp:coreProperties>
</file>