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8"/>
  </p:notesMasterIdLst>
  <p:handoutMasterIdLst>
    <p:handoutMasterId r:id="rId19"/>
  </p:handoutMasterIdLst>
  <p:sldIdLst>
    <p:sldId id="260" r:id="rId6"/>
    <p:sldId id="305" r:id="rId7"/>
    <p:sldId id="295" r:id="rId8"/>
    <p:sldId id="306" r:id="rId9"/>
    <p:sldId id="304" r:id="rId10"/>
    <p:sldId id="308" r:id="rId11"/>
    <p:sldId id="300" r:id="rId12"/>
    <p:sldId id="298" r:id="rId13"/>
    <p:sldId id="299" r:id="rId14"/>
    <p:sldId id="301" r:id="rId15"/>
    <p:sldId id="302" r:id="rId16"/>
    <p:sldId id="303" r:id="rId17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200"/>
    <a:srgbClr val="FFEAA7"/>
    <a:srgbClr val="20D7C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02" autoAdjust="0"/>
    <p:restoredTop sz="95604" autoAdjust="0"/>
  </p:normalViewPr>
  <p:slideViewPr>
    <p:cSldViewPr snapToGrid="0">
      <p:cViewPr varScale="1">
        <p:scale>
          <a:sx n="76" d="100"/>
          <a:sy n="76" d="100"/>
        </p:scale>
        <p:origin x="2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27.07.2021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4.w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emf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lyudmila.vinnik@novsu.ru" TargetMode="External"/><Relationship Id="rId2" Type="http://schemas.openxmlformats.org/officeDocument/2006/relationships/hyperlink" Target="mailto:michaeldanilovskih@yandex.ru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eysche.ennan@novsu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84B69DF-FFF9-48E3-8324-9BDA403F6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712" y="3949700"/>
            <a:ext cx="7646288" cy="2796554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Бестравмирующая агротехнология обработки лазерным излучением</a:t>
            </a:r>
            <a:b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больших площадей</a:t>
            </a:r>
            <a:b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вегетирующих растений с БПЛА</a:t>
            </a:r>
            <a:endParaRPr lang="ru-RU" sz="4000" dirty="0"/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84738D3F-64B7-4910-ACB3-A1F6A2282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712" y="7572247"/>
            <a:ext cx="4941188" cy="1686053"/>
          </a:xfrm>
        </p:spPr>
        <p:txBody>
          <a:bodyPr/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Лидер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Даниловских Михаил Геннадьевич</a:t>
            </a:r>
          </a:p>
          <a:p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Новгородская область </a:t>
            </a:r>
          </a:p>
          <a:p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D16F134-10FE-4ABA-B5CE-1918C3452986}"/>
              </a:ext>
            </a:extLst>
          </p:cNvPr>
          <p:cNvSpPr txBox="1">
            <a:spLocks/>
          </p:cNvSpPr>
          <p:nvPr/>
        </p:nvSpPr>
        <p:spPr>
          <a:xfrm>
            <a:off x="862712" y="99298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20D7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/>
              <a:t>Версия - 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6"/>
            <a:ext cx="9741217" cy="581474"/>
          </a:xfrm>
          <a:prstGeom prst="rect">
            <a:avLst/>
          </a:prstGeo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491" y="5123917"/>
            <a:ext cx="4887532" cy="4200385"/>
          </a:xfrm>
        </p:spPr>
        <p:txBody>
          <a:bodyPr/>
          <a:lstStyle/>
          <a:p>
            <a:pPr indent="344488" algn="just"/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Лидер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Даниловских Михаил</a:t>
            </a:r>
          </a:p>
          <a:p>
            <a:pPr indent="344488"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 с/х. н. доцент</a:t>
            </a:r>
          </a:p>
          <a:p>
            <a:pPr indent="344488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12 грантах.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4488" algn="just"/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Публикации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Имею 110 публикаций, из них, 90 научных работы, 6 учебно-методических работы используемых в учебной и педагогической практике,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публикации в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патентов на изобретение.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Стаж работы 40 лет.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03105A28-AA0F-5649-B079-3E228795FD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52209" y="2028000"/>
            <a:ext cx="2421301" cy="2381367"/>
          </a:xfrm>
        </p:spPr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14071" y="5123917"/>
            <a:ext cx="4414785" cy="5243574"/>
          </a:xfrm>
        </p:spPr>
        <p:txBody>
          <a:bodyPr/>
          <a:lstStyle/>
          <a:p>
            <a:pPr indent="344488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Винник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Людмила</a:t>
            </a:r>
          </a:p>
          <a:p>
            <a:pPr indent="344488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 с/х. н. доцент</a:t>
            </a:r>
          </a:p>
          <a:p>
            <a:pPr indent="344488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Исполнительный директор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44488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Участвовала в 10 грантах.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4488" algn="just"/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Публикации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61 публикация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них, 42 научных работы, 6 учебно-методических работы используемых в учебной и педагогической практике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3 публикации в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патентов на изобретение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Стаж работы 25 лет.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008053" y="5122042"/>
            <a:ext cx="4134612" cy="4511355"/>
          </a:xfrm>
        </p:spPr>
        <p:txBody>
          <a:bodyPr/>
          <a:lstStyle/>
          <a:p>
            <a:pPr indent="341313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Эннан Айше</a:t>
            </a:r>
          </a:p>
          <a:p>
            <a:pPr indent="341313"/>
            <a:r>
              <a:rPr lang="ru-RU" sz="2400" b="1" dirty="0">
                <a:latin typeface="Times New Roman" panose="02020603050405020304" pitchFamily="18" charset="0"/>
              </a:rPr>
              <a:t>Финансовый директор</a:t>
            </a:r>
            <a:r>
              <a:rPr lang="ru-RU" sz="2400" dirty="0">
                <a:latin typeface="Times New Roman" panose="02020603050405020304" pitchFamily="18" charset="0"/>
              </a:rPr>
              <a:t>.</a:t>
            </a:r>
          </a:p>
          <a:p>
            <a:pPr indent="341313" algn="just"/>
            <a:r>
              <a:rPr lang="ru-RU" sz="2400" dirty="0">
                <a:latin typeface="Times New Roman" panose="02020603050405020304" pitchFamily="18" charset="0"/>
              </a:rPr>
              <a:t>Финансис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т,</a:t>
            </a:r>
            <a:r>
              <a:rPr lang="ru-RU" sz="2400" dirty="0">
                <a:latin typeface="Times New Roman" panose="02020603050405020304" pitchFamily="18" charset="0"/>
              </a:rPr>
              <a:t> юрист, бухгалтер.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1313" algn="just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отчетности, контроль расходования средств, минимизация налоговой нагрузки, снижение рисков, организация  работы финансово-экономических и бухгалтерских служб.</a:t>
            </a:r>
          </a:p>
          <a:p>
            <a:pPr indent="341313" algn="just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Стаж работы 29 лет.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667314" y="5122042"/>
            <a:ext cx="4134612" cy="3699986"/>
          </a:xfrm>
        </p:spPr>
        <p:txBody>
          <a:bodyPr/>
          <a:lstStyle/>
          <a:p>
            <a:pPr indent="344488"/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Федоров Семен</a:t>
            </a:r>
          </a:p>
          <a:p>
            <a:pPr indent="344488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Студент Политехнического колледжа НовГУ.</a:t>
            </a:r>
          </a:p>
          <a:p>
            <a:pPr indent="344488" algn="just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Лаборант. 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ыполняет лабораторные и полевые измерения, испытания, и другие виды работ при проведении исследований и разработок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44488" algn="just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Стаж работы 2 года.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AA8CE929-09A1-8C47-BCE3-E20F6EE433F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5955050" y="2021982"/>
            <a:ext cx="2158938" cy="2387386"/>
          </a:xfrm>
        </p:spPr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A7F667A2-2CB9-4BBE-9A68-6D112E99C6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66841" y="1904846"/>
            <a:ext cx="2470912" cy="2472746"/>
          </a:xfrm>
        </p:spPr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5CC9D798-5BCE-41DF-94D0-84950364C4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647181"/>
              </p:ext>
            </p:extLst>
          </p:nvPr>
        </p:nvGraphicFramePr>
        <p:xfrm>
          <a:off x="6865708" y="1970465"/>
          <a:ext cx="2470912" cy="2472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58640" imgH="1269720" progId="">
                  <p:embed/>
                </p:oleObj>
              </mc:Choice>
              <mc:Fallback>
                <p:oleObj r:id="rId2" imgW="1358640" imgH="1269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65708" y="1970465"/>
                        <a:ext cx="2470912" cy="2472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332F368A-2BD3-48BD-AD15-0EFBAF47F10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1900149" y="1904846"/>
            <a:ext cx="1978759" cy="2472746"/>
          </a:xfrm>
        </p:spPr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26D3779-A8DE-4485-B2BE-A01BADD17B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166746"/>
              </p:ext>
            </p:extLst>
          </p:nvPr>
        </p:nvGraphicFramePr>
        <p:xfrm>
          <a:off x="16027092" y="2043609"/>
          <a:ext cx="1996742" cy="2350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434600" imgH="1688760" progId="">
                  <p:embed/>
                </p:oleObj>
              </mc:Choice>
              <mc:Fallback>
                <p:oleObj r:id="rId4" imgW="1434600" imgH="1688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27092" y="2043609"/>
                        <a:ext cx="1996742" cy="2350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C41110-3ED0-403D-8BFC-7DC92F9CC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2321" y="1954154"/>
            <a:ext cx="1749205" cy="2368488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1A9010F2-D090-46B6-91A4-B92832E075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384418"/>
              </p:ext>
            </p:extLst>
          </p:nvPr>
        </p:nvGraphicFramePr>
        <p:xfrm>
          <a:off x="1744422" y="2034860"/>
          <a:ext cx="1719995" cy="2374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434600" imgH="1980720" progId="">
                  <p:embed/>
                </p:oleObj>
              </mc:Choice>
              <mc:Fallback>
                <p:oleObj r:id="rId7" imgW="1434600" imgH="1980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44422" y="2034860"/>
                        <a:ext cx="1719995" cy="2374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70" y="515376"/>
            <a:ext cx="4347113" cy="643724"/>
          </a:xfrm>
          <a:prstGeom prst="rect">
            <a:avLst/>
          </a:prstGeom>
        </p:spPr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развития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121" y="5190180"/>
            <a:ext cx="19897858" cy="5112917"/>
          </a:xfrm>
        </p:spPr>
        <p:txBody>
          <a:bodyPr/>
          <a:lstStyle/>
          <a:p>
            <a:pPr indent="344488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Запуск проекта по обработке вегетирующих растений лазерным излучением с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измененным вектором поляризации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44488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Мини-спектрографа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для проведения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экспресс-анализа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полевых условиях.</a:t>
            </a:r>
          </a:p>
          <a:p>
            <a:pPr indent="344488" algn="ctr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4488"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4488"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4488"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4488" algn="just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4488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«LIF-спектрографа» — для мониторинга полей на предмет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стрессового состояния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вегетирующих растений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01F68DD-9EEA-4D4E-AB85-4D40011581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815128"/>
              </p:ext>
            </p:extLst>
          </p:nvPr>
        </p:nvGraphicFramePr>
        <p:xfrm>
          <a:off x="1971990" y="6520735"/>
          <a:ext cx="3553047" cy="2909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396760" imgH="4419000" progId="">
                  <p:embed/>
                </p:oleObj>
              </mc:Choice>
              <mc:Fallback>
                <p:oleObj r:id="rId2" imgW="5396760" imgH="4419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71990" y="6520735"/>
                        <a:ext cx="3553047" cy="2909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777C91-4ACB-4F73-BDFD-87DFD0799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3734" y="6520945"/>
            <a:ext cx="5544266" cy="29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" y="7284163"/>
            <a:ext cx="20104100" cy="3018938"/>
          </a:xfrm>
          <a:prstGeom prst="rect">
            <a:avLst/>
          </a:prstGeom>
        </p:spPr>
        <p:txBody>
          <a:bodyPr lIns="0" tIns="0" rIns="0" bIns="0"/>
          <a:lstStyle/>
          <a:p>
            <a:pPr marL="0" indent="180975">
              <a:lnSpc>
                <a:spcPts val="4360"/>
              </a:lnSpc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</a:p>
          <a:p>
            <a:pPr marL="0" indent="180975">
              <a:lnSpc>
                <a:spcPts val="4360"/>
              </a:lnSpc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 Михаил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тел. сот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 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909) 566-95-05.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michaeldanilovskih@yandex.ru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>
              <a:lnSpc>
                <a:spcPts val="4360"/>
              </a:lnSpc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Исполнительный директор Людмила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тел. сот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 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905) 239-03-37.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lyudmila.vinnik@novsu.ru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>
              <a:lnSpc>
                <a:spcPts val="4360"/>
              </a:lnSpc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Экономист проекта Айше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тел. сот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 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911) 638-66-41.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eysche.ennan@novsu.ru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31763">
              <a:lnSpc>
                <a:spcPts val="4360"/>
              </a:lnSpc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BEFD23E-8FBA-4947-A6CE-EC14A39620FB}"/>
              </a:ext>
            </a:extLst>
          </p:cNvPr>
          <p:cNvSpPr txBox="1">
            <a:spLocks/>
          </p:cNvSpPr>
          <p:nvPr/>
        </p:nvSpPr>
        <p:spPr>
          <a:xfrm>
            <a:off x="0" y="3159349"/>
            <a:ext cx="20104100" cy="2498501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</a:pPr>
            <a:r>
              <a:rPr lang="ru-RU" sz="6000" dirty="0">
                <a:solidFill>
                  <a:srgbClr val="FF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к сотрудничеству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Агротехнология обработки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больших площадей</a:t>
            </a:r>
          </a:p>
          <a:p>
            <a:pPr algn="ctr">
              <a:buClrTx/>
              <a:buFontTx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вегетирующих растений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636618E-706C-41AE-A94A-1B4AB39A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9" y="299475"/>
            <a:ext cx="8643112" cy="1199125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Применение лазерного излучения</a:t>
            </a:r>
            <a:br>
              <a:rPr lang="ru-RU" sz="40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производстве цыплят-бройлеров</a:t>
            </a:r>
            <a:endParaRPr lang="ru-RU" sz="4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62A81C-7EB1-4130-A2E5-B2C4254AE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5578" y="2338386"/>
            <a:ext cx="5872785" cy="86327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12ACDC-C4EF-4DFE-94CA-6C83C973B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159" y="5093852"/>
            <a:ext cx="7198441" cy="429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4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60402B3-30A5-4B29-A697-A0CCCC7AC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948" y="3541689"/>
            <a:ext cx="9871181" cy="5177307"/>
          </a:xfrm>
          <a:prstGeom prst="rect">
            <a:avLst/>
          </a:prstGeom>
        </p:spPr>
      </p:pic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5762" y="457200"/>
            <a:ext cx="5937339" cy="533579"/>
          </a:xfrm>
        </p:spPr>
        <p:txBody>
          <a:bodyPr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  <a:p>
            <a:pPr algn="ctr"/>
            <a:endParaRPr lang="ru-RU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91" y="9624181"/>
            <a:ext cx="20104100" cy="527371"/>
          </a:xfrm>
        </p:spPr>
        <p:txBody>
          <a:bodyPr/>
          <a:lstStyle/>
          <a:p>
            <a:pPr indent="339725" algn="just">
              <a:buClr>
                <a:srgbClr val="000000"/>
              </a:buClr>
            </a:pPr>
            <a:r>
              <a:rPr lang="ru-RU" sz="2900" b="1" dirty="0">
                <a:latin typeface="Times New Roman" panose="02020603050405020304" pitchFamily="18" charset="0"/>
                <a:sym typeface="Arial"/>
              </a:rPr>
              <a:t>Традиционные</a:t>
            </a:r>
            <a:r>
              <a:rPr lang="ru-RU" sz="2900" dirty="0">
                <a:latin typeface="Times New Roman" panose="02020603050405020304" pitchFamily="18" charset="0"/>
                <a:sym typeface="Arial"/>
              </a:rPr>
              <a:t> (</a:t>
            </a:r>
            <a:r>
              <a:rPr lang="ru-RU" sz="2900" b="1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химические</a:t>
            </a:r>
            <a:r>
              <a:rPr lang="ru-RU" sz="2900" dirty="0">
                <a:latin typeface="Times New Roman" panose="02020603050405020304" pitchFamily="18" charset="0"/>
                <a:sym typeface="Arial"/>
              </a:rPr>
              <a:t>) </a:t>
            </a:r>
            <a:r>
              <a:rPr lang="ru-RU" sz="2900" b="1" dirty="0">
                <a:latin typeface="Times New Roman" panose="02020603050405020304" pitchFamily="18" charset="0"/>
                <a:sym typeface="Arial"/>
              </a:rPr>
              <a:t>технологии получения сельскохозяйственной продукции </a:t>
            </a:r>
            <a:r>
              <a:rPr lang="ru-RU" sz="2900" b="1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экологически не безопасны</a:t>
            </a:r>
            <a:r>
              <a:rPr lang="ru-RU" sz="2900" b="1" dirty="0">
                <a:latin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067E318-C827-4913-BAD7-804E5EA87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C3A50B13-3650-4A1C-9CC9-8EF22196A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661" y="7270420"/>
            <a:ext cx="2690596" cy="1323439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Токсикация полей пестицидами,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гербицидами, нитратами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FA14F0B5-E471-475E-87C1-945918BB7009}"/>
              </a:ext>
            </a:extLst>
          </p:cNvPr>
          <p:cNvCxnSpPr>
            <a:cxnSpLocks/>
          </p:cNvCxnSpPr>
          <p:nvPr/>
        </p:nvCxnSpPr>
        <p:spPr>
          <a:xfrm>
            <a:off x="7512603" y="5845363"/>
            <a:ext cx="633393" cy="0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093DC220-8D36-4D9F-ACC0-1FB05B66CEED}"/>
              </a:ext>
            </a:extLst>
          </p:cNvPr>
          <p:cNvSpPr/>
          <p:nvPr/>
        </p:nvSpPr>
        <p:spPr>
          <a:xfrm>
            <a:off x="8223244" y="5387392"/>
            <a:ext cx="3657600" cy="91376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C979121A-600F-4EA5-9EC9-8AA86948BEA3}"/>
              </a:ext>
            </a:extLst>
          </p:cNvPr>
          <p:cNvCxnSpPr>
            <a:cxnSpLocks/>
          </p:cNvCxnSpPr>
          <p:nvPr/>
        </p:nvCxnSpPr>
        <p:spPr>
          <a:xfrm>
            <a:off x="11974801" y="5845221"/>
            <a:ext cx="672252" cy="0"/>
          </a:xfrm>
          <a:prstGeom prst="straightConnector1">
            <a:avLst/>
          </a:prstGeom>
          <a:ln w="254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1">
            <a:extLst>
              <a:ext uri="{FF2B5EF4-FFF2-40B4-BE49-F238E27FC236}">
                <a16:creationId xmlns:a16="http://schemas.microsoft.com/office/drawing/2014/main" id="{111C2D8F-A960-4990-9098-9689B4DD0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6976" y="5337391"/>
            <a:ext cx="2118889" cy="101566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Эрозия почв,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засоление,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заболачивание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D46BC08B-954D-4CF4-A5DE-FE45A1F28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09" y="3679504"/>
            <a:ext cx="4337073" cy="707886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Накопление остаточных продуктов</a:t>
            </a:r>
            <a:endParaRPr lang="ru-RU" altLang="ru-RU" sz="20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вредных для растений и человека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23FA536A-7CF9-4E73-B609-8D8A4C5D6335}"/>
              </a:ext>
            </a:extLst>
          </p:cNvPr>
          <p:cNvCxnSpPr>
            <a:cxnSpLocks/>
          </p:cNvCxnSpPr>
          <p:nvPr/>
        </p:nvCxnSpPr>
        <p:spPr>
          <a:xfrm flipV="1">
            <a:off x="10052044" y="4480985"/>
            <a:ext cx="0" cy="81689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244B4D6-2B01-4855-B121-49A5A487809E}"/>
              </a:ext>
            </a:extLst>
          </p:cNvPr>
          <p:cNvCxnSpPr>
            <a:cxnSpLocks/>
          </p:cNvCxnSpPr>
          <p:nvPr/>
        </p:nvCxnSpPr>
        <p:spPr>
          <a:xfrm flipV="1">
            <a:off x="10052043" y="6369516"/>
            <a:ext cx="0" cy="816895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9">
            <a:extLst>
              <a:ext uri="{FF2B5EF4-FFF2-40B4-BE49-F238E27FC236}">
                <a16:creationId xmlns:a16="http://schemas.microsoft.com/office/drawing/2014/main" id="{C3936FDF-CE46-43B7-B4A8-F0E0DB5A3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452" y="5469425"/>
            <a:ext cx="2244470" cy="707886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Снижение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плодородия почв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2A1A95B5-9D96-4C3E-9C18-748ACE823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047" y="5485964"/>
            <a:ext cx="3425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Экологические проблемы</a:t>
            </a:r>
            <a:endParaRPr lang="ru-RU" altLang="ru-RU" sz="20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сельском хозяйстве</a:t>
            </a:r>
            <a:endParaRPr lang="ru-RU" alt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636618E-706C-41AE-A94A-1B4AB39A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288" y="299475"/>
            <a:ext cx="9349762" cy="1167375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Применение лазерного излучения</a:t>
            </a:r>
            <a:br>
              <a:rPr lang="ru-RU" sz="40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обработки небольших площадей</a:t>
            </a:r>
            <a:endParaRPr lang="ru-RU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91600-355B-4FA8-9603-2C4885E18D74}"/>
              </a:ext>
            </a:extLst>
          </p:cNvPr>
          <p:cNvSpPr txBox="1"/>
          <p:nvPr/>
        </p:nvSpPr>
        <p:spPr>
          <a:xfrm>
            <a:off x="304800" y="3370362"/>
            <a:ext cx="11692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39725" algn="just"/>
            <a:r>
              <a:rPr lang="ru-RU" sz="2800" dirty="0">
                <a:latin typeface="Times New Roman" panose="02020603050405020304" pitchFamily="18" charset="0"/>
              </a:rPr>
              <a:t>Основная проблема фермеров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—</a:t>
            </a:r>
            <a:r>
              <a:rPr lang="ru-RU" sz="2800" dirty="0">
                <a:latin typeface="Times New Roman" panose="02020603050405020304" pitchFamily="18" charset="0"/>
              </a:rPr>
              <a:t> это увеличение производства сельскохозяйственной продукции.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04958E-D24A-4B26-BD79-1DB779013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8239" y="3370362"/>
            <a:ext cx="5410200" cy="7685160"/>
          </a:xfrm>
          <a:prstGeom prst="rect">
            <a:avLst/>
          </a:prstGeom>
        </p:spPr>
      </p:pic>
      <p:pic>
        <p:nvPicPr>
          <p:cNvPr id="2" name="Обработка Р.mp4">
            <a:hlinkClick r:id="" action="ppaction://media"/>
            <a:extLst>
              <a:ext uri="{FF2B5EF4-FFF2-40B4-BE49-F238E27FC236}">
                <a16:creationId xmlns:a16="http://schemas.microsoft.com/office/drawing/2014/main" id="{06696DEC-8B99-4A4E-8603-FBABC9BA56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4582" y="5143500"/>
            <a:ext cx="8974667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89" y="489975"/>
            <a:ext cx="2699512" cy="640325"/>
          </a:xfrm>
        </p:spPr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900" y="1612899"/>
            <a:ext cx="19926300" cy="1955801"/>
          </a:xfrm>
        </p:spPr>
        <p:txBody>
          <a:bodyPr/>
          <a:lstStyle/>
          <a:p>
            <a:pPr indent="-15875" algn="ctr"/>
            <a:r>
              <a:rPr lang="ru-RU" sz="2800" b="1" dirty="0">
                <a:latin typeface="Times New Roman" panose="02020603050405020304" pitchFamily="18" charset="0"/>
              </a:rPr>
              <a:t>Проблема клиента</a:t>
            </a:r>
            <a:r>
              <a:rPr lang="ru-RU" sz="2800" dirty="0">
                <a:latin typeface="Times New Roman" panose="02020603050405020304" pitchFamily="18" charset="0"/>
              </a:rPr>
              <a:t>, </a:t>
            </a:r>
            <a:r>
              <a:rPr lang="ru-RU" sz="2800" b="1" dirty="0">
                <a:latin typeface="Times New Roman" panose="02020603050405020304" pitchFamily="18" charset="0"/>
              </a:rPr>
              <a:t>которую мы решаем</a:t>
            </a:r>
            <a:endParaRPr lang="ru-RU" sz="2400" dirty="0">
              <a:latin typeface="Times New Roman" panose="02020603050405020304" pitchFamily="18" charset="0"/>
            </a:endParaRPr>
          </a:p>
          <a:p>
            <a:pPr indent="339725" algn="just"/>
            <a:r>
              <a:rPr lang="ru-RU" sz="2800" dirty="0">
                <a:latin typeface="Times New Roman" panose="02020603050405020304" pitchFamily="18" charset="0"/>
              </a:rPr>
              <a:t>Разработка агротехнологии доступной КФХ позволяющей заметно повысить урожайность посевов.</a:t>
            </a:r>
            <a:endParaRPr lang="ru-RU" sz="800" b="1" dirty="0">
              <a:latin typeface="Times New Roman" panose="02020603050405020304" pitchFamily="18" charset="0"/>
            </a:endParaRPr>
          </a:p>
          <a:p>
            <a:pPr indent="339725" algn="just"/>
            <a:r>
              <a:rPr lang="ru-RU" sz="2800" dirty="0">
                <a:latin typeface="Times New Roman" panose="02020603050405020304" pitchFamily="18" charset="0"/>
              </a:rPr>
              <a:t>Поэтому предыдущими НИОКР </a:t>
            </a:r>
            <a:r>
              <a:rPr lang="ru-RU" sz="2800" b="1" dirty="0">
                <a:latin typeface="Times New Roman" panose="02020603050405020304" pitchFamily="18" charset="0"/>
              </a:rPr>
              <a:t>было разработано</a:t>
            </a:r>
            <a:r>
              <a:rPr lang="ru-RU" sz="2800" dirty="0">
                <a:latin typeface="Times New Roman" panose="02020603050405020304" pitchFamily="18" charset="0"/>
              </a:rPr>
              <a:t>, </a:t>
            </a:r>
            <a:r>
              <a:rPr lang="ru-RU" sz="2800" b="1" dirty="0">
                <a:latin typeface="Times New Roman" panose="02020603050405020304" pitchFamily="18" charset="0"/>
              </a:rPr>
              <a:t>изготовлено</a:t>
            </a:r>
            <a:r>
              <a:rPr lang="ru-RU" sz="2800" dirty="0">
                <a:latin typeface="Times New Roman" panose="02020603050405020304" pitchFamily="18" charset="0"/>
              </a:rPr>
              <a:t> и </a:t>
            </a:r>
            <a:r>
              <a:rPr lang="ru-RU" sz="2800" b="1" dirty="0">
                <a:latin typeface="Times New Roman" panose="02020603050405020304" pitchFamily="18" charset="0"/>
              </a:rPr>
              <a:t>запатентовано сканирующее устройство управления лучом лазера</a:t>
            </a:r>
            <a:r>
              <a:rPr lang="ru-RU" sz="2800" dirty="0">
                <a:latin typeface="Times New Roman" panose="02020603050405020304" pitchFamily="18" charset="0"/>
              </a:rPr>
              <a:t> для обработки больших площадей вегетирующих растений.</a:t>
            </a:r>
          </a:p>
          <a:p>
            <a:pPr indent="339725" algn="just"/>
            <a:endParaRPr lang="ru-RU" sz="2400" dirty="0">
              <a:latin typeface="Times New Roman" panose="02020603050405020304" pitchFamily="18" charset="0"/>
            </a:endParaRPr>
          </a:p>
          <a:p>
            <a:pPr indent="339725" algn="just"/>
            <a:endParaRPr lang="ru-RU" sz="2400" dirty="0">
              <a:latin typeface="Times New Roman" panose="02020603050405020304" pitchFamily="18" charset="0"/>
            </a:endParaRPr>
          </a:p>
          <a:p>
            <a:pPr indent="339725" algn="just"/>
            <a:endParaRPr lang="ru-RU" sz="2400" dirty="0">
              <a:latin typeface="Times New Roman" panose="02020603050405020304" pitchFamily="18" charset="0"/>
            </a:endParaRPr>
          </a:p>
          <a:p>
            <a:pPr indent="339725" algn="just"/>
            <a:endParaRPr lang="ru-RU" sz="2400" dirty="0">
              <a:latin typeface="Times New Roman" panose="02020603050405020304" pitchFamily="18" charset="0"/>
            </a:endParaRPr>
          </a:p>
          <a:p>
            <a:pPr indent="339725" algn="just"/>
            <a:endParaRPr lang="ru-RU" sz="2400" dirty="0">
              <a:latin typeface="Times New Roman" panose="02020603050405020304" pitchFamily="18" charset="0"/>
            </a:endParaRPr>
          </a:p>
          <a:p>
            <a:pPr indent="339725" algn="just"/>
            <a:endParaRPr lang="ru-RU" sz="2400" dirty="0">
              <a:latin typeface="Times New Roman" panose="02020603050405020304" pitchFamily="18" charset="0"/>
            </a:endParaRPr>
          </a:p>
          <a:p>
            <a:pPr indent="339725" algn="just"/>
            <a:endParaRPr lang="ru-RU" sz="2400" dirty="0">
              <a:latin typeface="Times New Roman" panose="02020603050405020304" pitchFamily="18" charset="0"/>
            </a:endParaRPr>
          </a:p>
          <a:p>
            <a:pPr indent="339725" algn="ctr"/>
            <a:endParaRPr lang="ru-RU" sz="2800" b="1" dirty="0">
              <a:latin typeface="Times New Roman" panose="02020603050405020304" pitchFamily="18" charset="0"/>
            </a:endParaRPr>
          </a:p>
          <a:p>
            <a:pPr indent="339725" algn="just"/>
            <a:endParaRPr lang="ru-RU" sz="2400" kern="1200" baseline="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indent="339725" algn="just"/>
            <a:endParaRPr 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F422E0-07F4-4B95-B811-8166FF7CD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51" y="5627345"/>
            <a:ext cx="4631100" cy="38292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869292-D07A-49CF-A197-EFE9582EA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444" y="4119378"/>
            <a:ext cx="4865855" cy="6845186"/>
          </a:xfrm>
          <a:prstGeom prst="rect">
            <a:avLst/>
          </a:prstGeom>
        </p:spPr>
      </p:pic>
      <p:pic>
        <p:nvPicPr>
          <p:cNvPr id="2" name="Блок развертки 3.mp4">
            <a:hlinkClick r:id="" action="ppaction://media"/>
            <a:extLst>
              <a:ext uri="{FF2B5EF4-FFF2-40B4-BE49-F238E27FC236}">
                <a16:creationId xmlns:a16="http://schemas.microsoft.com/office/drawing/2014/main" id="{783EABD2-8792-4023-B9F3-82BB207459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54048" y="5627346"/>
            <a:ext cx="6807553" cy="382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9" y="515376"/>
            <a:ext cx="2724912" cy="557112"/>
          </a:xfrm>
          <a:prstGeom prst="rect">
            <a:avLst/>
          </a:prstGeom>
        </p:spPr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178800"/>
            <a:ext cx="20104099" cy="3036213"/>
          </a:xfrm>
        </p:spPr>
        <p:txBody>
          <a:bodyPr/>
          <a:lstStyle/>
          <a:p>
            <a:pPr indent="339725" algn="ctr"/>
            <a:r>
              <a:rPr lang="ru-RU" sz="2800" b="1" dirty="0">
                <a:latin typeface="Times New Roman" panose="02020603050405020304" pitchFamily="18" charset="0"/>
              </a:rPr>
              <a:t>Характеристики</a:t>
            </a:r>
            <a:r>
              <a:rPr lang="en-US" sz="2800" b="1" dirty="0">
                <a:latin typeface="Times New Roman" panose="02020603050405020304" pitchFamily="18" charset="0"/>
              </a:rPr>
              <a:t>:</a:t>
            </a:r>
            <a:endParaRPr lang="ru-RU" sz="2800" b="1" dirty="0">
              <a:latin typeface="Times New Roman" panose="02020603050405020304" pitchFamily="18" charset="0"/>
            </a:endParaRPr>
          </a:p>
          <a:p>
            <a:pPr indent="161925" algn="just"/>
            <a:r>
              <a:rPr lang="ru-RU" sz="28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Большое угловое поле сканирования </a:t>
            </a:r>
            <a:r>
              <a:rPr lang="ru-RU" sz="2800" b="1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по осям </a:t>
            </a:r>
            <a:r>
              <a:rPr lang="en-US" sz="2800" b="1" i="1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  <a:r>
              <a:rPr lang="ru-RU" sz="2800" b="1" i="1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b="1" i="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и </a:t>
            </a:r>
            <a:r>
              <a:rPr lang="en-US" sz="2800" b="1" i="1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lang="ru-RU" sz="2800" b="1" i="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i="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~</a:t>
            </a:r>
            <a:r>
              <a:rPr lang="ru-RU" sz="2800" b="1" i="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175</a:t>
            </a:r>
            <a:r>
              <a:rPr lang="en-US" sz="2800" b="1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r>
              <a:rPr lang="en-US" sz="2800" b="1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;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1925" algn="just"/>
            <a:r>
              <a:rPr lang="ru-RU" sz="2800" b="1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Частота развертки 60Гц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161925" algn="just"/>
            <a:r>
              <a:rPr lang="ru-RU" sz="28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 высоты ≈ 15 м формируется прямоугольный кадра </a:t>
            </a:r>
            <a:r>
              <a:rPr lang="en-US" sz="2800" b="1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lang="ru-RU" sz="28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= 350м</a:t>
            </a:r>
            <a:r>
              <a:rPr lang="ru-RU" sz="28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Wingdings 2" panose="05020102010507070707" pitchFamily="18" charset="2"/>
              </a:rPr>
              <a:t></a:t>
            </a:r>
            <a:r>
              <a:rPr lang="ru-RU" sz="28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350м ≈ </a:t>
            </a:r>
            <a:r>
              <a:rPr lang="ru-RU" sz="4800" b="1" kern="12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12,25</a:t>
            </a:r>
            <a:r>
              <a:rPr lang="ru-RU" sz="2800" b="1" kern="12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га</a:t>
            </a:r>
            <a:r>
              <a:rPr lang="en-US" sz="2800" b="1" kern="1200" dirty="0"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;</a:t>
            </a:r>
            <a:endParaRPr lang="ru-RU" sz="2800" b="1" kern="1200" dirty="0"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indent="161925"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обработки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секунд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kern="1200" dirty="0"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E2A022C-6D32-4A8C-BFB9-5A2500C17D16}"/>
              </a:ext>
            </a:extLst>
          </p:cNvPr>
          <p:cNvSpPr txBox="1">
            <a:spLocks/>
          </p:cNvSpPr>
          <p:nvPr/>
        </p:nvSpPr>
        <p:spPr>
          <a:xfrm>
            <a:off x="0" y="1467876"/>
            <a:ext cx="20104099" cy="55711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лазерным излучением больших площадей вегетирующих растений блоком развертки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E97B15-F9C4-4288-9750-A0DBB01DE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5699" y="2736188"/>
            <a:ext cx="5835225" cy="8185811"/>
          </a:xfrm>
          <a:prstGeom prst="rect">
            <a:avLst/>
          </a:prstGeom>
        </p:spPr>
      </p:pic>
      <p:pic>
        <p:nvPicPr>
          <p:cNvPr id="12" name="Обработка 1">
            <a:hlinkClick r:id="" action="ppaction://media"/>
            <a:extLst>
              <a:ext uri="{FF2B5EF4-FFF2-40B4-BE49-F238E27FC236}">
                <a16:creationId xmlns:a16="http://schemas.microsoft.com/office/drawing/2014/main" id="{39984113-2535-44E3-A6EF-4CBEFD9E82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8677" y="3060700"/>
            <a:ext cx="8299450" cy="46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9" y="515376"/>
            <a:ext cx="5325908" cy="656602"/>
          </a:xfrm>
        </p:spPr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 результаты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560" y="3987401"/>
            <a:ext cx="19884980" cy="6431607"/>
          </a:xfrm>
        </p:spPr>
        <p:txBody>
          <a:bodyPr/>
          <a:lstStyle/>
          <a:p>
            <a:pPr marL="0" indent="269875" algn="just"/>
            <a:r>
              <a:rPr lang="ru-RU" sz="2800" dirty="0">
                <a:latin typeface="Times New Roman" panose="02020603050405020304" pitchFamily="18" charset="0"/>
              </a:rPr>
              <a:t>1. Разработано, изготовлено и запатентовано сканирующее устройство управления лучом лазера для обработки больших площадей вегетирующих растений.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269875"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 Предложен метод стимуляции биосистем вегетирующих растений с применением БПЛА.</a:t>
            </a:r>
          </a:p>
          <a:p>
            <a:pPr marL="0" indent="269875"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269875" algn="ctr"/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Прибавка урожая капусты составила 30</a:t>
            </a:r>
            <a:r>
              <a:rPr lang="ru-RU" sz="40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40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сравнению с контролем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0640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640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640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640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640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4488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4488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4488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4488"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4488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данной тематике получены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патентов на изобретение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Планируется получение еще 2-х патентов.</a:t>
            </a:r>
          </a:p>
          <a:p>
            <a:pPr algn="ctr"/>
            <a:endParaRPr lang="ru-RU" dirty="0">
              <a:solidFill>
                <a:srgbClr val="0640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640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49F0D2-22F3-4F15-B74D-D2466C7BB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732" y="6844222"/>
            <a:ext cx="4034707" cy="27965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4D24A2-A603-4546-8F8A-C6D09094B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8864" y="6845437"/>
            <a:ext cx="4984122" cy="279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553571"/>
          </a:xfrm>
        </p:spPr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000" y="3180857"/>
            <a:ext cx="19872100" cy="7920732"/>
          </a:xfrm>
        </p:spPr>
        <p:txBody>
          <a:bodyPr/>
          <a:lstStyle/>
          <a:p>
            <a:pPr indent="358775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сельскохозкультур в хозяйствах всех категорий Новгородской области составляет 169.8 тыс. га.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них 5.5 тыс. га. занимают картофель и овощные культуры, (картофель – 3,8 тыс. га; овощи – 1,7 тыс. га).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indent="358775"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Стоимость обработки 1га посевов составляет – 20.000 руб.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Поэтому если обработать всю эту площадь, то оценочный объем рынка составит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396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000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000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руб. в год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342265" algn="just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для начала будут обработаны посевные площади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занятые картофелем и овощными культурами в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200-ах хозяйствах, решившие обработать по 5 га что даст выручку (см. таблицу).</a:t>
            </a:r>
          </a:p>
          <a:p>
            <a:pPr indent="342265" algn="just"/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265" algn="just"/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265" algn="just"/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indent="358775"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indent="358775"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когда будут освоены все 5.5 тыс. га занятых картофелем и овощными культурами мы сможем выйти на доход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110.000.000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44488"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Оставшиеся площади (тыс. га) это перспектива для дальнейшего развития будущего ООО.</a:t>
            </a:r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B4E911BD-31EF-4A69-8F4D-2C00B33A7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848429"/>
              </p:ext>
            </p:extLst>
          </p:nvPr>
        </p:nvGraphicFramePr>
        <p:xfrm>
          <a:off x="3618708" y="6465192"/>
          <a:ext cx="12866684" cy="2926080"/>
        </p:xfrm>
        <a:graphic>
          <a:graphicData uri="http://schemas.openxmlformats.org/drawingml/2006/table">
            <a:tbl>
              <a:tblPr firstRow="1" bandRow="1">
                <a:tableStyleId>{A88DF0FD-1832-459D-A4AA-4501EE5D750F}</a:tableStyleId>
              </a:tblPr>
              <a:tblGrid>
                <a:gridCol w="6671947">
                  <a:extLst>
                    <a:ext uri="{9D8B030D-6E8A-4147-A177-3AD203B41FA5}">
                      <a16:colId xmlns:a16="http://schemas.microsoft.com/office/drawing/2014/main" val="1237125474"/>
                    </a:ext>
                  </a:extLst>
                </a:gridCol>
                <a:gridCol w="6194737">
                  <a:extLst>
                    <a:ext uri="{9D8B030D-6E8A-4147-A177-3AD203B41FA5}">
                      <a16:colId xmlns:a16="http://schemas.microsoft.com/office/drawing/2014/main" val="7779405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RU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</a:t>
                      </a:r>
                      <a:r>
                        <a:rPr lang="ru-RU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/>
                        </a:rPr>
                        <a:t> </a:t>
                      </a:r>
                      <a:r>
                        <a:rPr lang="ru-RU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 га</a:t>
                      </a:r>
                      <a:endParaRPr lang="ru-RU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06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Оценочный объем рынка (платежеспособного спроса), руб.:</a:t>
                      </a:r>
                      <a:endParaRPr lang="ru-RU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3.200.000</a:t>
                      </a:r>
                      <a:endParaRPr lang="ru-RU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r"/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714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Потенциальная</a:t>
                      </a:r>
                      <a:r>
                        <a:rPr lang="ru-RU" sz="2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создаваемого продукта на рынке:</a:t>
                      </a:r>
                      <a:endParaRPr lang="ru-RU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167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Выручка от</a:t>
                      </a:r>
                      <a:r>
                        <a:rPr lang="ru-RU" sz="2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реализации продукции, руб.:</a:t>
                      </a:r>
                      <a:endParaRPr lang="ru-RU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3.008.000</a:t>
                      </a:r>
                      <a:endParaRPr lang="ru-RU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638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489975"/>
            <a:ext cx="9741217" cy="627625"/>
          </a:xfrm>
          <a:prstGeom prst="rect">
            <a:avLst/>
          </a:prstGeom>
        </p:spPr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инвесторам и бизнесу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350" y="3670301"/>
            <a:ext cx="19837400" cy="6007099"/>
          </a:xfrm>
        </p:spPr>
        <p:txBody>
          <a:bodyPr/>
          <a:lstStyle/>
          <a:p>
            <a:pPr indent="339725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подвесить такой блок к определенному типу БПЛА со временем полета 30 минут, то появится возможность обработки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735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гектар за 30 минут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339725" algn="just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9725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9725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Предложения инвесторам по модели сотрудничества готов обсудить индивидуально.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E4E7C9-8CD2-4D5E-BA52-2774C7B77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950" y="4799575"/>
            <a:ext cx="6146800" cy="42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6073</TotalTime>
  <Words>758</Words>
  <Application>Microsoft Office PowerPoint</Application>
  <PresentationFormat>Произвольный</PresentationFormat>
  <Paragraphs>152</Paragraphs>
  <Slides>12</Slides>
  <Notes>0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ОБЛОЖКИ</vt:lpstr>
      <vt:lpstr>РАЗДЕЛИТЕЛИ</vt:lpstr>
      <vt:lpstr>Бестравмирующая агротехнология обработки лазерным излучением больших площадей вегетирующих растений с БПЛА</vt:lpstr>
      <vt:lpstr>Применение лазерного излучения в производстве цыплят-бройлеров</vt:lpstr>
      <vt:lpstr>Презентация PowerPoint</vt:lpstr>
      <vt:lpstr>Применение лазерного излучения для обработки небольших площадей</vt:lpstr>
      <vt:lpstr>Проблема</vt:lpstr>
      <vt:lpstr>Решение</vt:lpstr>
      <vt:lpstr>Текущие результаты</vt:lpstr>
      <vt:lpstr>Рынок</vt:lpstr>
      <vt:lpstr>Предложения инвесторам и бизнесу</vt:lpstr>
      <vt:lpstr>Команда</vt:lpstr>
      <vt:lpstr>Планы развития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dmg</cp:lastModifiedBy>
  <cp:revision>453</cp:revision>
  <dcterms:created xsi:type="dcterms:W3CDTF">2021-03-01T12:07:13Z</dcterms:created>
  <dcterms:modified xsi:type="dcterms:W3CDTF">2021-07-27T17:58:59Z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