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1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82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pos="7174">
          <p15:clr>
            <a:srgbClr val="A4A3A4"/>
          </p15:clr>
        </p15:guide>
        <p15:guide id="6" pos="3613">
          <p15:clr>
            <a:srgbClr val="A4A3A4"/>
          </p15:clr>
        </p15:guide>
        <p15:guide id="7" pos="3840">
          <p15:clr>
            <a:srgbClr val="A4A3A4"/>
          </p15:clr>
        </p15:guide>
        <p15:guide id="8" pos="42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Нет стиля, сетка таблицы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tx1"/>
              </a:solidFill>
            </a:ln>
          </a:left>
          <a:right>
            <a:ln w="12700">
              <a:solidFill>
                <a:schemeClr val="tx1"/>
              </a:solidFill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solidFill>
                <a:schemeClr val="tx1"/>
              </a:solidFill>
            </a:ln>
          </a:insideH>
          <a:insideV>
            <a:ln w="12700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147" y="34"/>
      </p:cViewPr>
      <p:guideLst>
        <p:guide orient="horz" pos="2160"/>
        <p:guide pos="982"/>
        <p:guide orient="horz" pos="981"/>
        <p:guide orient="horz" pos="3952"/>
        <p:guide pos="7174"/>
        <p:guide pos="3613"/>
        <p:guide pos="3840"/>
        <p:guide pos="42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DB57D3-A764-F442-87AA-7493D7463184}" type="datetimeFigureOut">
              <a:rPr lang="ru-RU"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E308D-609F-834E-B4FD-9C1DF82997CE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21061" b="9682"/>
          <a:stretch/>
        </p:blipFill>
        <p:spPr bwMode="auto">
          <a:xfrm>
            <a:off x="7404577" y="2697497"/>
            <a:ext cx="4722976" cy="40282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39345" y="365126"/>
            <a:ext cx="6545391" cy="45042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ru-RU" sz="2000" b="1" dirty="0">
                <a:latin typeface="Calleo-Trial SemiBold"/>
              </a:rPr>
              <a:t>Кадровый ответ </a:t>
            </a:r>
            <a:r>
              <a:rPr lang="ru-RU" sz="2000" b="1" dirty="0" smtClean="0">
                <a:latin typeface="Calleo-Trial SemiBold"/>
              </a:rPr>
              <a:t>«ИММИГРАЦИЯ» _ 2</a:t>
            </a:r>
            <a:endParaRPr lang="ru-RU" sz="2000" b="1" dirty="0">
              <a:latin typeface="Calleo-Trial SemiBold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40147" y="240227"/>
            <a:ext cx="1279609" cy="63025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6739" y="5597999"/>
            <a:ext cx="727112" cy="63185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7405" y="1223057"/>
            <a:ext cx="752514" cy="66043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49795" y="2421107"/>
            <a:ext cx="647733" cy="625507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3863"/>
              </p:ext>
            </p:extLst>
          </p:nvPr>
        </p:nvGraphicFramePr>
        <p:xfrm>
          <a:off x="985651" y="1144816"/>
          <a:ext cx="8431481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1521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Команда проекта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 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Calleo-Trial"/>
                        <a:ea typeface="Arial"/>
                        <a:cs typeface="Arial"/>
                      </a:endParaRPr>
                    </a:p>
                    <a:p>
                      <a:pPr algn="just">
                        <a:defRPr/>
                      </a:pPr>
                      <a:endParaRPr lang="en-US" sz="2400" b="1" dirty="0" smtClean="0">
                        <a:solidFill>
                          <a:schemeClr val="tx1"/>
                        </a:solidFill>
                        <a:latin typeface="Calleo-Trial"/>
                        <a:ea typeface="Arial"/>
                        <a:cs typeface="Arial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Calleo-Trial"/>
                          <a:ea typeface="+mn-ea"/>
                          <a:cs typeface="+mn-cs"/>
                        </a:rPr>
                        <a:t>ДЕНИС Кириков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chemeClr val="tx1"/>
                        </a:solidFill>
                        <a:latin typeface="Calleo-Trial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alleo-Trial"/>
                          <a:ea typeface="Arial"/>
                          <a:cs typeface="Arial"/>
                        </a:rPr>
                        <a:t>ВЛАДИМИР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Calleo-Trial"/>
                          <a:ea typeface="Arial"/>
                          <a:cs typeface="Arial"/>
                        </a:rPr>
                        <a:t> Козлов</a:t>
                      </a:r>
                    </a:p>
                    <a:p>
                      <a:pPr algn="just">
                        <a:defRPr/>
                      </a:pPr>
                      <a:endParaRPr lang="en-US" sz="2400" b="1" baseline="0" dirty="0" smtClean="0">
                        <a:solidFill>
                          <a:schemeClr val="tx1"/>
                        </a:solidFill>
                        <a:latin typeface="Calleo-Trial"/>
                        <a:ea typeface="Arial"/>
                        <a:cs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Calleo-Trial"/>
                          <a:ea typeface="Arial"/>
                          <a:cs typeface="Arial"/>
                        </a:rPr>
                        <a:t>ЕЛЕНА Тонких</a:t>
                      </a:r>
                      <a:endParaRPr sz="2400" dirty="0"/>
                    </a:p>
                    <a:p>
                      <a:pPr>
                        <a:defRPr/>
                      </a:pP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21061" b="9682"/>
          <a:stretch/>
        </p:blipFill>
        <p:spPr bwMode="auto">
          <a:xfrm>
            <a:off x="7404577" y="2697497"/>
            <a:ext cx="4722976" cy="40282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59186" y="170761"/>
            <a:ext cx="6545391" cy="45042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ru-RU" sz="2000" b="1" dirty="0">
                <a:latin typeface="Calleo-Trial SemiBold"/>
              </a:rPr>
              <a:t>Кадровый ответ </a:t>
            </a:r>
            <a:r>
              <a:rPr lang="ru-RU" sz="2000" b="1" dirty="0" smtClean="0">
                <a:latin typeface="Calleo-Trial SemiBold"/>
              </a:rPr>
              <a:t>«ИММИГРАЦИЯ» _1</a:t>
            </a:r>
            <a:endParaRPr lang="ru-RU" sz="2000" b="1" dirty="0">
              <a:latin typeface="Calleo-Trial SemiBold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40147" y="240227"/>
            <a:ext cx="1279609" cy="630255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336478"/>
              </p:ext>
            </p:extLst>
          </p:nvPr>
        </p:nvGraphicFramePr>
        <p:xfrm>
          <a:off x="570016" y="870482"/>
          <a:ext cx="11376561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2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8096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Цели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БАС как сквозное направление экспорта технологий и иммиграции.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Восстановить имидж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инженерной гражданской школы РФ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Задачи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Создать технологический продукт (батарея и иное)</a:t>
                      </a:r>
                      <a:endParaRPr lang="en-US" sz="1800" b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Восстановить отток кадров (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IT,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инженерные кадры)</a:t>
                      </a:r>
                    </a:p>
                    <a:p>
                      <a:pPr algn="just"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Привлечь иностранные технологические кадры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Аудитории проекта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r>
                        <a:rPr lang="ru-RU" dirty="0" smtClean="0"/>
                        <a:t>Двухуровневая </a:t>
                      </a:r>
                      <a:r>
                        <a:rPr lang="ru-RU" dirty="0" smtClean="0"/>
                        <a:t>: </a:t>
                      </a:r>
                    </a:p>
                    <a:p>
                      <a:pPr algn="just">
                        <a:defRPr/>
                      </a:pPr>
                      <a:r>
                        <a:rPr lang="en-US" dirty="0" smtClean="0"/>
                        <a:t>B2B,  </a:t>
                      </a:r>
                      <a:r>
                        <a:rPr lang="en-US" dirty="0" smtClean="0"/>
                        <a:t>B2</a:t>
                      </a:r>
                      <a:r>
                        <a:rPr lang="ru-RU" dirty="0" smtClean="0"/>
                        <a:t>С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– </a:t>
                      </a:r>
                      <a:r>
                        <a:rPr lang="ru-RU" dirty="0" smtClean="0"/>
                        <a:t>покупательская</a:t>
                      </a:r>
                      <a:r>
                        <a:rPr lang="ru-RU" baseline="0" dirty="0" smtClean="0"/>
                        <a:t> способность,  и </a:t>
                      </a:r>
                      <a:endParaRPr lang="ru-RU" baseline="0" dirty="0" smtClean="0"/>
                    </a:p>
                    <a:p>
                      <a:pPr algn="just">
                        <a:defRPr/>
                      </a:pPr>
                      <a:r>
                        <a:rPr lang="ru-RU" baseline="0" dirty="0" smtClean="0"/>
                        <a:t>технологические </a:t>
                      </a:r>
                      <a:r>
                        <a:rPr lang="ru-RU" baseline="0" dirty="0" smtClean="0"/>
                        <a:t>– компонентная база, платформенные решения, ИИ</a:t>
                      </a:r>
                      <a:endParaRPr dirty="0"/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43545"/>
              </p:ext>
            </p:extLst>
          </p:nvPr>
        </p:nvGraphicFramePr>
        <p:xfrm>
          <a:off x="570016" y="3131464"/>
          <a:ext cx="11376560" cy="342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6314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Суть проекта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Calleo-Trial"/>
                        <a:ea typeface="Arial"/>
                        <a:cs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</a:rPr>
                        <a:t>Через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</a:rPr>
                        <a:t> восстановление и развитие технологических проектов и технологий с дальнейшим их масштабированием и продвижением создание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</a:rPr>
                        <a:t>интереса / нового образа РФ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Решаемые кадровые вызовы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:</a:t>
                      </a:r>
                    </a:p>
                    <a:p>
                      <a:pPr algn="just"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Восстановление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кадрового потенциала и объема,</a:t>
                      </a:r>
                    </a:p>
                    <a:p>
                      <a:pPr algn="just"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Привлечение внимания и переезд (возвращение) уникальных специалистов к российской отрасли БАС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defRPr/>
                      </a:pPr>
                      <a:endParaRPr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900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Ключевые показатели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эффективности</a:t>
                      </a:r>
                    </a:p>
                    <a:p>
                      <a:pPr algn="just"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Необходимость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восстановить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объем технологических кадров, </a:t>
                      </a:r>
                    </a:p>
                    <a:p>
                      <a:pPr algn="just"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прирост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ВВП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leo-Trial"/>
                          <a:ea typeface="Arial"/>
                          <a:cs typeface="Arial"/>
                        </a:rPr>
                        <a:t>Ощутимые эффекты для отрасли БАС (в логике модели «Парус»:</a:t>
                      </a:r>
                      <a:endParaRPr dirty="0"/>
                    </a:p>
                    <a:p>
                      <a:pPr algn="just">
                        <a:defRPr/>
                      </a:pPr>
                      <a:r>
                        <a:rPr lang="ru-RU" sz="180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МИР – формирование ценности технологий</a:t>
                      </a:r>
                    </a:p>
                    <a:p>
                      <a:pPr algn="just">
                        <a:defRPr/>
                      </a:pPr>
                      <a:r>
                        <a:rPr lang="ru-RU" sz="180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ТАЛАНТ </a:t>
                      </a:r>
                      <a:r>
                        <a:rPr lang="ru-RU" sz="180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– развитие брэндов продуктов</a:t>
                      </a:r>
                      <a:endParaRPr lang="ru-RU" sz="1800" dirty="0" smtClean="0">
                        <a:solidFill>
                          <a:srgbClr val="211F1F"/>
                        </a:solidFill>
                        <a:latin typeface="Calleo-Trial"/>
                        <a:ea typeface="Arial"/>
                        <a:cs typeface="Arial"/>
                      </a:endParaRPr>
                    </a:p>
                    <a:p>
                      <a:pPr algn="just">
                        <a:defRPr/>
                      </a:pPr>
                      <a:r>
                        <a:rPr lang="ru-RU" sz="180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РОДИНА</a:t>
                      </a:r>
                      <a:r>
                        <a:rPr lang="ru-RU" sz="1800" baseline="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 – </a:t>
                      </a:r>
                      <a:r>
                        <a:rPr lang="ru-RU" sz="1800" baseline="0" dirty="0" smtClean="0">
                          <a:solidFill>
                            <a:srgbClr val="211F1F"/>
                          </a:solidFill>
                          <a:latin typeface="Calleo-Trial"/>
                          <a:ea typeface="Arial"/>
                          <a:cs typeface="Arial"/>
                        </a:rPr>
                        <a:t>создание производственного цикла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6739" y="5597999"/>
            <a:ext cx="727112" cy="63185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7405" y="1223057"/>
            <a:ext cx="752514" cy="66043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49795" y="2421107"/>
            <a:ext cx="647733" cy="6255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Архи 2023">
  <a:themeElements>
    <a:clrScheme name="Архи 2025">
      <a:dk1>
        <a:srgbClr val="211E1E"/>
      </a:dk1>
      <a:lt1>
        <a:srgbClr val="FFFFFF"/>
      </a:lt1>
      <a:dk2>
        <a:srgbClr val="F8633A"/>
      </a:dk2>
      <a:lt2>
        <a:srgbClr val="E7E6E6"/>
      </a:lt2>
      <a:accent1>
        <a:srgbClr val="F8633A"/>
      </a:accent1>
      <a:accent2>
        <a:srgbClr val="80837D"/>
      </a:accent2>
      <a:accent3>
        <a:srgbClr val="FEFEFE"/>
      </a:accent3>
      <a:accent4>
        <a:srgbClr val="211E1E"/>
      </a:accent4>
      <a:accent5>
        <a:srgbClr val="F76339"/>
      </a:accent5>
      <a:accent6>
        <a:srgbClr val="817D79"/>
      </a:accent6>
      <a:hlink>
        <a:srgbClr val="F8633A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176</Words>
  <Application>Microsoft Office PowerPoint</Application>
  <DocSecurity>0</DocSecurity>
  <PresentationFormat>Широкоэкранный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Calleo-Trial</vt:lpstr>
      <vt:lpstr>Calleo-Trial SemiBold</vt:lpstr>
      <vt:lpstr>Архи 2023</vt:lpstr>
      <vt:lpstr>Кадровый ответ «ИММИГРАЦИЯ» _ 2</vt:lpstr>
      <vt:lpstr>Кадровый ответ «ИММИГРАЦИЯ» _1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Архипелаг презентация</dc:title>
  <dc:subject/>
  <dc:creator>Microsoft Office User</dc:creator>
  <cp:keywords/>
  <dc:description/>
  <cp:lastModifiedBy>Tatyana Frolova</cp:lastModifiedBy>
  <cp:revision>42</cp:revision>
  <dcterms:created xsi:type="dcterms:W3CDTF">2023-07-06T08:04:04Z</dcterms:created>
  <dcterms:modified xsi:type="dcterms:W3CDTF">2023-08-03T09:14:07Z</dcterms:modified>
  <cp:category/>
  <dc:identifier/>
  <cp:contentStatus/>
  <dc:language/>
  <cp:version/>
</cp:coreProperties>
</file>