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8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7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3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3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3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8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3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D012-4FAF-4210-8505-0CEF8782DAE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8D2D-1E0C-4748-BBBC-70B1263A8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98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29F12-5C8A-B4B0-AE08-98E6BEBBA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9" y="652244"/>
            <a:ext cx="6411985" cy="350869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err="1">
                <a:latin typeface="Roboto"/>
                <a:ea typeface="Roboto"/>
                <a:cs typeface="Roboto"/>
                <a:sym typeface="Roboto"/>
              </a:rPr>
              <a:t>Разработка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400" b="1" dirty="0" err="1">
                <a:latin typeface="Roboto"/>
                <a:ea typeface="Roboto"/>
                <a:cs typeface="Roboto"/>
                <a:sym typeface="Roboto"/>
              </a:rPr>
              <a:t>технологии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400" b="1" dirty="0" err="1">
                <a:latin typeface="Roboto"/>
                <a:ea typeface="Roboto"/>
                <a:cs typeface="Roboto"/>
                <a:sym typeface="Roboto"/>
              </a:rPr>
              <a:t>чипсов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400" b="1" dirty="0" err="1">
                <a:latin typeface="Roboto"/>
                <a:ea typeface="Roboto"/>
                <a:cs typeface="Roboto"/>
                <a:sym typeface="Roboto"/>
              </a:rPr>
              <a:t>из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400" b="1" dirty="0" err="1">
                <a:latin typeface="Roboto"/>
                <a:ea typeface="Roboto"/>
                <a:cs typeface="Roboto"/>
                <a:sym typeface="Roboto"/>
              </a:rPr>
              <a:t>плодового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5400" b="1" dirty="0" err="1">
                <a:latin typeface="Roboto"/>
                <a:ea typeface="Roboto"/>
                <a:cs typeface="Roboto"/>
                <a:sym typeface="Roboto"/>
              </a:rPr>
              <a:t>овощного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400" b="1" dirty="0" err="1">
                <a:latin typeface="Roboto"/>
                <a:ea typeface="Roboto"/>
                <a:cs typeface="Roboto"/>
                <a:sym typeface="Roboto"/>
              </a:rPr>
              <a:t>сырья</a:t>
            </a:r>
            <a:r>
              <a:rPr lang="en-US" sz="54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0C0837-5E86-7E64-3B03-0B052C490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319" y="4723002"/>
            <a:ext cx="7930393" cy="1482754"/>
          </a:xfrm>
        </p:spPr>
        <p:txBody>
          <a:bodyPr/>
          <a:lstStyle/>
          <a:p>
            <a:pPr algn="just"/>
            <a:r>
              <a:rPr lang="ru-RU" sz="2400" dirty="0">
                <a:latin typeface="Montserrat"/>
                <a:ea typeface="Montserrat"/>
                <a:cs typeface="Montserrat"/>
                <a:sym typeface="Montserrat"/>
              </a:rPr>
              <a:t>Проект направлен на разработку здорового питания для всего населения</a:t>
            </a:r>
          </a:p>
          <a:p>
            <a:endParaRPr lang="ru-RU" dirty="0"/>
          </a:p>
        </p:txBody>
      </p:sp>
      <p:pic>
        <p:nvPicPr>
          <p:cNvPr id="4" name="Google Shape;81;p17">
            <a:extLst>
              <a:ext uri="{FF2B5EF4-FFF2-40B4-BE49-F238E27FC236}">
                <a16:creationId xmlns:a16="http://schemas.microsoft.com/office/drawing/2014/main" id="{0798174A-7045-F4A7-38AE-25C7B26A11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6084" y="933277"/>
            <a:ext cx="4889663" cy="3508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65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A6D69-E510-3816-198B-408F5D2D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Команда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EFF579-1107-3771-3451-94C8F748D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3" y="1573955"/>
            <a:ext cx="1986611" cy="2483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1528C-856C-BC56-E9DD-9CBBAE160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14762"/>
          <a:stretch/>
        </p:blipFill>
        <p:spPr>
          <a:xfrm>
            <a:off x="3399831" y="1572713"/>
            <a:ext cx="2195446" cy="2483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609E8-1A99-15CF-5F93-1D9F7E3C1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" t="13681" r="-518" b="14594"/>
          <a:stretch/>
        </p:blipFill>
        <p:spPr>
          <a:xfrm>
            <a:off x="6537134" y="1579778"/>
            <a:ext cx="2209074" cy="2483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B15167-AF17-6BF4-9CAD-CF5A69185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42" y="1579778"/>
            <a:ext cx="1934877" cy="2483264"/>
          </a:xfrm>
          <a:prstGeom prst="rect">
            <a:avLst/>
          </a:prstGeom>
        </p:spPr>
      </p:pic>
      <p:sp>
        <p:nvSpPr>
          <p:cNvPr id="8" name="Google Shape;246;p27">
            <a:extLst>
              <a:ext uri="{FF2B5EF4-FFF2-40B4-BE49-F238E27FC236}">
                <a16:creationId xmlns:a16="http://schemas.microsoft.com/office/drawing/2014/main" id="{A2D22527-7444-8700-176C-970B3F8BFEDA}"/>
              </a:ext>
            </a:extLst>
          </p:cNvPr>
          <p:cNvSpPr txBox="1"/>
          <p:nvPr/>
        </p:nvSpPr>
        <p:spPr>
          <a:xfrm>
            <a:off x="98746" y="4063042"/>
            <a:ext cx="3439245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Кристина Балакирева</a:t>
            </a:r>
          </a:p>
        </p:txBody>
      </p:sp>
      <p:sp>
        <p:nvSpPr>
          <p:cNvPr id="9" name="Google Shape;244;p27">
            <a:extLst>
              <a:ext uri="{FF2B5EF4-FFF2-40B4-BE49-F238E27FC236}">
                <a16:creationId xmlns:a16="http://schemas.microsoft.com/office/drawing/2014/main" id="{EEE9F6F2-4334-E8AE-7536-8BEDE6A56CBD}"/>
              </a:ext>
            </a:extLst>
          </p:cNvPr>
          <p:cNvSpPr txBox="1"/>
          <p:nvPr/>
        </p:nvSpPr>
        <p:spPr>
          <a:xfrm>
            <a:off x="3283641" y="4070107"/>
            <a:ext cx="4081144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Виктория Маркова</a:t>
            </a:r>
            <a:endParaRPr sz="2000"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" name="Google Shape;245;p27">
            <a:extLst>
              <a:ext uri="{FF2B5EF4-FFF2-40B4-BE49-F238E27FC236}">
                <a16:creationId xmlns:a16="http://schemas.microsoft.com/office/drawing/2014/main" id="{81714E69-D489-FDEA-69D9-DB406FF66B2E}"/>
              </a:ext>
            </a:extLst>
          </p:cNvPr>
          <p:cNvSpPr txBox="1"/>
          <p:nvPr/>
        </p:nvSpPr>
        <p:spPr>
          <a:xfrm>
            <a:off x="6519110" y="4053329"/>
            <a:ext cx="3777207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Андрей</a:t>
            </a:r>
            <a:r>
              <a:rPr lang="en-US" sz="2000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Ковырзин</a:t>
            </a:r>
            <a:endParaRPr sz="2000"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" name="Google Shape;243;p27">
            <a:extLst>
              <a:ext uri="{FF2B5EF4-FFF2-40B4-BE49-F238E27FC236}">
                <a16:creationId xmlns:a16="http://schemas.microsoft.com/office/drawing/2014/main" id="{E60AAF8F-C043-775A-C06C-FECA78D212F5}"/>
              </a:ext>
            </a:extLst>
          </p:cNvPr>
          <p:cNvSpPr txBox="1"/>
          <p:nvPr/>
        </p:nvSpPr>
        <p:spPr>
          <a:xfrm>
            <a:off x="9452961" y="4047719"/>
            <a:ext cx="3952532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Александр </a:t>
            </a:r>
            <a:r>
              <a:rPr lang="ru-RU" sz="2000" dirty="0" err="1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Бурухин</a:t>
            </a:r>
            <a:endParaRPr sz="2000"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" name="Google Shape;247;p27">
            <a:extLst>
              <a:ext uri="{FF2B5EF4-FFF2-40B4-BE49-F238E27FC236}">
                <a16:creationId xmlns:a16="http://schemas.microsoft.com/office/drawing/2014/main" id="{41D22001-D504-89CA-9925-6E1D9B62E18F}"/>
              </a:ext>
            </a:extLst>
          </p:cNvPr>
          <p:cNvSpPr txBox="1"/>
          <p:nvPr/>
        </p:nvSpPr>
        <p:spPr>
          <a:xfrm>
            <a:off x="471363" y="4588679"/>
            <a:ext cx="4280314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проекта</a:t>
            </a:r>
            <a:endParaRPr sz="2000" dirty="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248;p27">
            <a:extLst>
              <a:ext uri="{FF2B5EF4-FFF2-40B4-BE49-F238E27FC236}">
                <a16:creationId xmlns:a16="http://schemas.microsoft.com/office/drawing/2014/main" id="{3A3E7433-05A7-F347-3820-6CC87DBAE063}"/>
              </a:ext>
            </a:extLst>
          </p:cNvPr>
          <p:cNvSpPr txBox="1"/>
          <p:nvPr/>
        </p:nvSpPr>
        <p:spPr>
          <a:xfrm>
            <a:off x="3228610" y="4616916"/>
            <a:ext cx="4191206" cy="4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Начальник ОМТС</a:t>
            </a:r>
            <a:endParaRPr sz="2000" dirty="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49;p27">
            <a:extLst>
              <a:ext uri="{FF2B5EF4-FFF2-40B4-BE49-F238E27FC236}">
                <a16:creationId xmlns:a16="http://schemas.microsoft.com/office/drawing/2014/main" id="{E9A258D8-1472-6EED-01D4-7F15C4FF58FC}"/>
              </a:ext>
            </a:extLst>
          </p:cNvPr>
          <p:cNvSpPr txBox="1"/>
          <p:nvPr/>
        </p:nvSpPr>
        <p:spPr>
          <a:xfrm>
            <a:off x="6399029" y="4588679"/>
            <a:ext cx="4017368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Главный технолог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проекта</a:t>
            </a:r>
            <a:endParaRPr sz="2000" dirty="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F08D4-6F2E-6B31-C85D-D12AB85FDD26}"/>
              </a:ext>
            </a:extLst>
          </p:cNvPr>
          <p:cNvSpPr txBox="1"/>
          <p:nvPr/>
        </p:nvSpPr>
        <p:spPr>
          <a:xfrm>
            <a:off x="9150250" y="4594289"/>
            <a:ext cx="6704176" cy="77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Ведущий менеджер и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Веб-дизайнер</a:t>
            </a:r>
          </a:p>
        </p:txBody>
      </p:sp>
    </p:spTree>
    <p:extLst>
      <p:ext uri="{BB962C8B-B14F-4D97-AF65-F5344CB8AC3E}">
        <p14:creationId xmlns:p14="http://schemas.microsoft.com/office/powerpoint/2010/main" val="144832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72456-9121-E1ED-6E6F-5416F412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Пользователь и 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E4265-D6CC-253C-225E-F2081465B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В нашей стране возникла проблема импортозамещения – замены на российском рынке продукции иностранного производства на отечественную. Основная цель – обеспечение продовольственной безопасности, которая достигается по средствам минимизации зависимости от импортного сырья и продукции, а так же развитие собственного производства в регионах.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34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ADB01-4223-4188-67E0-0FA99627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уже решается 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C0094-E3FE-9EE6-ABAC-5DF2C04BC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По данным исследований большой популярностью среди населения пользуются картофельные чипсы (43%).Обжаривание во фритюре является обычным способом, который используют в технологическом процессе производства чипсов для придания им хрусткости и своеобразного желтого цвета. Однако существует опасность регулярного употребления: высокое содержание жира и температура обжарки, вызывают потерю питательных веществ и способствуют образованию акриламида (вредное вещество, способное привести к раку).Стоит задача – создать продукт, который имел бы популярность среди населения и был способен не только быстро утолять голод, но и поставлять в организм человека ингибиторы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свободнорадикального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окисления – антиоксиданты. Таким продуктом могут стать овощные чипсы, технология изготовления которых подразумевает добавку ягодных пюре и обогащение продукта </a:t>
            </a:r>
            <a:r>
              <a:rPr lang="ru-RU" sz="2800" dirty="0" err="1">
                <a:latin typeface="Roboto"/>
                <a:ea typeface="Roboto"/>
                <a:cs typeface="Roboto"/>
                <a:sym typeface="Roboto"/>
              </a:rPr>
              <a:t>вкусоароматической</a:t>
            </a:r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 смесью из высушенных трав, цветов и плодов.</a:t>
            </a:r>
          </a:p>
          <a:p>
            <a:pPr marL="0" lvl="0" indent="0" algn="l" rtl="0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lang="ru-RU" sz="3200" dirty="0">
              <a:latin typeface="Roboto"/>
              <a:ea typeface="Roboto"/>
              <a:cs typeface="Roboto"/>
              <a:sym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0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D6CF6-CE60-6A11-FA92-299C894B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86333-A71E-2311-A463-1468C7F7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latin typeface="Roboto"/>
                <a:ea typeface="Roboto"/>
                <a:cs typeface="Roboto"/>
                <a:sym typeface="Roboto"/>
              </a:rPr>
              <a:t>О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беспечение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продовольственной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безопасности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которая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достигается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по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средствам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минимизации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зависимости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от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импортного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сырья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продукции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, а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так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же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развитие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собственного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производства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регионах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69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E9FD5-B75A-CDE0-F28C-E70A1186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Положительные черты чипсов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E1FEF-1BD1-972F-904F-750E6904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ru-RU" dirty="0"/>
              <a:t>О</a:t>
            </a:r>
            <a:r>
              <a:rPr lang="ru-RU" sz="2800" dirty="0"/>
              <a:t>вощные чипсы содержат 1,37 миллиграмма витамина E, вещества, которое помогает защитить ваши клетки от повреждений, которые могут увеличить риск сердечных заболеваний и рака.</a:t>
            </a:r>
          </a:p>
          <a:p>
            <a:pPr>
              <a:buFont typeface="Arial"/>
              <a:buChar char="•"/>
            </a:pPr>
            <a:r>
              <a:rPr lang="ru-RU" sz="2800" dirty="0"/>
              <a:t>При сравнении питательной ценности овощных чипсов и целых овощей цельные овощи выходят на первое место.</a:t>
            </a:r>
          </a:p>
          <a:p>
            <a:pPr>
              <a:buFont typeface="Arial"/>
              <a:buChar char="•"/>
            </a:pPr>
            <a:r>
              <a:rPr lang="ru-RU" sz="2800" dirty="0"/>
              <a:t>Если вы настроены на что-нибудь хрустящее и соленое, вегетарианские чипсы, приготовленные из натуральных овощей, - потрясающий и питательный вариант.</a:t>
            </a:r>
          </a:p>
          <a:p>
            <a:pPr>
              <a:buFont typeface="Arial"/>
              <a:buChar char="•"/>
            </a:pPr>
            <a:r>
              <a:rPr lang="ru-RU" sz="2800" dirty="0"/>
              <a:t>То же самое касается тех случаев, когда вы хотите добавить что-нибудь побольше к полезному бутерброду. Вы также можете приготовить его самостоятельно, чтобы сократить потребление натрия и других ненужных ингредиентов.</a:t>
            </a:r>
          </a:p>
          <a:p>
            <a:pPr>
              <a:buFont typeface="Arial"/>
              <a:buChar char="•"/>
            </a:pPr>
            <a:r>
              <a:rPr lang="ru-RU" sz="2800" dirty="0"/>
              <a:t>Хотя может возникнуть соблазн съесть овощные чипсы в качестве закуски, правда в том, что они не являются полезным вариантом.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71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3ACC0-FC47-3666-5143-4E4000AC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6628D-F565-984D-350C-E8834120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" y="1387080"/>
            <a:ext cx="10244891" cy="4292923"/>
          </a:xfrm>
        </p:spPr>
        <p:txBody>
          <a:bodyPr/>
          <a:lstStyle/>
          <a:p>
            <a:endParaRPr lang="ru-RU" dirty="0"/>
          </a:p>
          <a:p>
            <a:r>
              <a:rPr lang="en-US" dirty="0"/>
              <a:t>Terra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en-US" dirty="0" err="1"/>
              <a:t>Siete</a:t>
            </a:r>
            <a:r>
              <a:rPr lang="en-US" dirty="0"/>
              <a:t> Foods</a:t>
            </a:r>
            <a:endParaRPr lang="ru-RU" dirty="0"/>
          </a:p>
          <a:p>
            <a:endParaRPr lang="ru-RU" dirty="0"/>
          </a:p>
          <a:p>
            <a:r>
              <a:rPr lang="en-US" dirty="0"/>
              <a:t>Sun Chips</a:t>
            </a:r>
            <a:endParaRPr lang="ru-RU" dirty="0"/>
          </a:p>
          <a:p>
            <a:endParaRPr lang="ru-RU" dirty="0"/>
          </a:p>
          <a:p>
            <a:r>
              <a:rPr lang="en-US" dirty="0"/>
              <a:t>Kettle Brand</a:t>
            </a:r>
            <a:r>
              <a:rPr lang="ru-RU" dirty="0"/>
              <a:t>   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714E61B-B810-9948-E26D-5F351A2A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74" y="4286678"/>
            <a:ext cx="3928844" cy="22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gs of Sun Chips">
            <a:extLst>
              <a:ext uri="{FF2B5EF4-FFF2-40B4-BE49-F238E27FC236}">
                <a16:creationId xmlns:a16="http://schemas.microsoft.com/office/drawing/2014/main" id="{CF2ACB14-DA56-FA27-68D8-A8CA458B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52" y="3108345"/>
            <a:ext cx="3922671" cy="22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ete Foods kettle-cooked chips">
            <a:extLst>
              <a:ext uri="{FF2B5EF4-FFF2-40B4-BE49-F238E27FC236}">
                <a16:creationId xmlns:a16="http://schemas.microsoft.com/office/drawing/2014/main" id="{FE7ABFD6-D7F4-0350-13D3-CC3D5C9D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9" y="1690688"/>
            <a:ext cx="3928844" cy="22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gs of Terra chips">
            <a:extLst>
              <a:ext uri="{FF2B5EF4-FFF2-40B4-BE49-F238E27FC236}">
                <a16:creationId xmlns:a16="http://schemas.microsoft.com/office/drawing/2014/main" id="{0495404B-CBFA-BC54-4D66-2335A393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42" y="523377"/>
            <a:ext cx="3928844" cy="22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3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2532D-B0B6-3BAA-AE7B-ACEC0BFB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a typeface="Roboto"/>
                <a:cs typeface="Roboto"/>
                <a:sym typeface="Roboto"/>
              </a:rPr>
              <a:t>Экономика проекта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dirty="0">
                <a:latin typeface="Roboto"/>
                <a:ea typeface="Roboto"/>
                <a:cs typeface="Roboto"/>
                <a:sym typeface="Roboto"/>
              </a:rPr>
            </a:br>
            <a:endParaRPr lang="ru-RU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97ED0FFF-12A8-674D-907E-B36283DBD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8867"/>
            <a:ext cx="10515600" cy="16402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tx1"/>
              </a:gs>
              <a:gs pos="83000">
                <a:schemeClr val="tx1"/>
              </a:gs>
              <a:gs pos="100000">
                <a:schemeClr val="tx1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39474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FC800-B929-2BF5-3BFA-E3E32C1D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AFF156-813C-2A76-10E7-B82ECEE0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ctr"/>
            <a:r>
              <a:rPr lang="ru-RU" dirty="0">
                <a:latin typeface="+mj-lt"/>
              </a:rPr>
              <a:t>В</a:t>
            </a:r>
            <a:r>
              <a:rPr lang="ru-RU" b="0" i="0" dirty="0">
                <a:effectLst/>
                <a:latin typeface="+mj-lt"/>
              </a:rPr>
              <a:t>ысокая производительность</a:t>
            </a:r>
          </a:p>
          <a:p>
            <a:pPr algn="l" rtl="0" fontAlgn="ctr"/>
            <a:r>
              <a:rPr lang="ru-RU" dirty="0">
                <a:latin typeface="+mj-lt"/>
              </a:rPr>
              <a:t>Н</a:t>
            </a:r>
            <a:r>
              <a:rPr lang="ru-RU" b="0" i="0" dirty="0">
                <a:effectLst/>
                <a:latin typeface="+mj-lt"/>
              </a:rPr>
              <a:t>изкая цена</a:t>
            </a:r>
          </a:p>
          <a:p>
            <a:pPr algn="l"/>
            <a:r>
              <a:rPr lang="ru-RU" dirty="0">
                <a:latin typeface="+mj-lt"/>
              </a:rPr>
              <a:t>Б</a:t>
            </a:r>
            <a:r>
              <a:rPr lang="ru-RU" b="0" i="0" dirty="0">
                <a:effectLst/>
                <a:latin typeface="+mj-lt"/>
              </a:rPr>
              <a:t>ольшой спрос</a:t>
            </a:r>
          </a:p>
          <a:p>
            <a:pPr algn="l"/>
            <a:r>
              <a:rPr lang="ru-RU" dirty="0">
                <a:latin typeface="+mj-lt"/>
              </a:rPr>
              <a:t>Изготовление полезного продукта</a:t>
            </a:r>
            <a:endParaRPr lang="ru-RU" b="0" i="0" dirty="0">
              <a:effectLst/>
              <a:latin typeface="+mj-lt"/>
            </a:endParaRPr>
          </a:p>
          <a:p>
            <a:r>
              <a:rPr lang="ru-RU" dirty="0"/>
              <a:t>Отсутствие </a:t>
            </a:r>
            <a:r>
              <a:rPr lang="ru-RU" dirty="0" smtClean="0"/>
              <a:t>конкуренции на российском рынке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57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90FE1-8805-103D-B44F-D9D6BD2F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Минусы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56B4C-922D-48B0-CE29-31A23589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Неизвестность </a:t>
            </a:r>
            <a:r>
              <a:rPr lang="ru-RU" dirty="0"/>
              <a:t>продукции</a:t>
            </a:r>
          </a:p>
          <a:p>
            <a:r>
              <a:rPr lang="ru-RU" dirty="0"/>
              <a:t>Сложности сотрудничества с поставками плодов и овощей на этапе становления</a:t>
            </a:r>
          </a:p>
        </p:txBody>
      </p:sp>
    </p:spTree>
    <p:extLst>
      <p:ext uri="{BB962C8B-B14F-4D97-AF65-F5344CB8AC3E}">
        <p14:creationId xmlns:p14="http://schemas.microsoft.com/office/powerpoint/2010/main" val="542132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</TotalTime>
  <Words>289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Roboto</vt:lpstr>
      <vt:lpstr>Roboto Medium</vt:lpstr>
      <vt:lpstr>Тема Office</vt:lpstr>
      <vt:lpstr>Разработка технологии чипсов из плодового и овощного сырья </vt:lpstr>
      <vt:lpstr>Пользователь и проблема</vt:lpstr>
      <vt:lpstr>Как уже решается проблема</vt:lpstr>
      <vt:lpstr>Решение </vt:lpstr>
      <vt:lpstr>Положительные черты чипсов</vt:lpstr>
      <vt:lpstr>Рынок</vt:lpstr>
      <vt:lpstr>Экономика проекта </vt:lpstr>
      <vt:lpstr>Плюсы</vt:lpstr>
      <vt:lpstr>Минусы</vt:lpstr>
      <vt:lpstr>Команда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технологии чипсов из плодового и овощного сырья</dc:title>
  <dc:creator>ваня иванов</dc:creator>
  <cp:lastModifiedBy>Win7</cp:lastModifiedBy>
  <cp:revision>4</cp:revision>
  <dcterms:created xsi:type="dcterms:W3CDTF">2023-11-13T13:27:48Z</dcterms:created>
  <dcterms:modified xsi:type="dcterms:W3CDTF">2023-11-14T05:59:16Z</dcterms:modified>
</cp:coreProperties>
</file>