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25.xml"/>
  <Override ContentType="application/vnd.openxmlformats-officedocument.presentationml.tableStyles+xml" PartName="/ppt/tableStyles2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13.xml"/>
  <Override ContentType="application/vnd.openxmlformats-officedocument.presentationml.slide+xml" PartName="/ppt/slides/slide9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25.xml"/>
  <Override ContentType="application/vnd.openxmlformats-officedocument.presentationml.slide+xml" PartName="/ppt/slides/slide23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7.xml"/>
  <Override ContentType="application/vnd.openxmlformats-officedocument.presentationml.slide+xml" PartName="/ppt/slides/slide2.xml"/>
  <Override ContentType="application/vnd.openxmlformats-officedocument.presentationml.slide+xml" PartName="/ppt/slides/slide29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2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50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</p:sldIdLst>
  <p:sldSz cy="6858000" cx="12192000"/>
  <p:notesSz cx="6797675" cy="9926625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2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2.xml><?xml version="1.0" encoding="utf-8"?>
<a:tblStyleLst xmlns:a="http://schemas.openxmlformats.org/drawingml/2006/main" xmlns:r="http://schemas.openxmlformats.org/officeDocument/2006/relationships" def="{90651C3A-4460-11DB-9652-00E08161165F}">
  <a:tblStyle styleId="{6A991C17-B7EB-4FD5-9777-A6705BD6A2ED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9EFF7"/>
          </a:solidFill>
        </a:fill>
      </a:tcStyle>
    </a:wholeTbl>
    <a:band1H>
      <a:tcTxStyle b="off" i="off"/>
      <a:tcStyle>
        <a:fill>
          <a:solidFill>
            <a:srgbClr val="D0DEEF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D0DEEF"/>
          </a:solidFill>
        </a:fill>
      </a:tcStyle>
    </a:band1V>
    <a:band2V>
      <a:tcTxStyle b="off" i="off"/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viewProps2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27.xml"/><Relationship Id="rId11" Type="http://schemas.openxmlformats.org/officeDocument/2006/relationships/slide" Target="slides/slide9.xml"/><Relationship Id="rId22" Type="http://schemas.openxmlformats.org/officeDocument/2006/relationships/slide" Target="slides/slide29.xml"/><Relationship Id="rId10" Type="http://schemas.openxmlformats.org/officeDocument/2006/relationships/slide" Target="slides/slide13.xml"/><Relationship Id="rId21" Type="http://schemas.openxmlformats.org/officeDocument/2006/relationships/slide" Target="slides/slide28.xml"/><Relationship Id="rId13" Type="http://schemas.openxmlformats.org/officeDocument/2006/relationships/slide" Target="slides/slide12.xml"/><Relationship Id="rId12" Type="http://schemas.openxmlformats.org/officeDocument/2006/relationships/slide" Target="slides/slide11.xml"/><Relationship Id="rId23" Type="http://schemas.openxmlformats.org/officeDocument/2006/relationships/slide" Target="slides/slide25.xml"/><Relationship Id="rId1" Type="http://schemas.openxmlformats.org/officeDocument/2006/relationships/theme" Target="theme/theme1.xml"/><Relationship Id="rId2" Type="http://schemas.openxmlformats.org/officeDocument/2006/relationships/viewProps" Target="viewProps2.xml"/><Relationship Id="rId3" Type="http://schemas.openxmlformats.org/officeDocument/2006/relationships/presProps" Target="presProps2.xml"/><Relationship Id="rId4" Type="http://schemas.openxmlformats.org/officeDocument/2006/relationships/tableStyles" Target="tableStyles2.xml"/><Relationship Id="rId9" Type="http://schemas.openxmlformats.org/officeDocument/2006/relationships/slide" Target="slides/slide7.xml"/><Relationship Id="rId15" Type="http://schemas.openxmlformats.org/officeDocument/2006/relationships/slide" Target="slides/slide20.xml"/><Relationship Id="rId14" Type="http://schemas.openxmlformats.org/officeDocument/2006/relationships/slide" Target="slides/slide24.xml"/><Relationship Id="rId17" Type="http://schemas.openxmlformats.org/officeDocument/2006/relationships/slide" Target="slides/slide22.xml"/><Relationship Id="rId16" Type="http://schemas.openxmlformats.org/officeDocument/2006/relationships/slide" Target="slides/slide21.xml"/><Relationship Id="rId5" Type="http://schemas.openxmlformats.org/officeDocument/2006/relationships/slideMaster" Target="slideMasters/slideMaster1.xml"/><Relationship Id="rId19" Type="http://schemas.openxmlformats.org/officeDocument/2006/relationships/slide" Target="slides/slide26.xml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92075" y="744538"/>
            <a:ext cx="6615113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79768" y="4715153"/>
            <a:ext cx="5438139" cy="44669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:notes"/>
          <p:cNvSpPr txBox="1"/>
          <p:nvPr>
            <p:ph idx="1" type="body"/>
          </p:nvPr>
        </p:nvSpPr>
        <p:spPr>
          <a:xfrm>
            <a:off x="679768" y="4715153"/>
            <a:ext cx="5438139" cy="44669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" name="Google Shape;13;p1:notes"/>
          <p:cNvSpPr/>
          <p:nvPr>
            <p:ph idx="2" type="sldImg"/>
          </p:nvPr>
        </p:nvSpPr>
        <p:spPr>
          <a:xfrm>
            <a:off x="92075" y="744538"/>
            <a:ext cx="6615113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1:notes"/>
          <p:cNvSpPr txBox="1"/>
          <p:nvPr>
            <p:ph idx="1" type="body"/>
          </p:nvPr>
        </p:nvSpPr>
        <p:spPr>
          <a:xfrm>
            <a:off x="679768" y="4715153"/>
            <a:ext cx="5438139" cy="44669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5" name="Google Shape;135;p11:notes"/>
          <p:cNvSpPr/>
          <p:nvPr>
            <p:ph idx="2" type="sldImg"/>
          </p:nvPr>
        </p:nvSpPr>
        <p:spPr>
          <a:xfrm>
            <a:off x="92075" y="744538"/>
            <a:ext cx="6615113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7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Google Shape;378;p12:notes"/>
          <p:cNvSpPr txBox="1"/>
          <p:nvPr>
            <p:ph idx="1" type="body"/>
          </p:nvPr>
        </p:nvSpPr>
        <p:spPr>
          <a:xfrm>
            <a:off x="679768" y="4715153"/>
            <a:ext cx="5438100" cy="446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79" name="Google Shape;379;p12:notes"/>
          <p:cNvSpPr/>
          <p:nvPr>
            <p:ph idx="2" type="sldImg"/>
          </p:nvPr>
        </p:nvSpPr>
        <p:spPr>
          <a:xfrm>
            <a:off x="92075" y="744538"/>
            <a:ext cx="6615000" cy="37227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3:notes"/>
          <p:cNvSpPr txBox="1"/>
          <p:nvPr>
            <p:ph idx="1" type="body"/>
          </p:nvPr>
        </p:nvSpPr>
        <p:spPr>
          <a:xfrm>
            <a:off x="679768" y="4715153"/>
            <a:ext cx="5438139" cy="44669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2" name="Google Shape;172;p13:notes"/>
          <p:cNvSpPr/>
          <p:nvPr>
            <p:ph idx="2" type="sldImg"/>
          </p:nvPr>
        </p:nvSpPr>
        <p:spPr>
          <a:xfrm>
            <a:off x="92075" y="744538"/>
            <a:ext cx="6615113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2:notes"/>
          <p:cNvSpPr txBox="1"/>
          <p:nvPr>
            <p:ph idx="1" type="body"/>
          </p:nvPr>
        </p:nvSpPr>
        <p:spPr>
          <a:xfrm>
            <a:off x="679768" y="4715153"/>
            <a:ext cx="5438139" cy="44669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2" name="Google Shape;22;p2:notes"/>
          <p:cNvSpPr/>
          <p:nvPr>
            <p:ph idx="2" type="sldImg"/>
          </p:nvPr>
        </p:nvSpPr>
        <p:spPr>
          <a:xfrm>
            <a:off x="92075" y="744538"/>
            <a:ext cx="6615113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20:notes"/>
          <p:cNvSpPr txBox="1"/>
          <p:nvPr>
            <p:ph idx="1" type="body"/>
          </p:nvPr>
        </p:nvSpPr>
        <p:spPr>
          <a:xfrm>
            <a:off x="679768" y="4715153"/>
            <a:ext cx="5438100" cy="446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72" name="Google Shape;272;p20:notes"/>
          <p:cNvSpPr/>
          <p:nvPr>
            <p:ph idx="2" type="sldImg"/>
          </p:nvPr>
        </p:nvSpPr>
        <p:spPr>
          <a:xfrm>
            <a:off x="92075" y="744538"/>
            <a:ext cx="6615000" cy="37227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21:notes"/>
          <p:cNvSpPr txBox="1"/>
          <p:nvPr>
            <p:ph idx="1" type="body"/>
          </p:nvPr>
        </p:nvSpPr>
        <p:spPr>
          <a:xfrm>
            <a:off x="679768" y="4715153"/>
            <a:ext cx="5438139" cy="44669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79" name="Google Shape;279;p21:notes"/>
          <p:cNvSpPr/>
          <p:nvPr>
            <p:ph idx="2" type="sldImg"/>
          </p:nvPr>
        </p:nvSpPr>
        <p:spPr>
          <a:xfrm>
            <a:off x="92075" y="744538"/>
            <a:ext cx="6615113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22:notes"/>
          <p:cNvSpPr txBox="1"/>
          <p:nvPr>
            <p:ph idx="1" type="body"/>
          </p:nvPr>
        </p:nvSpPr>
        <p:spPr>
          <a:xfrm>
            <a:off x="679768" y="4715153"/>
            <a:ext cx="5438100" cy="446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86" name="Google Shape;286;p22:notes"/>
          <p:cNvSpPr/>
          <p:nvPr>
            <p:ph idx="2" type="sldImg"/>
          </p:nvPr>
        </p:nvSpPr>
        <p:spPr>
          <a:xfrm>
            <a:off x="92075" y="744538"/>
            <a:ext cx="6615000" cy="37227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23:notes"/>
          <p:cNvSpPr txBox="1"/>
          <p:nvPr>
            <p:ph idx="1" type="body"/>
          </p:nvPr>
        </p:nvSpPr>
        <p:spPr>
          <a:xfrm>
            <a:off x="679768" y="4715153"/>
            <a:ext cx="5438139" cy="44669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93" name="Google Shape;293;p23:notes"/>
          <p:cNvSpPr/>
          <p:nvPr>
            <p:ph idx="2" type="sldImg"/>
          </p:nvPr>
        </p:nvSpPr>
        <p:spPr>
          <a:xfrm>
            <a:off x="92075" y="744538"/>
            <a:ext cx="6615113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24:notes"/>
          <p:cNvSpPr txBox="1"/>
          <p:nvPr>
            <p:ph idx="1" type="body"/>
          </p:nvPr>
        </p:nvSpPr>
        <p:spPr>
          <a:xfrm>
            <a:off x="679768" y="4715153"/>
            <a:ext cx="5438139" cy="44669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99" name="Google Shape;299;p24:notes"/>
          <p:cNvSpPr/>
          <p:nvPr>
            <p:ph idx="2" type="sldImg"/>
          </p:nvPr>
        </p:nvSpPr>
        <p:spPr>
          <a:xfrm>
            <a:off x="92075" y="744538"/>
            <a:ext cx="6615113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25:notes"/>
          <p:cNvSpPr txBox="1"/>
          <p:nvPr>
            <p:ph idx="1" type="body"/>
          </p:nvPr>
        </p:nvSpPr>
        <p:spPr>
          <a:xfrm>
            <a:off x="679768" y="4715153"/>
            <a:ext cx="5438139" cy="44669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11" name="Google Shape;311;p25:notes"/>
          <p:cNvSpPr/>
          <p:nvPr>
            <p:ph idx="2" type="sldImg"/>
          </p:nvPr>
        </p:nvSpPr>
        <p:spPr>
          <a:xfrm>
            <a:off x="92075" y="744538"/>
            <a:ext cx="6615113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g454d4e688c4068e7_4:notes"/>
          <p:cNvSpPr/>
          <p:nvPr>
            <p:ph idx="2" type="sldImg"/>
          </p:nvPr>
        </p:nvSpPr>
        <p:spPr>
          <a:xfrm>
            <a:off x="92075" y="744538"/>
            <a:ext cx="6615000" cy="37227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33" name="Google Shape;333;g454d4e688c4068e7_4:notes"/>
          <p:cNvSpPr txBox="1"/>
          <p:nvPr>
            <p:ph idx="1" type="body"/>
          </p:nvPr>
        </p:nvSpPr>
        <p:spPr>
          <a:xfrm>
            <a:off x="679768" y="4715153"/>
            <a:ext cx="5438100" cy="446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7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g454d4e688c4068e7_12:notes"/>
          <p:cNvSpPr/>
          <p:nvPr>
            <p:ph idx="2" type="sldImg"/>
          </p:nvPr>
        </p:nvSpPr>
        <p:spPr>
          <a:xfrm>
            <a:off x="92075" y="744538"/>
            <a:ext cx="6615000" cy="37227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39" name="Google Shape;339;g454d4e688c4068e7_12:notes"/>
          <p:cNvSpPr txBox="1"/>
          <p:nvPr>
            <p:ph idx="1" type="body"/>
          </p:nvPr>
        </p:nvSpPr>
        <p:spPr>
          <a:xfrm>
            <a:off x="679768" y="4715153"/>
            <a:ext cx="5438100" cy="446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3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g454d4e688c4068e7_8:notes"/>
          <p:cNvSpPr/>
          <p:nvPr>
            <p:ph idx="2" type="sldImg"/>
          </p:nvPr>
        </p:nvSpPr>
        <p:spPr>
          <a:xfrm>
            <a:off x="92075" y="744538"/>
            <a:ext cx="6615000" cy="37227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45" name="Google Shape;345;g454d4e688c4068e7_8:notes"/>
          <p:cNvSpPr txBox="1"/>
          <p:nvPr>
            <p:ph idx="1" type="body"/>
          </p:nvPr>
        </p:nvSpPr>
        <p:spPr>
          <a:xfrm>
            <a:off x="679768" y="4715153"/>
            <a:ext cx="5438100" cy="446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g454d4e688c4068e7_16:notes"/>
          <p:cNvSpPr/>
          <p:nvPr>
            <p:ph idx="2" type="sldImg"/>
          </p:nvPr>
        </p:nvSpPr>
        <p:spPr>
          <a:xfrm>
            <a:off x="92075" y="744538"/>
            <a:ext cx="6615000" cy="37227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51" name="Google Shape;351;g454d4e688c4068e7_16:notes"/>
          <p:cNvSpPr txBox="1"/>
          <p:nvPr>
            <p:ph idx="1" type="body"/>
          </p:nvPr>
        </p:nvSpPr>
        <p:spPr>
          <a:xfrm>
            <a:off x="679768" y="4715153"/>
            <a:ext cx="5438100" cy="446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7:notes"/>
          <p:cNvSpPr txBox="1"/>
          <p:nvPr>
            <p:ph idx="1" type="body"/>
          </p:nvPr>
        </p:nvSpPr>
        <p:spPr>
          <a:xfrm>
            <a:off x="679768" y="4715153"/>
            <a:ext cx="5438139" cy="44669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5" name="Google Shape;85;p7:notes"/>
          <p:cNvSpPr/>
          <p:nvPr>
            <p:ph idx="2" type="sldImg"/>
          </p:nvPr>
        </p:nvSpPr>
        <p:spPr>
          <a:xfrm>
            <a:off x="92075" y="744538"/>
            <a:ext cx="6615113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9:notes"/>
          <p:cNvSpPr txBox="1"/>
          <p:nvPr>
            <p:ph idx="1" type="body"/>
          </p:nvPr>
        </p:nvSpPr>
        <p:spPr>
          <a:xfrm>
            <a:off x="679768" y="4715153"/>
            <a:ext cx="5438139" cy="44669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4" name="Google Shape;114;p9:notes"/>
          <p:cNvSpPr/>
          <p:nvPr>
            <p:ph idx="2" type="sldImg"/>
          </p:nvPr>
        </p:nvSpPr>
        <p:spPr>
          <a:xfrm>
            <a:off x="92075" y="744538"/>
            <a:ext cx="6615113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7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8;p2"/>
          <p:cNvSpPr txBox="1"/>
          <p:nvPr>
            <p:ph idx="12" type="sldNum"/>
          </p:nvPr>
        </p:nvSpPr>
        <p:spPr>
          <a:xfrm>
            <a:off x="11457904" y="370257"/>
            <a:ext cx="218008" cy="21544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Layout">
  <p:cSld name="Custom Layout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/>
          <p:nvPr>
            <p:ph idx="12" type="sldNum"/>
          </p:nvPr>
        </p:nvSpPr>
        <p:spPr>
          <a:xfrm>
            <a:off x="11457904" y="370257"/>
            <a:ext cx="218008" cy="21544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idx="12" type="sldNum"/>
          </p:nvPr>
        </p:nvSpPr>
        <p:spPr>
          <a:xfrm>
            <a:off x="11457904" y="370257"/>
            <a:ext cx="218008" cy="21544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jp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4.jp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15.jp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16.jp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17.jp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23.jp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18.jpg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19.jpg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20.jpg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21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4"/>
          <p:cNvSpPr txBox="1"/>
          <p:nvPr>
            <p:ph type="ctrTitle"/>
          </p:nvPr>
        </p:nvSpPr>
        <p:spPr>
          <a:xfrm>
            <a:off x="709684" y="585701"/>
            <a:ext cx="10235820" cy="7439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0000" spcFirstLastPara="1" rIns="900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ru-RU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Структура презентации</a:t>
            </a:r>
            <a:endParaRPr b="1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4"/>
          <p:cNvSpPr txBox="1"/>
          <p:nvPr>
            <p:ph idx="12" type="sldNum"/>
          </p:nvPr>
        </p:nvSpPr>
        <p:spPr>
          <a:xfrm>
            <a:off x="11457904" y="370257"/>
            <a:ext cx="218008" cy="21544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Arial"/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graphicFrame>
        <p:nvGraphicFramePr>
          <p:cNvPr id="17" name="Google Shape;17;p4"/>
          <p:cNvGraphicFramePr/>
          <p:nvPr/>
        </p:nvGraphicFramePr>
        <p:xfrm>
          <a:off x="709684" y="1637259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{6A991C17-B7EB-4FD5-9777-A6705BD6A2ED}</a:tableStyleId>
              </a:tblPr>
              <a:tblGrid>
                <a:gridCol w="605775"/>
                <a:gridCol w="4379500"/>
              </a:tblGrid>
              <a:tr h="6718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ru-RU" sz="1800" u="none" cap="none" strike="noStrike"/>
                        <a:t>1</a:t>
                      </a:r>
                      <a:endParaRPr sz="1800" u="none" cap="none" strike="noStrike"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ru-RU" sz="18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Титульный лист 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A5A5A5"/>
                        </a:buClr>
                        <a:buSzPts val="1100"/>
                        <a:buFont typeface="Georgia"/>
                        <a:buNone/>
                      </a:pPr>
                      <a:r>
                        <a:rPr i="1" lang="ru-RU" sz="1100" u="none" cap="none" strike="noStrike">
                          <a:solidFill>
                            <a:srgbClr val="A5A5A5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(не забудьте про тизер)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67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ru-RU" sz="1800" u="none" cap="none" strike="noStrike"/>
                        <a:t>2</a:t>
                      </a:r>
                      <a:endParaRPr sz="1800" u="none" cap="none" strike="noStrike"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ru-RU" sz="18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О Проекте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67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ru-RU" sz="1800" u="none" cap="none" strike="noStrike"/>
                        <a:t>3</a:t>
                      </a:r>
                      <a:endParaRPr sz="1800" u="none" cap="none" strike="noStrike"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ru-RU" sz="18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Проблема и альтернативные решения</a:t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67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ru-RU" sz="1800" u="none" cap="none" strike="noStrike"/>
                        <a:t>4</a:t>
                      </a:r>
                      <a:endParaRPr sz="1800" u="none" cap="none" strike="noStrike"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ru-RU" sz="18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Решение</a:t>
                      </a:r>
                      <a:endParaRPr sz="1800" u="none" cap="none" strike="noStrike"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718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ru-RU" sz="1800" u="none" cap="none" strike="noStrike"/>
                        <a:t>5</a:t>
                      </a:r>
                      <a:endParaRPr sz="1800" u="none" cap="none" strike="noStrike"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ru-RU" sz="18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Технология 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A5A5A5"/>
                        </a:buClr>
                        <a:buSzPts val="1100"/>
                        <a:buFont typeface="Georgia"/>
                        <a:buNone/>
                      </a:pPr>
                      <a:r>
                        <a:rPr b="0" i="1" lang="ru-RU" sz="1100" u="none" cap="none" strike="noStrike">
                          <a:solidFill>
                            <a:srgbClr val="A5A5A5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(в рамках предлагаемого решения)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67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ru-RU" sz="1800" u="none" cap="none" strike="noStrike"/>
                        <a:t>6</a:t>
                      </a:r>
                      <a:endParaRPr sz="1800" u="none" cap="none" strike="noStrike"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ru-RU" sz="18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Целевая аудитория</a:t>
                      </a:r>
                      <a:endParaRPr sz="1800" u="none" cap="none" strike="noStrike"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67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ru-RU" sz="1800" u="none" cap="none" strike="noStrike"/>
                        <a:t>7</a:t>
                      </a:r>
                      <a:endParaRPr sz="1800" u="none" cap="none" strike="noStrike"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ru-RU" sz="18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Рынок: описание, размер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18" name="Google Shape;18;p4"/>
          <p:cNvGraphicFramePr/>
          <p:nvPr/>
        </p:nvGraphicFramePr>
        <p:xfrm>
          <a:off x="6472640" y="163725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{6A991C17-B7EB-4FD5-9777-A6705BD6A2ED}</a:tableStyleId>
              </a:tblPr>
              <a:tblGrid>
                <a:gridCol w="605775"/>
                <a:gridCol w="4379500"/>
              </a:tblGrid>
              <a:tr h="5334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ru-RU" sz="1800" u="none" cap="none" strike="noStrike"/>
                        <a:t>8</a:t>
                      </a:r>
                      <a:endParaRPr sz="1800" u="none" cap="none" strike="noStrike"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ru-RU" sz="18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Конкуренты</a:t>
                      </a:r>
                      <a:endParaRPr i="1" sz="1100" u="none" cap="none" strike="noStrike">
                        <a:solidFill>
                          <a:srgbClr val="A5A5A5"/>
                        </a:solidFill>
                        <a:latin typeface="Georgia"/>
                        <a:ea typeface="Georgia"/>
                        <a:cs typeface="Georgia"/>
                        <a:sym typeface="Georgia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ru-RU" sz="1800" u="none" cap="none" strike="noStrike"/>
                        <a:t>9</a:t>
                      </a:r>
                      <a:endParaRPr sz="1800" u="none" cap="none" strike="noStrike"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127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ru-RU" sz="18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Способы монетизации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ru-RU" sz="1800" u="none" cap="none" strike="noStrike"/>
                        <a:t>10</a:t>
                      </a:r>
                      <a:endParaRPr sz="1800" u="none" cap="none" strike="noStrike"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127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ru-RU" sz="18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Каналы привлечения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ru-RU" sz="1800" u="none" cap="none" strike="noStrike"/>
                        <a:t>11</a:t>
                      </a:r>
                      <a:endParaRPr sz="1800" u="none" cap="none" strike="noStrike"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ru-RU" sz="18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Текущий статус </a:t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A5A5A5"/>
                        </a:buClr>
                        <a:buSzPts val="1100"/>
                        <a:buFont typeface="Georgia"/>
                        <a:buNone/>
                      </a:pPr>
                      <a:r>
                        <a:rPr b="0" i="1" lang="ru-RU" sz="1100" u="none" cap="none" strike="noStrike">
                          <a:solidFill>
                            <a:srgbClr val="A5A5A5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(Что сделано / ключевые показатели проекта)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ru-RU" sz="1800" u="none" cap="none" strike="noStrike"/>
                        <a:t>12</a:t>
                      </a:r>
                      <a:endParaRPr sz="1800" u="none" cap="none" strike="noStrike"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ru-RU" sz="18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Команда</a:t>
                      </a:r>
                      <a:endParaRPr b="0" i="1" sz="1100" u="none" cap="none" strike="noStrike">
                        <a:solidFill>
                          <a:srgbClr val="A5A5A5"/>
                        </a:solidFill>
                        <a:latin typeface="Georgia"/>
                        <a:ea typeface="Georgia"/>
                        <a:cs typeface="Georgia"/>
                        <a:sym typeface="Georgia"/>
                      </a:endParaRPr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ru-RU" sz="1800" u="none" cap="none" strike="noStrike"/>
                        <a:t>13</a:t>
                      </a:r>
                      <a:endParaRPr sz="1800" u="none" cap="none" strike="noStrike"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ru-RU" sz="18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План развития проекта </a:t>
                      </a:r>
                      <a:endParaRPr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A5A5A5"/>
                        </a:buClr>
                        <a:buSzPts val="1100"/>
                        <a:buFont typeface="Georgia"/>
                        <a:buNone/>
                      </a:pPr>
                      <a:r>
                        <a:rPr b="0" i="1" lang="ru-RU" sz="1100" u="none" cap="none" strike="noStrike">
                          <a:solidFill>
                            <a:srgbClr val="A5A5A5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(цели, что и когда планируете делать, какие ресурсы нужны)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ru-RU" sz="1800" u="none" cap="none" strike="noStrike"/>
                        <a:t>14</a:t>
                      </a:r>
                      <a:endParaRPr sz="1800" u="none" cap="none" strike="noStrike"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ru-RU" sz="18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Контакты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9" name="Google Shape;19;p4"/>
          <p:cNvSpPr txBox="1"/>
          <p:nvPr/>
        </p:nvSpPr>
        <p:spPr>
          <a:xfrm>
            <a:off x="698766" y="5847588"/>
            <a:ext cx="9992364" cy="593653"/>
          </a:xfrm>
          <a:prstGeom prst="rect">
            <a:avLst/>
          </a:prstGeom>
          <a:noFill/>
          <a:ln>
            <a:noFill/>
          </a:ln>
        </p:spPr>
        <p:txBody>
          <a:bodyPr anchorCtr="0" anchor="t" bIns="90000" lIns="90000" spcFirstLastPara="1" rIns="90000" wrap="square" tIns="900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ru-RU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Помните, презентация делается для экспертов и инвесторов, старайтесь сохранить рекомендованную последовательность слайдов.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4"/>
          <p:cNvSpPr txBox="1"/>
          <p:nvPr>
            <p:ph idx="12" type="sldNum"/>
          </p:nvPr>
        </p:nvSpPr>
        <p:spPr>
          <a:xfrm>
            <a:off x="11457904" y="370257"/>
            <a:ext cx="2181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Arial"/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138" name="Google Shape;138;p14"/>
          <p:cNvSpPr/>
          <p:nvPr/>
        </p:nvSpPr>
        <p:spPr>
          <a:xfrm>
            <a:off x="10451910" y="5006418"/>
            <a:ext cx="1524000" cy="148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A0067"/>
              </a:buClr>
              <a:buSzPts val="9600"/>
              <a:buFont typeface="Arial"/>
              <a:buNone/>
            </a:pPr>
            <a:r>
              <a:rPr b="1" i="0" lang="ru-RU" sz="9600" u="none" cap="none" strike="noStrike">
                <a:solidFill>
                  <a:srgbClr val="BA0067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14"/>
          <p:cNvSpPr txBox="1"/>
          <p:nvPr/>
        </p:nvSpPr>
        <p:spPr>
          <a:xfrm>
            <a:off x="821280" y="2129877"/>
            <a:ext cx="10370100" cy="957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395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ru-RU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Пчеловоды и любители мёда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2700" marR="0" rtl="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2700" marR="0" rtl="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ru-RU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КФХ пчеловоды и участники грантов МСХ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14"/>
          <p:cNvSpPr txBox="1"/>
          <p:nvPr/>
        </p:nvSpPr>
        <p:spPr>
          <a:xfrm>
            <a:off x="1395483" y="6010495"/>
            <a:ext cx="7947300" cy="216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marR="5080" rtl="0" algn="l">
              <a:lnSpc>
                <a:spcPct val="1012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1" lang="ru-R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Лучше сегментировать клиентов по возникновению болей, ожидаемым выгодам.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Google Shape;141;p14"/>
          <p:cNvSpPr txBox="1"/>
          <p:nvPr/>
        </p:nvSpPr>
        <p:spPr>
          <a:xfrm>
            <a:off x="709684" y="5853393"/>
            <a:ext cx="533400" cy="461700"/>
          </a:xfrm>
          <a:prstGeom prst="rect">
            <a:avLst/>
          </a:prstGeom>
          <a:solidFill>
            <a:srgbClr val="BA0067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ru-RU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!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0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1" name="Google Shape;381;p4"/>
          <p:cNvGrpSpPr/>
          <p:nvPr/>
        </p:nvGrpSpPr>
        <p:grpSpPr>
          <a:xfrm>
            <a:off x="1535994" y="957761"/>
            <a:ext cx="9120841" cy="5549509"/>
            <a:chOff x="3147432" y="1625867"/>
            <a:chExt cx="11428193" cy="6953400"/>
          </a:xfrm>
        </p:grpSpPr>
        <p:sp>
          <p:nvSpPr>
            <p:cNvPr id="382" name="Google Shape;382;p4"/>
            <p:cNvSpPr/>
            <p:nvPr/>
          </p:nvSpPr>
          <p:spPr>
            <a:xfrm>
              <a:off x="3147432" y="1625867"/>
              <a:ext cx="10998600" cy="6953400"/>
            </a:xfrm>
            <a:prstGeom prst="rect">
              <a:avLst/>
            </a:pr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t/>
              </a:r>
              <a:endPara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3" name="Google Shape;383;p4"/>
            <p:cNvSpPr/>
            <p:nvPr/>
          </p:nvSpPr>
          <p:spPr>
            <a:xfrm>
              <a:off x="3276361" y="2514601"/>
              <a:ext cx="3213735" cy="3213735"/>
            </a:xfrm>
            <a:custGeom>
              <a:rect b="b" l="l" r="r" t="t"/>
              <a:pathLst>
                <a:path extrusionOk="0" h="3213735" w="3213735">
                  <a:moveTo>
                    <a:pt x="2742879" y="470475"/>
                  </a:moveTo>
                  <a:lnTo>
                    <a:pt x="2776484" y="505085"/>
                  </a:lnTo>
                  <a:lnTo>
                    <a:pt x="2808845" y="540440"/>
                  </a:lnTo>
                  <a:lnTo>
                    <a:pt x="2839961" y="576512"/>
                  </a:lnTo>
                  <a:lnTo>
                    <a:pt x="2869832" y="613273"/>
                  </a:lnTo>
                  <a:lnTo>
                    <a:pt x="2898459" y="650694"/>
                  </a:lnTo>
                  <a:lnTo>
                    <a:pt x="2925841" y="688749"/>
                  </a:lnTo>
                  <a:lnTo>
                    <a:pt x="2951978" y="727408"/>
                  </a:lnTo>
                  <a:lnTo>
                    <a:pt x="2976871" y="766643"/>
                  </a:lnTo>
                  <a:lnTo>
                    <a:pt x="3000519" y="806427"/>
                  </a:lnTo>
                  <a:lnTo>
                    <a:pt x="3022923" y="846731"/>
                  </a:lnTo>
                  <a:lnTo>
                    <a:pt x="3044082" y="887528"/>
                  </a:lnTo>
                  <a:lnTo>
                    <a:pt x="3063996" y="928788"/>
                  </a:lnTo>
                  <a:lnTo>
                    <a:pt x="3082666" y="970484"/>
                  </a:lnTo>
                  <a:lnTo>
                    <a:pt x="3100091" y="1012588"/>
                  </a:lnTo>
                  <a:lnTo>
                    <a:pt x="3116271" y="1055071"/>
                  </a:lnTo>
                  <a:lnTo>
                    <a:pt x="3131207" y="1097906"/>
                  </a:lnTo>
                  <a:lnTo>
                    <a:pt x="3144898" y="1141064"/>
                  </a:lnTo>
                  <a:lnTo>
                    <a:pt x="3157344" y="1184518"/>
                  </a:lnTo>
                  <a:lnTo>
                    <a:pt x="3168546" y="1228239"/>
                  </a:lnTo>
                  <a:lnTo>
                    <a:pt x="3178503" y="1272199"/>
                  </a:lnTo>
                  <a:lnTo>
                    <a:pt x="3187216" y="1316369"/>
                  </a:lnTo>
                  <a:lnTo>
                    <a:pt x="3194684" y="1360723"/>
                  </a:lnTo>
                  <a:lnTo>
                    <a:pt x="3200907" y="1405231"/>
                  </a:lnTo>
                  <a:lnTo>
                    <a:pt x="3205885" y="1449865"/>
                  </a:lnTo>
                  <a:lnTo>
                    <a:pt x="3209619" y="1494599"/>
                  </a:lnTo>
                  <a:lnTo>
                    <a:pt x="3212109" y="1539402"/>
                  </a:lnTo>
                  <a:lnTo>
                    <a:pt x="3213353" y="1584247"/>
                  </a:lnTo>
                  <a:lnTo>
                    <a:pt x="3213353" y="1629107"/>
                  </a:lnTo>
                  <a:lnTo>
                    <a:pt x="3212109" y="1673953"/>
                  </a:lnTo>
                  <a:lnTo>
                    <a:pt x="3209619" y="1718756"/>
                  </a:lnTo>
                  <a:lnTo>
                    <a:pt x="3205885" y="1763489"/>
                  </a:lnTo>
                  <a:lnTo>
                    <a:pt x="3200907" y="1808124"/>
                  </a:lnTo>
                  <a:lnTo>
                    <a:pt x="3194684" y="1852632"/>
                  </a:lnTo>
                  <a:lnTo>
                    <a:pt x="3187216" y="1896985"/>
                  </a:lnTo>
                  <a:lnTo>
                    <a:pt x="3178503" y="1941156"/>
                  </a:lnTo>
                  <a:lnTo>
                    <a:pt x="3168546" y="1985116"/>
                  </a:lnTo>
                  <a:lnTo>
                    <a:pt x="3157344" y="2028836"/>
                  </a:lnTo>
                  <a:lnTo>
                    <a:pt x="3144898" y="2072290"/>
                  </a:lnTo>
                  <a:lnTo>
                    <a:pt x="3131207" y="2115448"/>
                  </a:lnTo>
                  <a:lnTo>
                    <a:pt x="3116271" y="2158283"/>
                  </a:lnTo>
                  <a:lnTo>
                    <a:pt x="3100091" y="2200767"/>
                  </a:lnTo>
                  <a:lnTo>
                    <a:pt x="3082666" y="2242870"/>
                  </a:lnTo>
                  <a:lnTo>
                    <a:pt x="3063996" y="2284566"/>
                  </a:lnTo>
                  <a:lnTo>
                    <a:pt x="3044082" y="2325827"/>
                  </a:lnTo>
                  <a:lnTo>
                    <a:pt x="3022923" y="2366623"/>
                  </a:lnTo>
                  <a:lnTo>
                    <a:pt x="3000519" y="2406927"/>
                  </a:lnTo>
                  <a:lnTo>
                    <a:pt x="2976871" y="2446711"/>
                  </a:lnTo>
                  <a:lnTo>
                    <a:pt x="2951978" y="2485946"/>
                  </a:lnTo>
                  <a:lnTo>
                    <a:pt x="2925841" y="2524605"/>
                  </a:lnTo>
                  <a:lnTo>
                    <a:pt x="2898459" y="2562660"/>
                  </a:lnTo>
                  <a:lnTo>
                    <a:pt x="2869832" y="2600081"/>
                  </a:lnTo>
                  <a:lnTo>
                    <a:pt x="2839961" y="2636842"/>
                  </a:lnTo>
                  <a:lnTo>
                    <a:pt x="2808845" y="2672914"/>
                  </a:lnTo>
                  <a:lnTo>
                    <a:pt x="2776484" y="2708269"/>
                  </a:lnTo>
                  <a:lnTo>
                    <a:pt x="2742879" y="2742879"/>
                  </a:lnTo>
                  <a:lnTo>
                    <a:pt x="2708269" y="2776484"/>
                  </a:lnTo>
                  <a:lnTo>
                    <a:pt x="2672914" y="2808845"/>
                  </a:lnTo>
                  <a:lnTo>
                    <a:pt x="2636842" y="2839961"/>
                  </a:lnTo>
                  <a:lnTo>
                    <a:pt x="2600081" y="2869832"/>
                  </a:lnTo>
                  <a:lnTo>
                    <a:pt x="2562660" y="2898459"/>
                  </a:lnTo>
                  <a:lnTo>
                    <a:pt x="2524605" y="2925841"/>
                  </a:lnTo>
                  <a:lnTo>
                    <a:pt x="2485946" y="2951978"/>
                  </a:lnTo>
                  <a:lnTo>
                    <a:pt x="2446711" y="2976871"/>
                  </a:lnTo>
                  <a:lnTo>
                    <a:pt x="2406927" y="3000519"/>
                  </a:lnTo>
                  <a:lnTo>
                    <a:pt x="2366623" y="3022923"/>
                  </a:lnTo>
                  <a:lnTo>
                    <a:pt x="2325827" y="3044082"/>
                  </a:lnTo>
                  <a:lnTo>
                    <a:pt x="2284566" y="3063996"/>
                  </a:lnTo>
                  <a:lnTo>
                    <a:pt x="2242870" y="3082666"/>
                  </a:lnTo>
                  <a:lnTo>
                    <a:pt x="2200767" y="3100091"/>
                  </a:lnTo>
                  <a:lnTo>
                    <a:pt x="2158283" y="3116271"/>
                  </a:lnTo>
                  <a:lnTo>
                    <a:pt x="2115448" y="3131207"/>
                  </a:lnTo>
                  <a:lnTo>
                    <a:pt x="2072290" y="3144898"/>
                  </a:lnTo>
                  <a:lnTo>
                    <a:pt x="2028836" y="3157344"/>
                  </a:lnTo>
                  <a:lnTo>
                    <a:pt x="1985116" y="3168546"/>
                  </a:lnTo>
                  <a:lnTo>
                    <a:pt x="1941156" y="3178503"/>
                  </a:lnTo>
                  <a:lnTo>
                    <a:pt x="1896985" y="3187216"/>
                  </a:lnTo>
                  <a:lnTo>
                    <a:pt x="1852632" y="3194684"/>
                  </a:lnTo>
                  <a:lnTo>
                    <a:pt x="1808124" y="3200907"/>
                  </a:lnTo>
                  <a:lnTo>
                    <a:pt x="1763489" y="3205885"/>
                  </a:lnTo>
                  <a:lnTo>
                    <a:pt x="1718756" y="3209619"/>
                  </a:lnTo>
                  <a:lnTo>
                    <a:pt x="1673953" y="3212109"/>
                  </a:lnTo>
                  <a:lnTo>
                    <a:pt x="1629107" y="3213353"/>
                  </a:lnTo>
                  <a:lnTo>
                    <a:pt x="1584247" y="3213353"/>
                  </a:lnTo>
                  <a:lnTo>
                    <a:pt x="1539402" y="3212109"/>
                  </a:lnTo>
                  <a:lnTo>
                    <a:pt x="1494599" y="3209619"/>
                  </a:lnTo>
                  <a:lnTo>
                    <a:pt x="1449865" y="3205885"/>
                  </a:lnTo>
                  <a:lnTo>
                    <a:pt x="1405231" y="3200907"/>
                  </a:lnTo>
                  <a:lnTo>
                    <a:pt x="1360723" y="3194684"/>
                  </a:lnTo>
                  <a:lnTo>
                    <a:pt x="1316369" y="3187216"/>
                  </a:lnTo>
                  <a:lnTo>
                    <a:pt x="1272199" y="3178503"/>
                  </a:lnTo>
                  <a:lnTo>
                    <a:pt x="1228239" y="3168546"/>
                  </a:lnTo>
                  <a:lnTo>
                    <a:pt x="1184518" y="3157344"/>
                  </a:lnTo>
                  <a:lnTo>
                    <a:pt x="1141064" y="3144898"/>
                  </a:lnTo>
                  <a:lnTo>
                    <a:pt x="1097906" y="3131207"/>
                  </a:lnTo>
                  <a:lnTo>
                    <a:pt x="1055071" y="3116271"/>
                  </a:lnTo>
                  <a:lnTo>
                    <a:pt x="1012588" y="3100091"/>
                  </a:lnTo>
                  <a:lnTo>
                    <a:pt x="970484" y="3082666"/>
                  </a:lnTo>
                  <a:lnTo>
                    <a:pt x="928788" y="3063996"/>
                  </a:lnTo>
                  <a:lnTo>
                    <a:pt x="887528" y="3044082"/>
                  </a:lnTo>
                  <a:lnTo>
                    <a:pt x="846731" y="3022923"/>
                  </a:lnTo>
                  <a:lnTo>
                    <a:pt x="806427" y="3000519"/>
                  </a:lnTo>
                  <a:lnTo>
                    <a:pt x="766643" y="2976871"/>
                  </a:lnTo>
                  <a:lnTo>
                    <a:pt x="727408" y="2951978"/>
                  </a:lnTo>
                  <a:lnTo>
                    <a:pt x="688749" y="2925841"/>
                  </a:lnTo>
                  <a:lnTo>
                    <a:pt x="650694" y="2898459"/>
                  </a:lnTo>
                  <a:lnTo>
                    <a:pt x="613273" y="2869832"/>
                  </a:lnTo>
                  <a:lnTo>
                    <a:pt x="576512" y="2839961"/>
                  </a:lnTo>
                  <a:lnTo>
                    <a:pt x="540440" y="2808845"/>
                  </a:lnTo>
                  <a:lnTo>
                    <a:pt x="505085" y="2776484"/>
                  </a:lnTo>
                  <a:lnTo>
                    <a:pt x="470475" y="2742879"/>
                  </a:lnTo>
                  <a:lnTo>
                    <a:pt x="436870" y="2708269"/>
                  </a:lnTo>
                  <a:lnTo>
                    <a:pt x="404509" y="2672914"/>
                  </a:lnTo>
                  <a:lnTo>
                    <a:pt x="373393" y="2636842"/>
                  </a:lnTo>
                  <a:lnTo>
                    <a:pt x="343521" y="2600081"/>
                  </a:lnTo>
                  <a:lnTo>
                    <a:pt x="314895" y="2562660"/>
                  </a:lnTo>
                  <a:lnTo>
                    <a:pt x="287512" y="2524605"/>
                  </a:lnTo>
                  <a:lnTo>
                    <a:pt x="261375" y="2485946"/>
                  </a:lnTo>
                  <a:lnTo>
                    <a:pt x="236482" y="2446711"/>
                  </a:lnTo>
                  <a:lnTo>
                    <a:pt x="212834" y="2406927"/>
                  </a:lnTo>
                  <a:lnTo>
                    <a:pt x="190430" y="2366623"/>
                  </a:lnTo>
                  <a:lnTo>
                    <a:pt x="169271" y="2325827"/>
                  </a:lnTo>
                  <a:lnTo>
                    <a:pt x="149357" y="2284566"/>
                  </a:lnTo>
                  <a:lnTo>
                    <a:pt x="130687" y="2242870"/>
                  </a:lnTo>
                  <a:lnTo>
                    <a:pt x="113262" y="2200767"/>
                  </a:lnTo>
                  <a:lnTo>
                    <a:pt x="97082" y="2158283"/>
                  </a:lnTo>
                  <a:lnTo>
                    <a:pt x="82146" y="2115448"/>
                  </a:lnTo>
                  <a:lnTo>
                    <a:pt x="68455" y="2072290"/>
                  </a:lnTo>
                  <a:lnTo>
                    <a:pt x="56009" y="2028836"/>
                  </a:lnTo>
                  <a:lnTo>
                    <a:pt x="44807" y="1985116"/>
                  </a:lnTo>
                  <a:lnTo>
                    <a:pt x="34850" y="1941156"/>
                  </a:lnTo>
                  <a:lnTo>
                    <a:pt x="26137" y="1896985"/>
                  </a:lnTo>
                  <a:lnTo>
                    <a:pt x="18669" y="1852632"/>
                  </a:lnTo>
                  <a:lnTo>
                    <a:pt x="12446" y="1808124"/>
                  </a:lnTo>
                  <a:lnTo>
                    <a:pt x="7467" y="1763489"/>
                  </a:lnTo>
                  <a:lnTo>
                    <a:pt x="3733" y="1718756"/>
                  </a:lnTo>
                  <a:lnTo>
                    <a:pt x="1244" y="1673953"/>
                  </a:lnTo>
                  <a:lnTo>
                    <a:pt x="0" y="1629107"/>
                  </a:lnTo>
                  <a:lnTo>
                    <a:pt x="0" y="1584247"/>
                  </a:lnTo>
                  <a:lnTo>
                    <a:pt x="1244" y="1539402"/>
                  </a:lnTo>
                  <a:lnTo>
                    <a:pt x="3733" y="1494599"/>
                  </a:lnTo>
                  <a:lnTo>
                    <a:pt x="7467" y="1449865"/>
                  </a:lnTo>
                  <a:lnTo>
                    <a:pt x="12446" y="1405231"/>
                  </a:lnTo>
                  <a:lnTo>
                    <a:pt x="18669" y="1360723"/>
                  </a:lnTo>
                  <a:lnTo>
                    <a:pt x="26137" y="1316369"/>
                  </a:lnTo>
                  <a:lnTo>
                    <a:pt x="34850" y="1272199"/>
                  </a:lnTo>
                  <a:lnTo>
                    <a:pt x="44807" y="1228239"/>
                  </a:lnTo>
                  <a:lnTo>
                    <a:pt x="56009" y="1184518"/>
                  </a:lnTo>
                  <a:lnTo>
                    <a:pt x="68455" y="1141064"/>
                  </a:lnTo>
                  <a:lnTo>
                    <a:pt x="82146" y="1097906"/>
                  </a:lnTo>
                  <a:lnTo>
                    <a:pt x="97082" y="1055071"/>
                  </a:lnTo>
                  <a:lnTo>
                    <a:pt x="113262" y="1012588"/>
                  </a:lnTo>
                  <a:lnTo>
                    <a:pt x="130687" y="970484"/>
                  </a:lnTo>
                  <a:lnTo>
                    <a:pt x="149357" y="928788"/>
                  </a:lnTo>
                  <a:lnTo>
                    <a:pt x="169271" y="887528"/>
                  </a:lnTo>
                  <a:lnTo>
                    <a:pt x="190430" y="846731"/>
                  </a:lnTo>
                  <a:lnTo>
                    <a:pt x="212834" y="806427"/>
                  </a:lnTo>
                  <a:lnTo>
                    <a:pt x="236482" y="766643"/>
                  </a:lnTo>
                  <a:lnTo>
                    <a:pt x="261375" y="727408"/>
                  </a:lnTo>
                  <a:lnTo>
                    <a:pt x="287512" y="688749"/>
                  </a:lnTo>
                  <a:lnTo>
                    <a:pt x="314895" y="650694"/>
                  </a:lnTo>
                  <a:lnTo>
                    <a:pt x="343521" y="613273"/>
                  </a:lnTo>
                  <a:lnTo>
                    <a:pt x="373393" y="576512"/>
                  </a:lnTo>
                  <a:lnTo>
                    <a:pt x="404509" y="540440"/>
                  </a:lnTo>
                  <a:lnTo>
                    <a:pt x="436870" y="505085"/>
                  </a:lnTo>
                  <a:lnTo>
                    <a:pt x="470475" y="470475"/>
                  </a:lnTo>
                  <a:lnTo>
                    <a:pt x="505085" y="436870"/>
                  </a:lnTo>
                  <a:lnTo>
                    <a:pt x="540440" y="404509"/>
                  </a:lnTo>
                  <a:lnTo>
                    <a:pt x="576512" y="373393"/>
                  </a:lnTo>
                  <a:lnTo>
                    <a:pt x="613273" y="343521"/>
                  </a:lnTo>
                  <a:lnTo>
                    <a:pt x="650694" y="314895"/>
                  </a:lnTo>
                  <a:lnTo>
                    <a:pt x="688749" y="287512"/>
                  </a:lnTo>
                  <a:lnTo>
                    <a:pt x="727408" y="261375"/>
                  </a:lnTo>
                  <a:lnTo>
                    <a:pt x="766643" y="236482"/>
                  </a:lnTo>
                  <a:lnTo>
                    <a:pt x="806427" y="212834"/>
                  </a:lnTo>
                  <a:lnTo>
                    <a:pt x="846731" y="190430"/>
                  </a:lnTo>
                  <a:lnTo>
                    <a:pt x="887528" y="169271"/>
                  </a:lnTo>
                  <a:lnTo>
                    <a:pt x="928788" y="149357"/>
                  </a:lnTo>
                  <a:lnTo>
                    <a:pt x="970484" y="130687"/>
                  </a:lnTo>
                  <a:lnTo>
                    <a:pt x="1012588" y="113262"/>
                  </a:lnTo>
                  <a:lnTo>
                    <a:pt x="1055071" y="97082"/>
                  </a:lnTo>
                  <a:lnTo>
                    <a:pt x="1097906" y="82146"/>
                  </a:lnTo>
                  <a:lnTo>
                    <a:pt x="1141064" y="68455"/>
                  </a:lnTo>
                  <a:lnTo>
                    <a:pt x="1184518" y="56009"/>
                  </a:lnTo>
                  <a:lnTo>
                    <a:pt x="1228239" y="44807"/>
                  </a:lnTo>
                  <a:lnTo>
                    <a:pt x="1272199" y="34850"/>
                  </a:lnTo>
                  <a:lnTo>
                    <a:pt x="1316369" y="26137"/>
                  </a:lnTo>
                  <a:lnTo>
                    <a:pt x="1360723" y="18669"/>
                  </a:lnTo>
                  <a:lnTo>
                    <a:pt x="1405231" y="12446"/>
                  </a:lnTo>
                  <a:lnTo>
                    <a:pt x="1449865" y="7467"/>
                  </a:lnTo>
                  <a:lnTo>
                    <a:pt x="1494599" y="3733"/>
                  </a:lnTo>
                  <a:lnTo>
                    <a:pt x="1539402" y="1244"/>
                  </a:lnTo>
                  <a:lnTo>
                    <a:pt x="1584247" y="0"/>
                  </a:lnTo>
                  <a:lnTo>
                    <a:pt x="1629107" y="0"/>
                  </a:lnTo>
                  <a:lnTo>
                    <a:pt x="1673953" y="1244"/>
                  </a:lnTo>
                  <a:lnTo>
                    <a:pt x="1718756" y="3733"/>
                  </a:lnTo>
                  <a:lnTo>
                    <a:pt x="1763489" y="7467"/>
                  </a:lnTo>
                  <a:lnTo>
                    <a:pt x="1808124" y="12446"/>
                  </a:lnTo>
                  <a:lnTo>
                    <a:pt x="1852632" y="18669"/>
                  </a:lnTo>
                  <a:lnTo>
                    <a:pt x="1896985" y="26137"/>
                  </a:lnTo>
                  <a:lnTo>
                    <a:pt x="1941156" y="34850"/>
                  </a:lnTo>
                  <a:lnTo>
                    <a:pt x="1985116" y="44807"/>
                  </a:lnTo>
                  <a:lnTo>
                    <a:pt x="2028836" y="56009"/>
                  </a:lnTo>
                  <a:lnTo>
                    <a:pt x="2072290" y="68455"/>
                  </a:lnTo>
                  <a:lnTo>
                    <a:pt x="2115448" y="82146"/>
                  </a:lnTo>
                  <a:lnTo>
                    <a:pt x="2158283" y="97082"/>
                  </a:lnTo>
                  <a:lnTo>
                    <a:pt x="2200767" y="113262"/>
                  </a:lnTo>
                  <a:lnTo>
                    <a:pt x="2242870" y="130687"/>
                  </a:lnTo>
                  <a:lnTo>
                    <a:pt x="2284566" y="149357"/>
                  </a:lnTo>
                  <a:lnTo>
                    <a:pt x="2325827" y="169271"/>
                  </a:lnTo>
                  <a:lnTo>
                    <a:pt x="2366623" y="190430"/>
                  </a:lnTo>
                  <a:lnTo>
                    <a:pt x="2406927" y="212834"/>
                  </a:lnTo>
                  <a:lnTo>
                    <a:pt x="2446711" y="236482"/>
                  </a:lnTo>
                  <a:lnTo>
                    <a:pt x="2485946" y="261375"/>
                  </a:lnTo>
                  <a:lnTo>
                    <a:pt x="2524605" y="287512"/>
                  </a:lnTo>
                  <a:lnTo>
                    <a:pt x="2562660" y="314895"/>
                  </a:lnTo>
                  <a:lnTo>
                    <a:pt x="2600081" y="343521"/>
                  </a:lnTo>
                  <a:lnTo>
                    <a:pt x="2636842" y="373393"/>
                  </a:lnTo>
                  <a:lnTo>
                    <a:pt x="2672914" y="404509"/>
                  </a:lnTo>
                  <a:lnTo>
                    <a:pt x="2708269" y="436870"/>
                  </a:lnTo>
                  <a:lnTo>
                    <a:pt x="2742879" y="470475"/>
                  </a:lnTo>
                  <a:close/>
                </a:path>
              </a:pathLst>
            </a:custGeom>
            <a:noFill/>
            <a:ln cap="flat" cmpd="sng" w="9525">
              <a:solidFill>
                <a:srgbClr val="85888D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t/>
              </a:r>
              <a:endPara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4" name="Google Shape;384;p4"/>
            <p:cNvSpPr/>
            <p:nvPr/>
          </p:nvSpPr>
          <p:spPr>
            <a:xfrm>
              <a:off x="7619168" y="2710863"/>
              <a:ext cx="2821304" cy="2821304"/>
            </a:xfrm>
            <a:custGeom>
              <a:rect b="b" l="l" r="r" t="t"/>
              <a:pathLst>
                <a:path extrusionOk="0" h="2821304" w="2821304">
                  <a:moveTo>
                    <a:pt x="2407742" y="413101"/>
                  </a:moveTo>
                  <a:lnTo>
                    <a:pt x="2441449" y="447966"/>
                  </a:lnTo>
                  <a:lnTo>
                    <a:pt x="2473723" y="483685"/>
                  </a:lnTo>
                  <a:lnTo>
                    <a:pt x="2504562" y="520220"/>
                  </a:lnTo>
                  <a:lnTo>
                    <a:pt x="2533966" y="557536"/>
                  </a:lnTo>
                  <a:lnTo>
                    <a:pt x="2561937" y="595594"/>
                  </a:lnTo>
                  <a:lnTo>
                    <a:pt x="2588473" y="634357"/>
                  </a:lnTo>
                  <a:lnTo>
                    <a:pt x="2613574" y="673789"/>
                  </a:lnTo>
                  <a:lnTo>
                    <a:pt x="2637241" y="713853"/>
                  </a:lnTo>
                  <a:lnTo>
                    <a:pt x="2659474" y="754510"/>
                  </a:lnTo>
                  <a:lnTo>
                    <a:pt x="2680272" y="795724"/>
                  </a:lnTo>
                  <a:lnTo>
                    <a:pt x="2699636" y="837459"/>
                  </a:lnTo>
                  <a:lnTo>
                    <a:pt x="2717566" y="879676"/>
                  </a:lnTo>
                  <a:lnTo>
                    <a:pt x="2734061" y="922339"/>
                  </a:lnTo>
                  <a:lnTo>
                    <a:pt x="2749122" y="965410"/>
                  </a:lnTo>
                  <a:lnTo>
                    <a:pt x="2762749" y="1008852"/>
                  </a:lnTo>
                  <a:lnTo>
                    <a:pt x="2774941" y="1052629"/>
                  </a:lnTo>
                  <a:lnTo>
                    <a:pt x="2785699" y="1096703"/>
                  </a:lnTo>
                  <a:lnTo>
                    <a:pt x="2795022" y="1141036"/>
                  </a:lnTo>
                  <a:lnTo>
                    <a:pt x="2802911" y="1185593"/>
                  </a:lnTo>
                  <a:lnTo>
                    <a:pt x="2809366" y="1230335"/>
                  </a:lnTo>
                  <a:lnTo>
                    <a:pt x="2814386" y="1275226"/>
                  </a:lnTo>
                  <a:lnTo>
                    <a:pt x="2817972" y="1320228"/>
                  </a:lnTo>
                  <a:lnTo>
                    <a:pt x="2820124" y="1365305"/>
                  </a:lnTo>
                  <a:lnTo>
                    <a:pt x="2820841" y="1410418"/>
                  </a:lnTo>
                  <a:lnTo>
                    <a:pt x="2820124" y="1455532"/>
                  </a:lnTo>
                  <a:lnTo>
                    <a:pt x="2817972" y="1500608"/>
                  </a:lnTo>
                  <a:lnTo>
                    <a:pt x="2814386" y="1545610"/>
                  </a:lnTo>
                  <a:lnTo>
                    <a:pt x="2809366" y="1590501"/>
                  </a:lnTo>
                  <a:lnTo>
                    <a:pt x="2802911" y="1635244"/>
                  </a:lnTo>
                  <a:lnTo>
                    <a:pt x="2795022" y="1679800"/>
                  </a:lnTo>
                  <a:lnTo>
                    <a:pt x="2785699" y="1724134"/>
                  </a:lnTo>
                  <a:lnTo>
                    <a:pt x="2774941" y="1768208"/>
                  </a:lnTo>
                  <a:lnTo>
                    <a:pt x="2762749" y="1811985"/>
                  </a:lnTo>
                  <a:lnTo>
                    <a:pt x="2749122" y="1855428"/>
                  </a:lnTo>
                  <a:lnTo>
                    <a:pt x="2734061" y="1898499"/>
                  </a:lnTo>
                  <a:lnTo>
                    <a:pt x="2717566" y="1941162"/>
                  </a:lnTo>
                  <a:lnTo>
                    <a:pt x="2699636" y="1983379"/>
                  </a:lnTo>
                  <a:lnTo>
                    <a:pt x="2680272" y="2025114"/>
                  </a:lnTo>
                  <a:lnTo>
                    <a:pt x="2659474" y="2066329"/>
                  </a:lnTo>
                  <a:lnTo>
                    <a:pt x="2637241" y="2106987"/>
                  </a:lnTo>
                  <a:lnTo>
                    <a:pt x="2613574" y="2147050"/>
                  </a:lnTo>
                  <a:lnTo>
                    <a:pt x="2588473" y="2186483"/>
                  </a:lnTo>
                  <a:lnTo>
                    <a:pt x="2561937" y="2225247"/>
                  </a:lnTo>
                  <a:lnTo>
                    <a:pt x="2533966" y="2263305"/>
                  </a:lnTo>
                  <a:lnTo>
                    <a:pt x="2504562" y="2300621"/>
                  </a:lnTo>
                  <a:lnTo>
                    <a:pt x="2473723" y="2337157"/>
                  </a:lnTo>
                  <a:lnTo>
                    <a:pt x="2441449" y="2372877"/>
                  </a:lnTo>
                  <a:lnTo>
                    <a:pt x="2407742" y="2407742"/>
                  </a:lnTo>
                  <a:lnTo>
                    <a:pt x="2372877" y="2441449"/>
                  </a:lnTo>
                  <a:lnTo>
                    <a:pt x="2337157" y="2473723"/>
                  </a:lnTo>
                  <a:lnTo>
                    <a:pt x="2300621" y="2504562"/>
                  </a:lnTo>
                  <a:lnTo>
                    <a:pt x="2263305" y="2533966"/>
                  </a:lnTo>
                  <a:lnTo>
                    <a:pt x="2225247" y="2561937"/>
                  </a:lnTo>
                  <a:lnTo>
                    <a:pt x="2186483" y="2588473"/>
                  </a:lnTo>
                  <a:lnTo>
                    <a:pt x="2147050" y="2613574"/>
                  </a:lnTo>
                  <a:lnTo>
                    <a:pt x="2106987" y="2637241"/>
                  </a:lnTo>
                  <a:lnTo>
                    <a:pt x="2066329" y="2659474"/>
                  </a:lnTo>
                  <a:lnTo>
                    <a:pt x="2025114" y="2680272"/>
                  </a:lnTo>
                  <a:lnTo>
                    <a:pt x="1983379" y="2699636"/>
                  </a:lnTo>
                  <a:lnTo>
                    <a:pt x="1941162" y="2717566"/>
                  </a:lnTo>
                  <a:lnTo>
                    <a:pt x="1898499" y="2734061"/>
                  </a:lnTo>
                  <a:lnTo>
                    <a:pt x="1855428" y="2749122"/>
                  </a:lnTo>
                  <a:lnTo>
                    <a:pt x="1811985" y="2762749"/>
                  </a:lnTo>
                  <a:lnTo>
                    <a:pt x="1768208" y="2774941"/>
                  </a:lnTo>
                  <a:lnTo>
                    <a:pt x="1724134" y="2785699"/>
                  </a:lnTo>
                  <a:lnTo>
                    <a:pt x="1679800" y="2795022"/>
                  </a:lnTo>
                  <a:lnTo>
                    <a:pt x="1635244" y="2802911"/>
                  </a:lnTo>
                  <a:lnTo>
                    <a:pt x="1590501" y="2809366"/>
                  </a:lnTo>
                  <a:lnTo>
                    <a:pt x="1545610" y="2814386"/>
                  </a:lnTo>
                  <a:lnTo>
                    <a:pt x="1500608" y="2817972"/>
                  </a:lnTo>
                  <a:lnTo>
                    <a:pt x="1455532" y="2820124"/>
                  </a:lnTo>
                  <a:lnTo>
                    <a:pt x="1410418" y="2820841"/>
                  </a:lnTo>
                  <a:lnTo>
                    <a:pt x="1365305" y="2820124"/>
                  </a:lnTo>
                  <a:lnTo>
                    <a:pt x="1320228" y="2817972"/>
                  </a:lnTo>
                  <a:lnTo>
                    <a:pt x="1275226" y="2814386"/>
                  </a:lnTo>
                  <a:lnTo>
                    <a:pt x="1230335" y="2809366"/>
                  </a:lnTo>
                  <a:lnTo>
                    <a:pt x="1185593" y="2802911"/>
                  </a:lnTo>
                  <a:lnTo>
                    <a:pt x="1141036" y="2795022"/>
                  </a:lnTo>
                  <a:lnTo>
                    <a:pt x="1096703" y="2785699"/>
                  </a:lnTo>
                  <a:lnTo>
                    <a:pt x="1052629" y="2774941"/>
                  </a:lnTo>
                  <a:lnTo>
                    <a:pt x="1008852" y="2762749"/>
                  </a:lnTo>
                  <a:lnTo>
                    <a:pt x="965410" y="2749122"/>
                  </a:lnTo>
                  <a:lnTo>
                    <a:pt x="922339" y="2734061"/>
                  </a:lnTo>
                  <a:lnTo>
                    <a:pt x="879676" y="2717566"/>
                  </a:lnTo>
                  <a:lnTo>
                    <a:pt x="837459" y="2699636"/>
                  </a:lnTo>
                  <a:lnTo>
                    <a:pt x="795724" y="2680272"/>
                  </a:lnTo>
                  <a:lnTo>
                    <a:pt x="754510" y="2659474"/>
                  </a:lnTo>
                  <a:lnTo>
                    <a:pt x="713853" y="2637241"/>
                  </a:lnTo>
                  <a:lnTo>
                    <a:pt x="673789" y="2613574"/>
                  </a:lnTo>
                  <a:lnTo>
                    <a:pt x="634357" y="2588473"/>
                  </a:lnTo>
                  <a:lnTo>
                    <a:pt x="595594" y="2561937"/>
                  </a:lnTo>
                  <a:lnTo>
                    <a:pt x="557536" y="2533966"/>
                  </a:lnTo>
                  <a:lnTo>
                    <a:pt x="520220" y="2504562"/>
                  </a:lnTo>
                  <a:lnTo>
                    <a:pt x="483685" y="2473723"/>
                  </a:lnTo>
                  <a:lnTo>
                    <a:pt x="447966" y="2441449"/>
                  </a:lnTo>
                  <a:lnTo>
                    <a:pt x="413101" y="2407742"/>
                  </a:lnTo>
                  <a:lnTo>
                    <a:pt x="379393" y="2372877"/>
                  </a:lnTo>
                  <a:lnTo>
                    <a:pt x="347120" y="2337157"/>
                  </a:lnTo>
                  <a:lnTo>
                    <a:pt x="316280" y="2300621"/>
                  </a:lnTo>
                  <a:lnTo>
                    <a:pt x="286876" y="2263305"/>
                  </a:lnTo>
                  <a:lnTo>
                    <a:pt x="258905" y="2225247"/>
                  </a:lnTo>
                  <a:lnTo>
                    <a:pt x="232369" y="2186483"/>
                  </a:lnTo>
                  <a:lnTo>
                    <a:pt x="207267" y="2147050"/>
                  </a:lnTo>
                  <a:lnTo>
                    <a:pt x="183600" y="2106987"/>
                  </a:lnTo>
                  <a:lnTo>
                    <a:pt x="161367" y="2066329"/>
                  </a:lnTo>
                  <a:lnTo>
                    <a:pt x="140569" y="2025114"/>
                  </a:lnTo>
                  <a:lnTo>
                    <a:pt x="121204" y="1983379"/>
                  </a:lnTo>
                  <a:lnTo>
                    <a:pt x="103275" y="1941162"/>
                  </a:lnTo>
                  <a:lnTo>
                    <a:pt x="86779" y="1898499"/>
                  </a:lnTo>
                  <a:lnTo>
                    <a:pt x="71718" y="1855428"/>
                  </a:lnTo>
                  <a:lnTo>
                    <a:pt x="58092" y="1811985"/>
                  </a:lnTo>
                  <a:lnTo>
                    <a:pt x="45899" y="1768208"/>
                  </a:lnTo>
                  <a:lnTo>
                    <a:pt x="35142" y="1724134"/>
                  </a:lnTo>
                  <a:lnTo>
                    <a:pt x="25818" y="1679800"/>
                  </a:lnTo>
                  <a:lnTo>
                    <a:pt x="17929" y="1635244"/>
                  </a:lnTo>
                  <a:lnTo>
                    <a:pt x="11474" y="1590501"/>
                  </a:lnTo>
                  <a:lnTo>
                    <a:pt x="6454" y="1545610"/>
                  </a:lnTo>
                  <a:lnTo>
                    <a:pt x="2868" y="1500608"/>
                  </a:lnTo>
                  <a:lnTo>
                    <a:pt x="716" y="1455532"/>
                  </a:lnTo>
                  <a:lnTo>
                    <a:pt x="0" y="1410418"/>
                  </a:lnTo>
                  <a:lnTo>
                    <a:pt x="716" y="1365305"/>
                  </a:lnTo>
                  <a:lnTo>
                    <a:pt x="2868" y="1320228"/>
                  </a:lnTo>
                  <a:lnTo>
                    <a:pt x="6454" y="1275226"/>
                  </a:lnTo>
                  <a:lnTo>
                    <a:pt x="11474" y="1230335"/>
                  </a:lnTo>
                  <a:lnTo>
                    <a:pt x="17929" y="1185593"/>
                  </a:lnTo>
                  <a:lnTo>
                    <a:pt x="25818" y="1141036"/>
                  </a:lnTo>
                  <a:lnTo>
                    <a:pt x="35142" y="1096703"/>
                  </a:lnTo>
                  <a:lnTo>
                    <a:pt x="45899" y="1052629"/>
                  </a:lnTo>
                  <a:lnTo>
                    <a:pt x="58092" y="1008852"/>
                  </a:lnTo>
                  <a:lnTo>
                    <a:pt x="71718" y="965410"/>
                  </a:lnTo>
                  <a:lnTo>
                    <a:pt x="86779" y="922339"/>
                  </a:lnTo>
                  <a:lnTo>
                    <a:pt x="103275" y="879676"/>
                  </a:lnTo>
                  <a:lnTo>
                    <a:pt x="121204" y="837459"/>
                  </a:lnTo>
                  <a:lnTo>
                    <a:pt x="140569" y="795724"/>
                  </a:lnTo>
                  <a:lnTo>
                    <a:pt x="161367" y="754510"/>
                  </a:lnTo>
                  <a:lnTo>
                    <a:pt x="183600" y="713853"/>
                  </a:lnTo>
                  <a:lnTo>
                    <a:pt x="207267" y="673789"/>
                  </a:lnTo>
                  <a:lnTo>
                    <a:pt x="232369" y="634357"/>
                  </a:lnTo>
                  <a:lnTo>
                    <a:pt x="258905" y="595594"/>
                  </a:lnTo>
                  <a:lnTo>
                    <a:pt x="286876" y="557536"/>
                  </a:lnTo>
                  <a:lnTo>
                    <a:pt x="316280" y="520220"/>
                  </a:lnTo>
                  <a:lnTo>
                    <a:pt x="347120" y="483685"/>
                  </a:lnTo>
                  <a:lnTo>
                    <a:pt x="379393" y="447966"/>
                  </a:lnTo>
                  <a:lnTo>
                    <a:pt x="413101" y="413101"/>
                  </a:lnTo>
                  <a:lnTo>
                    <a:pt x="447966" y="379393"/>
                  </a:lnTo>
                  <a:lnTo>
                    <a:pt x="483685" y="347120"/>
                  </a:lnTo>
                  <a:lnTo>
                    <a:pt x="520220" y="316280"/>
                  </a:lnTo>
                  <a:lnTo>
                    <a:pt x="557536" y="286876"/>
                  </a:lnTo>
                  <a:lnTo>
                    <a:pt x="595594" y="258905"/>
                  </a:lnTo>
                  <a:lnTo>
                    <a:pt x="634357" y="232369"/>
                  </a:lnTo>
                  <a:lnTo>
                    <a:pt x="673789" y="207267"/>
                  </a:lnTo>
                  <a:lnTo>
                    <a:pt x="713853" y="183600"/>
                  </a:lnTo>
                  <a:lnTo>
                    <a:pt x="754510" y="161367"/>
                  </a:lnTo>
                  <a:lnTo>
                    <a:pt x="795724" y="140569"/>
                  </a:lnTo>
                  <a:lnTo>
                    <a:pt x="837459" y="121204"/>
                  </a:lnTo>
                  <a:lnTo>
                    <a:pt x="879676" y="103275"/>
                  </a:lnTo>
                  <a:lnTo>
                    <a:pt x="922339" y="86779"/>
                  </a:lnTo>
                  <a:lnTo>
                    <a:pt x="965410" y="71718"/>
                  </a:lnTo>
                  <a:lnTo>
                    <a:pt x="1008852" y="58092"/>
                  </a:lnTo>
                  <a:lnTo>
                    <a:pt x="1052629" y="45899"/>
                  </a:lnTo>
                  <a:lnTo>
                    <a:pt x="1096703" y="35142"/>
                  </a:lnTo>
                  <a:lnTo>
                    <a:pt x="1141036" y="25818"/>
                  </a:lnTo>
                  <a:lnTo>
                    <a:pt x="1185593" y="17929"/>
                  </a:lnTo>
                  <a:lnTo>
                    <a:pt x="1230335" y="11474"/>
                  </a:lnTo>
                  <a:lnTo>
                    <a:pt x="1275226" y="6454"/>
                  </a:lnTo>
                  <a:lnTo>
                    <a:pt x="1320228" y="2868"/>
                  </a:lnTo>
                  <a:lnTo>
                    <a:pt x="1365305" y="716"/>
                  </a:lnTo>
                  <a:lnTo>
                    <a:pt x="1410418" y="0"/>
                  </a:lnTo>
                  <a:lnTo>
                    <a:pt x="1455532" y="716"/>
                  </a:lnTo>
                  <a:lnTo>
                    <a:pt x="1500608" y="2868"/>
                  </a:lnTo>
                  <a:lnTo>
                    <a:pt x="1545610" y="6454"/>
                  </a:lnTo>
                  <a:lnTo>
                    <a:pt x="1590501" y="11474"/>
                  </a:lnTo>
                  <a:lnTo>
                    <a:pt x="1635244" y="17929"/>
                  </a:lnTo>
                  <a:lnTo>
                    <a:pt x="1679800" y="25818"/>
                  </a:lnTo>
                  <a:lnTo>
                    <a:pt x="1724134" y="35142"/>
                  </a:lnTo>
                  <a:lnTo>
                    <a:pt x="1768208" y="45899"/>
                  </a:lnTo>
                  <a:lnTo>
                    <a:pt x="1811985" y="58092"/>
                  </a:lnTo>
                  <a:lnTo>
                    <a:pt x="1855428" y="71718"/>
                  </a:lnTo>
                  <a:lnTo>
                    <a:pt x="1898499" y="86779"/>
                  </a:lnTo>
                  <a:lnTo>
                    <a:pt x="1941162" y="103275"/>
                  </a:lnTo>
                  <a:lnTo>
                    <a:pt x="1983379" y="121204"/>
                  </a:lnTo>
                  <a:lnTo>
                    <a:pt x="2025114" y="140569"/>
                  </a:lnTo>
                  <a:lnTo>
                    <a:pt x="2066329" y="161367"/>
                  </a:lnTo>
                  <a:lnTo>
                    <a:pt x="2106987" y="183600"/>
                  </a:lnTo>
                  <a:lnTo>
                    <a:pt x="2147050" y="207267"/>
                  </a:lnTo>
                  <a:lnTo>
                    <a:pt x="2186483" y="232369"/>
                  </a:lnTo>
                  <a:lnTo>
                    <a:pt x="2225247" y="258905"/>
                  </a:lnTo>
                  <a:lnTo>
                    <a:pt x="2263305" y="286876"/>
                  </a:lnTo>
                  <a:lnTo>
                    <a:pt x="2300621" y="316280"/>
                  </a:lnTo>
                  <a:lnTo>
                    <a:pt x="2337157" y="347120"/>
                  </a:lnTo>
                  <a:lnTo>
                    <a:pt x="2372877" y="379393"/>
                  </a:lnTo>
                  <a:lnTo>
                    <a:pt x="2407742" y="413101"/>
                  </a:lnTo>
                  <a:close/>
                </a:path>
              </a:pathLst>
            </a:custGeom>
            <a:noFill/>
            <a:ln cap="flat" cmpd="sng" w="9525">
              <a:solidFill>
                <a:srgbClr val="85888D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t/>
              </a:r>
              <a:endPara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5" name="Google Shape;385;p4"/>
            <p:cNvSpPr/>
            <p:nvPr/>
          </p:nvSpPr>
          <p:spPr>
            <a:xfrm>
              <a:off x="11569299" y="2831716"/>
              <a:ext cx="2579370" cy="2579370"/>
            </a:xfrm>
            <a:custGeom>
              <a:rect b="b" l="l" r="r" t="t"/>
              <a:pathLst>
                <a:path extrusionOk="0" h="2579370" w="2579370">
                  <a:moveTo>
                    <a:pt x="2201418" y="377703"/>
                  </a:moveTo>
                  <a:lnTo>
                    <a:pt x="2234973" y="412517"/>
                  </a:lnTo>
                  <a:lnTo>
                    <a:pt x="2266968" y="448256"/>
                  </a:lnTo>
                  <a:lnTo>
                    <a:pt x="2297402" y="484878"/>
                  </a:lnTo>
                  <a:lnTo>
                    <a:pt x="2326275" y="522337"/>
                  </a:lnTo>
                  <a:lnTo>
                    <a:pt x="2353588" y="560589"/>
                  </a:lnTo>
                  <a:lnTo>
                    <a:pt x="2379340" y="599591"/>
                  </a:lnTo>
                  <a:lnTo>
                    <a:pt x="2403531" y="639297"/>
                  </a:lnTo>
                  <a:lnTo>
                    <a:pt x="2426162" y="679666"/>
                  </a:lnTo>
                  <a:lnTo>
                    <a:pt x="2447231" y="720651"/>
                  </a:lnTo>
                  <a:lnTo>
                    <a:pt x="2466740" y="762209"/>
                  </a:lnTo>
                  <a:lnTo>
                    <a:pt x="2484689" y="804296"/>
                  </a:lnTo>
                  <a:lnTo>
                    <a:pt x="2501076" y="846868"/>
                  </a:lnTo>
                  <a:lnTo>
                    <a:pt x="2515903" y="889881"/>
                  </a:lnTo>
                  <a:lnTo>
                    <a:pt x="2529169" y="933291"/>
                  </a:lnTo>
                  <a:lnTo>
                    <a:pt x="2540875" y="977053"/>
                  </a:lnTo>
                  <a:lnTo>
                    <a:pt x="2551019" y="1021123"/>
                  </a:lnTo>
                  <a:lnTo>
                    <a:pt x="2559603" y="1065459"/>
                  </a:lnTo>
                  <a:lnTo>
                    <a:pt x="2566627" y="1110014"/>
                  </a:lnTo>
                  <a:lnTo>
                    <a:pt x="2572089" y="1154746"/>
                  </a:lnTo>
                  <a:lnTo>
                    <a:pt x="2575991" y="1199610"/>
                  </a:lnTo>
                  <a:lnTo>
                    <a:pt x="2578332" y="1244563"/>
                  </a:lnTo>
                  <a:lnTo>
                    <a:pt x="2579112" y="1289559"/>
                  </a:lnTo>
                  <a:lnTo>
                    <a:pt x="2578332" y="1334556"/>
                  </a:lnTo>
                  <a:lnTo>
                    <a:pt x="2575991" y="1379508"/>
                  </a:lnTo>
                  <a:lnTo>
                    <a:pt x="2572089" y="1424372"/>
                  </a:lnTo>
                  <a:lnTo>
                    <a:pt x="2566627" y="1469104"/>
                  </a:lnTo>
                  <a:lnTo>
                    <a:pt x="2559603" y="1513660"/>
                  </a:lnTo>
                  <a:lnTo>
                    <a:pt x="2551019" y="1557995"/>
                  </a:lnTo>
                  <a:lnTo>
                    <a:pt x="2540875" y="1602066"/>
                  </a:lnTo>
                  <a:lnTo>
                    <a:pt x="2529169" y="1645828"/>
                  </a:lnTo>
                  <a:lnTo>
                    <a:pt x="2515903" y="1689238"/>
                  </a:lnTo>
                  <a:lnTo>
                    <a:pt x="2501076" y="1732250"/>
                  </a:lnTo>
                  <a:lnTo>
                    <a:pt x="2484689" y="1774823"/>
                  </a:lnTo>
                  <a:lnTo>
                    <a:pt x="2466740" y="1816910"/>
                  </a:lnTo>
                  <a:lnTo>
                    <a:pt x="2447231" y="1858468"/>
                  </a:lnTo>
                  <a:lnTo>
                    <a:pt x="2426162" y="1899453"/>
                  </a:lnTo>
                  <a:lnTo>
                    <a:pt x="2403531" y="1939822"/>
                  </a:lnTo>
                  <a:lnTo>
                    <a:pt x="2379340" y="1979529"/>
                  </a:lnTo>
                  <a:lnTo>
                    <a:pt x="2353588" y="2018530"/>
                  </a:lnTo>
                  <a:lnTo>
                    <a:pt x="2326275" y="2056783"/>
                  </a:lnTo>
                  <a:lnTo>
                    <a:pt x="2297402" y="2094242"/>
                  </a:lnTo>
                  <a:lnTo>
                    <a:pt x="2266968" y="2130863"/>
                  </a:lnTo>
                  <a:lnTo>
                    <a:pt x="2234973" y="2166603"/>
                  </a:lnTo>
                  <a:lnTo>
                    <a:pt x="2201418" y="2201418"/>
                  </a:lnTo>
                  <a:lnTo>
                    <a:pt x="2166603" y="2234973"/>
                  </a:lnTo>
                  <a:lnTo>
                    <a:pt x="2130863" y="2266968"/>
                  </a:lnTo>
                  <a:lnTo>
                    <a:pt x="2094242" y="2297402"/>
                  </a:lnTo>
                  <a:lnTo>
                    <a:pt x="2056783" y="2326275"/>
                  </a:lnTo>
                  <a:lnTo>
                    <a:pt x="2018530" y="2353588"/>
                  </a:lnTo>
                  <a:lnTo>
                    <a:pt x="1979529" y="2379340"/>
                  </a:lnTo>
                  <a:lnTo>
                    <a:pt x="1939822" y="2403531"/>
                  </a:lnTo>
                  <a:lnTo>
                    <a:pt x="1899453" y="2426162"/>
                  </a:lnTo>
                  <a:lnTo>
                    <a:pt x="1858468" y="2447231"/>
                  </a:lnTo>
                  <a:lnTo>
                    <a:pt x="1816910" y="2466740"/>
                  </a:lnTo>
                  <a:lnTo>
                    <a:pt x="1774823" y="2484689"/>
                  </a:lnTo>
                  <a:lnTo>
                    <a:pt x="1732250" y="2501076"/>
                  </a:lnTo>
                  <a:lnTo>
                    <a:pt x="1689238" y="2515903"/>
                  </a:lnTo>
                  <a:lnTo>
                    <a:pt x="1645828" y="2529169"/>
                  </a:lnTo>
                  <a:lnTo>
                    <a:pt x="1602066" y="2540875"/>
                  </a:lnTo>
                  <a:lnTo>
                    <a:pt x="1557995" y="2551019"/>
                  </a:lnTo>
                  <a:lnTo>
                    <a:pt x="1513660" y="2559603"/>
                  </a:lnTo>
                  <a:lnTo>
                    <a:pt x="1469104" y="2566627"/>
                  </a:lnTo>
                  <a:lnTo>
                    <a:pt x="1424372" y="2572089"/>
                  </a:lnTo>
                  <a:lnTo>
                    <a:pt x="1379508" y="2575991"/>
                  </a:lnTo>
                  <a:lnTo>
                    <a:pt x="1334556" y="2578332"/>
                  </a:lnTo>
                  <a:lnTo>
                    <a:pt x="1289559" y="2579112"/>
                  </a:lnTo>
                  <a:lnTo>
                    <a:pt x="1244563" y="2578332"/>
                  </a:lnTo>
                  <a:lnTo>
                    <a:pt x="1199610" y="2575991"/>
                  </a:lnTo>
                  <a:lnTo>
                    <a:pt x="1154746" y="2572089"/>
                  </a:lnTo>
                  <a:lnTo>
                    <a:pt x="1110014" y="2566627"/>
                  </a:lnTo>
                  <a:lnTo>
                    <a:pt x="1065459" y="2559603"/>
                  </a:lnTo>
                  <a:lnTo>
                    <a:pt x="1021123" y="2551019"/>
                  </a:lnTo>
                  <a:lnTo>
                    <a:pt x="977053" y="2540875"/>
                  </a:lnTo>
                  <a:lnTo>
                    <a:pt x="933291" y="2529169"/>
                  </a:lnTo>
                  <a:lnTo>
                    <a:pt x="889881" y="2515903"/>
                  </a:lnTo>
                  <a:lnTo>
                    <a:pt x="846868" y="2501076"/>
                  </a:lnTo>
                  <a:lnTo>
                    <a:pt x="804296" y="2484689"/>
                  </a:lnTo>
                  <a:lnTo>
                    <a:pt x="762209" y="2466740"/>
                  </a:lnTo>
                  <a:lnTo>
                    <a:pt x="720651" y="2447231"/>
                  </a:lnTo>
                  <a:lnTo>
                    <a:pt x="679666" y="2426162"/>
                  </a:lnTo>
                  <a:lnTo>
                    <a:pt x="639297" y="2403531"/>
                  </a:lnTo>
                  <a:lnTo>
                    <a:pt x="599591" y="2379340"/>
                  </a:lnTo>
                  <a:lnTo>
                    <a:pt x="560589" y="2353588"/>
                  </a:lnTo>
                  <a:lnTo>
                    <a:pt x="522337" y="2326275"/>
                  </a:lnTo>
                  <a:lnTo>
                    <a:pt x="484878" y="2297402"/>
                  </a:lnTo>
                  <a:lnTo>
                    <a:pt x="448256" y="2266968"/>
                  </a:lnTo>
                  <a:lnTo>
                    <a:pt x="412517" y="2234973"/>
                  </a:lnTo>
                  <a:lnTo>
                    <a:pt x="377703" y="2201418"/>
                  </a:lnTo>
                  <a:lnTo>
                    <a:pt x="344146" y="2166603"/>
                  </a:lnTo>
                  <a:lnTo>
                    <a:pt x="312151" y="2130863"/>
                  </a:lnTo>
                  <a:lnTo>
                    <a:pt x="281716" y="2094242"/>
                  </a:lnTo>
                  <a:lnTo>
                    <a:pt x="252842" y="2056783"/>
                  </a:lnTo>
                  <a:lnTo>
                    <a:pt x="225529" y="2018530"/>
                  </a:lnTo>
                  <a:lnTo>
                    <a:pt x="199776" y="1979529"/>
                  </a:lnTo>
                  <a:lnTo>
                    <a:pt x="175585" y="1939822"/>
                  </a:lnTo>
                  <a:lnTo>
                    <a:pt x="152954" y="1899453"/>
                  </a:lnTo>
                  <a:lnTo>
                    <a:pt x="131883" y="1858468"/>
                  </a:lnTo>
                  <a:lnTo>
                    <a:pt x="112374" y="1816910"/>
                  </a:lnTo>
                  <a:lnTo>
                    <a:pt x="94425" y="1774823"/>
                  </a:lnTo>
                  <a:lnTo>
                    <a:pt x="78037" y="1732250"/>
                  </a:lnTo>
                  <a:lnTo>
                    <a:pt x="63210" y="1689238"/>
                  </a:lnTo>
                  <a:lnTo>
                    <a:pt x="49944" y="1645828"/>
                  </a:lnTo>
                  <a:lnTo>
                    <a:pt x="38238" y="1602066"/>
                  </a:lnTo>
                  <a:lnTo>
                    <a:pt x="28093" y="1557995"/>
                  </a:lnTo>
                  <a:lnTo>
                    <a:pt x="19509" y="1513660"/>
                  </a:lnTo>
                  <a:lnTo>
                    <a:pt x="12486" y="1469104"/>
                  </a:lnTo>
                  <a:lnTo>
                    <a:pt x="7023" y="1424372"/>
                  </a:lnTo>
                  <a:lnTo>
                    <a:pt x="3121" y="1379508"/>
                  </a:lnTo>
                  <a:lnTo>
                    <a:pt x="780" y="1334556"/>
                  </a:lnTo>
                  <a:lnTo>
                    <a:pt x="0" y="1289559"/>
                  </a:lnTo>
                  <a:lnTo>
                    <a:pt x="780" y="1244563"/>
                  </a:lnTo>
                  <a:lnTo>
                    <a:pt x="3121" y="1199610"/>
                  </a:lnTo>
                  <a:lnTo>
                    <a:pt x="7023" y="1154746"/>
                  </a:lnTo>
                  <a:lnTo>
                    <a:pt x="12486" y="1110014"/>
                  </a:lnTo>
                  <a:lnTo>
                    <a:pt x="19509" y="1065459"/>
                  </a:lnTo>
                  <a:lnTo>
                    <a:pt x="28093" y="1021123"/>
                  </a:lnTo>
                  <a:lnTo>
                    <a:pt x="38238" y="977053"/>
                  </a:lnTo>
                  <a:lnTo>
                    <a:pt x="49944" y="933291"/>
                  </a:lnTo>
                  <a:lnTo>
                    <a:pt x="63210" y="889881"/>
                  </a:lnTo>
                  <a:lnTo>
                    <a:pt x="78037" y="846868"/>
                  </a:lnTo>
                  <a:lnTo>
                    <a:pt x="94425" y="804296"/>
                  </a:lnTo>
                  <a:lnTo>
                    <a:pt x="112374" y="762209"/>
                  </a:lnTo>
                  <a:lnTo>
                    <a:pt x="131883" y="720651"/>
                  </a:lnTo>
                  <a:lnTo>
                    <a:pt x="152954" y="679666"/>
                  </a:lnTo>
                  <a:lnTo>
                    <a:pt x="175585" y="639297"/>
                  </a:lnTo>
                  <a:lnTo>
                    <a:pt x="199776" y="599591"/>
                  </a:lnTo>
                  <a:lnTo>
                    <a:pt x="225529" y="560589"/>
                  </a:lnTo>
                  <a:lnTo>
                    <a:pt x="252842" y="522337"/>
                  </a:lnTo>
                  <a:lnTo>
                    <a:pt x="281716" y="484878"/>
                  </a:lnTo>
                  <a:lnTo>
                    <a:pt x="312151" y="448256"/>
                  </a:lnTo>
                  <a:lnTo>
                    <a:pt x="344146" y="412517"/>
                  </a:lnTo>
                  <a:lnTo>
                    <a:pt x="377703" y="377703"/>
                  </a:lnTo>
                  <a:lnTo>
                    <a:pt x="412517" y="344146"/>
                  </a:lnTo>
                  <a:lnTo>
                    <a:pt x="448256" y="312151"/>
                  </a:lnTo>
                  <a:lnTo>
                    <a:pt x="484878" y="281716"/>
                  </a:lnTo>
                  <a:lnTo>
                    <a:pt x="522337" y="252842"/>
                  </a:lnTo>
                  <a:lnTo>
                    <a:pt x="560589" y="225529"/>
                  </a:lnTo>
                  <a:lnTo>
                    <a:pt x="599591" y="199776"/>
                  </a:lnTo>
                  <a:lnTo>
                    <a:pt x="639297" y="175585"/>
                  </a:lnTo>
                  <a:lnTo>
                    <a:pt x="679666" y="152954"/>
                  </a:lnTo>
                  <a:lnTo>
                    <a:pt x="720651" y="131883"/>
                  </a:lnTo>
                  <a:lnTo>
                    <a:pt x="762209" y="112374"/>
                  </a:lnTo>
                  <a:lnTo>
                    <a:pt x="804296" y="94425"/>
                  </a:lnTo>
                  <a:lnTo>
                    <a:pt x="846868" y="78037"/>
                  </a:lnTo>
                  <a:lnTo>
                    <a:pt x="889881" y="63210"/>
                  </a:lnTo>
                  <a:lnTo>
                    <a:pt x="933291" y="49944"/>
                  </a:lnTo>
                  <a:lnTo>
                    <a:pt x="977053" y="38238"/>
                  </a:lnTo>
                  <a:lnTo>
                    <a:pt x="1021123" y="28093"/>
                  </a:lnTo>
                  <a:lnTo>
                    <a:pt x="1065459" y="19509"/>
                  </a:lnTo>
                  <a:lnTo>
                    <a:pt x="1110014" y="12486"/>
                  </a:lnTo>
                  <a:lnTo>
                    <a:pt x="1154746" y="7023"/>
                  </a:lnTo>
                  <a:lnTo>
                    <a:pt x="1199610" y="3121"/>
                  </a:lnTo>
                  <a:lnTo>
                    <a:pt x="1244563" y="780"/>
                  </a:lnTo>
                  <a:lnTo>
                    <a:pt x="1289559" y="0"/>
                  </a:lnTo>
                  <a:lnTo>
                    <a:pt x="1334556" y="780"/>
                  </a:lnTo>
                  <a:lnTo>
                    <a:pt x="1379508" y="3121"/>
                  </a:lnTo>
                  <a:lnTo>
                    <a:pt x="1424372" y="7023"/>
                  </a:lnTo>
                  <a:lnTo>
                    <a:pt x="1469104" y="12486"/>
                  </a:lnTo>
                  <a:lnTo>
                    <a:pt x="1513660" y="19509"/>
                  </a:lnTo>
                  <a:lnTo>
                    <a:pt x="1557995" y="28093"/>
                  </a:lnTo>
                  <a:lnTo>
                    <a:pt x="1602066" y="38238"/>
                  </a:lnTo>
                  <a:lnTo>
                    <a:pt x="1645828" y="49944"/>
                  </a:lnTo>
                  <a:lnTo>
                    <a:pt x="1689238" y="63210"/>
                  </a:lnTo>
                  <a:lnTo>
                    <a:pt x="1732250" y="78037"/>
                  </a:lnTo>
                  <a:lnTo>
                    <a:pt x="1774823" y="94425"/>
                  </a:lnTo>
                  <a:lnTo>
                    <a:pt x="1816910" y="112374"/>
                  </a:lnTo>
                  <a:lnTo>
                    <a:pt x="1858468" y="131883"/>
                  </a:lnTo>
                  <a:lnTo>
                    <a:pt x="1899453" y="152954"/>
                  </a:lnTo>
                  <a:lnTo>
                    <a:pt x="1939822" y="175585"/>
                  </a:lnTo>
                  <a:lnTo>
                    <a:pt x="1979529" y="199776"/>
                  </a:lnTo>
                  <a:lnTo>
                    <a:pt x="2018530" y="225529"/>
                  </a:lnTo>
                  <a:lnTo>
                    <a:pt x="2056783" y="252842"/>
                  </a:lnTo>
                  <a:lnTo>
                    <a:pt x="2094242" y="281716"/>
                  </a:lnTo>
                  <a:lnTo>
                    <a:pt x="2130863" y="312151"/>
                  </a:lnTo>
                  <a:lnTo>
                    <a:pt x="2166603" y="344146"/>
                  </a:lnTo>
                  <a:lnTo>
                    <a:pt x="2201418" y="377703"/>
                  </a:lnTo>
                  <a:close/>
                </a:path>
              </a:pathLst>
            </a:custGeom>
            <a:noFill/>
            <a:ln cap="flat" cmpd="sng" w="9525">
              <a:solidFill>
                <a:srgbClr val="85888D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t/>
              </a:r>
              <a:endPara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6" name="Google Shape;386;p4"/>
            <p:cNvSpPr/>
            <p:nvPr/>
          </p:nvSpPr>
          <p:spPr>
            <a:xfrm>
              <a:off x="6682574" y="3866386"/>
              <a:ext cx="740410" cy="509904"/>
            </a:xfrm>
            <a:custGeom>
              <a:rect b="b" l="l" r="r" t="t"/>
              <a:pathLst>
                <a:path extrusionOk="0" h="509904" w="740410">
                  <a:moveTo>
                    <a:pt x="368299" y="413306"/>
                  </a:moveTo>
                  <a:lnTo>
                    <a:pt x="368299" y="509785"/>
                  </a:lnTo>
                  <a:lnTo>
                    <a:pt x="740412" y="254892"/>
                  </a:lnTo>
                  <a:lnTo>
                    <a:pt x="368299" y="0"/>
                  </a:lnTo>
                  <a:lnTo>
                    <a:pt x="368299" y="108506"/>
                  </a:lnTo>
                  <a:lnTo>
                    <a:pt x="0" y="108506"/>
                  </a:lnTo>
                  <a:lnTo>
                    <a:pt x="0" y="413306"/>
                  </a:lnTo>
                  <a:lnTo>
                    <a:pt x="368299" y="413306"/>
                  </a:lnTo>
                  <a:close/>
                </a:path>
              </a:pathLst>
            </a:custGeom>
            <a:noFill/>
            <a:ln cap="flat" cmpd="sng" w="9525">
              <a:solidFill>
                <a:srgbClr val="85888D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t/>
              </a:r>
              <a:endPara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7" name="Google Shape;387;p4"/>
            <p:cNvSpPr/>
            <p:nvPr/>
          </p:nvSpPr>
          <p:spPr>
            <a:xfrm>
              <a:off x="10632286" y="3866386"/>
              <a:ext cx="741045" cy="509904"/>
            </a:xfrm>
            <a:custGeom>
              <a:rect b="b" l="l" r="r" t="t"/>
              <a:pathLst>
                <a:path extrusionOk="0" h="509904" w="741045">
                  <a:moveTo>
                    <a:pt x="368300" y="413306"/>
                  </a:moveTo>
                  <a:lnTo>
                    <a:pt x="368300" y="509785"/>
                  </a:lnTo>
                  <a:lnTo>
                    <a:pt x="740846" y="254892"/>
                  </a:lnTo>
                  <a:lnTo>
                    <a:pt x="368300" y="0"/>
                  </a:lnTo>
                  <a:lnTo>
                    <a:pt x="368300" y="108506"/>
                  </a:lnTo>
                  <a:lnTo>
                    <a:pt x="0" y="108506"/>
                  </a:lnTo>
                  <a:lnTo>
                    <a:pt x="0" y="413306"/>
                  </a:lnTo>
                  <a:lnTo>
                    <a:pt x="368300" y="413306"/>
                  </a:lnTo>
                  <a:close/>
                </a:path>
              </a:pathLst>
            </a:custGeom>
            <a:noFill/>
            <a:ln cap="flat" cmpd="sng" w="9525">
              <a:solidFill>
                <a:srgbClr val="85888D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t/>
              </a:r>
              <a:endPara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8" name="Google Shape;388;p4"/>
            <p:cNvSpPr/>
            <p:nvPr/>
          </p:nvSpPr>
          <p:spPr>
            <a:xfrm>
              <a:off x="3158330" y="6304405"/>
              <a:ext cx="3441700" cy="0"/>
            </a:xfrm>
            <a:custGeom>
              <a:rect b="b" l="l" r="r" t="t"/>
              <a:pathLst>
                <a:path extrusionOk="0" h="120000" w="3441700">
                  <a:moveTo>
                    <a:pt x="0" y="0"/>
                  </a:moveTo>
                  <a:lnTo>
                    <a:pt x="3441697" y="0"/>
                  </a:lnTo>
                </a:path>
              </a:pathLst>
            </a:custGeom>
            <a:noFill/>
            <a:ln cap="flat" cmpd="sng" w="9525">
              <a:solidFill>
                <a:srgbClr val="53585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t/>
              </a:r>
              <a:endPara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9" name="Google Shape;389;p4"/>
            <p:cNvSpPr/>
            <p:nvPr/>
          </p:nvSpPr>
          <p:spPr>
            <a:xfrm>
              <a:off x="7311233" y="6304405"/>
              <a:ext cx="3441700" cy="0"/>
            </a:xfrm>
            <a:custGeom>
              <a:rect b="b" l="l" r="r" t="t"/>
              <a:pathLst>
                <a:path extrusionOk="0" h="120000" w="3441700">
                  <a:moveTo>
                    <a:pt x="0" y="0"/>
                  </a:moveTo>
                  <a:lnTo>
                    <a:pt x="3441697" y="0"/>
                  </a:lnTo>
                </a:path>
              </a:pathLst>
            </a:custGeom>
            <a:noFill/>
            <a:ln cap="flat" cmpd="sng" w="9525">
              <a:solidFill>
                <a:srgbClr val="53585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t/>
              </a:r>
              <a:endPara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0" name="Google Shape;390;p4"/>
            <p:cNvSpPr/>
            <p:nvPr/>
          </p:nvSpPr>
          <p:spPr>
            <a:xfrm>
              <a:off x="11133925" y="6304405"/>
              <a:ext cx="3441700" cy="0"/>
            </a:xfrm>
            <a:custGeom>
              <a:rect b="b" l="l" r="r" t="t"/>
              <a:pathLst>
                <a:path extrusionOk="0" h="120000" w="3441700">
                  <a:moveTo>
                    <a:pt x="0" y="0"/>
                  </a:moveTo>
                  <a:lnTo>
                    <a:pt x="3441705" y="0"/>
                  </a:lnTo>
                </a:path>
              </a:pathLst>
            </a:custGeom>
            <a:noFill/>
            <a:ln cap="flat" cmpd="sng" w="9525">
              <a:solidFill>
                <a:srgbClr val="53585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t/>
              </a:r>
              <a:endPara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1" name="Google Shape;391;p4"/>
            <p:cNvSpPr txBox="1"/>
            <p:nvPr/>
          </p:nvSpPr>
          <p:spPr>
            <a:xfrm>
              <a:off x="4328368" y="5848143"/>
              <a:ext cx="1326600" cy="285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12700">
              <a:spAutoFit/>
            </a:bodyPr>
            <a:lstStyle/>
            <a:p>
              <a:pPr indent="0" lvl="0" marL="1270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0" i="0" lang="ru-RU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Расчеты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2" name="Google Shape;392;p4"/>
            <p:cNvSpPr txBox="1"/>
            <p:nvPr/>
          </p:nvSpPr>
          <p:spPr>
            <a:xfrm>
              <a:off x="8538990" y="5848143"/>
              <a:ext cx="1425900" cy="285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12700">
              <a:spAutoFit/>
            </a:bodyPr>
            <a:lstStyle/>
            <a:p>
              <a:pPr indent="0" lvl="0" marL="1270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0" i="0" lang="ru-RU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Расчеты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3" name="Google Shape;393;p4"/>
            <p:cNvSpPr txBox="1"/>
            <p:nvPr/>
          </p:nvSpPr>
          <p:spPr>
            <a:xfrm>
              <a:off x="12368256" y="5848143"/>
              <a:ext cx="1268700" cy="285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12700">
              <a:spAutoFit/>
            </a:bodyPr>
            <a:lstStyle/>
            <a:p>
              <a:pPr indent="0" lvl="0" marL="1270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0" i="0" lang="ru-RU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Расчеты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4" name="Google Shape;394;p4"/>
            <p:cNvSpPr txBox="1"/>
            <p:nvPr/>
          </p:nvSpPr>
          <p:spPr>
            <a:xfrm>
              <a:off x="12019688" y="4361366"/>
              <a:ext cx="1804800" cy="285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12700">
              <a:spAutoFit/>
            </a:bodyPr>
            <a:lstStyle/>
            <a:p>
              <a:pPr indent="0" lvl="0" marL="1270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1" i="0" lang="ru-RU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1 млрд. руб.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5" name="Google Shape;395;p4"/>
            <p:cNvSpPr txBox="1"/>
            <p:nvPr/>
          </p:nvSpPr>
          <p:spPr>
            <a:xfrm>
              <a:off x="8006809" y="3546270"/>
              <a:ext cx="2046000" cy="1080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3365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0" i="0" lang="ru-RU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SAM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11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b="0" i="0" lang="ru-RU" sz="10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(например. рынок CRM для</a:t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4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b="0" i="0" lang="ru-RU" sz="10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SMB в России)</a:t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1" i="0" lang="ru-RU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10 млрд. руб.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6" name="Google Shape;396;p4"/>
            <p:cNvSpPr txBox="1"/>
            <p:nvPr/>
          </p:nvSpPr>
          <p:spPr>
            <a:xfrm>
              <a:off x="12467888" y="3691977"/>
              <a:ext cx="774300" cy="285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12700">
              <a:spAutoFit/>
            </a:bodyPr>
            <a:lstStyle/>
            <a:p>
              <a:pPr indent="0" lvl="0" marL="1270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0" i="0" lang="ru-RU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SOM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7" name="Google Shape;397;p4"/>
            <p:cNvSpPr txBox="1"/>
            <p:nvPr/>
          </p:nvSpPr>
          <p:spPr>
            <a:xfrm>
              <a:off x="3920266" y="6646695"/>
              <a:ext cx="1997700" cy="390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5075">
              <a:spAutoFit/>
            </a:bodyPr>
            <a:lstStyle/>
            <a:p>
              <a:pPr indent="-171450" lvl="0" marL="184150" marR="5080" rtl="0" algn="l">
                <a:lnSpc>
                  <a:spcPct val="102899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Char char="•"/>
              </a:pPr>
              <a:r>
                <a:rPr b="0" i="0" lang="ru-RU" sz="10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Расчет сверху-вниз </a:t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171450" lvl="0" marL="184150" marR="5080" rtl="0" algn="l">
                <a:lnSpc>
                  <a:spcPct val="102899"/>
                </a:lnSpc>
                <a:spcBef>
                  <a:spcPts val="4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Char char="•"/>
              </a:pPr>
              <a:r>
                <a:rPr b="0" i="0" lang="ru-RU" sz="10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Анализ снизу-вверх</a:t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8" name="Google Shape;398;p4"/>
            <p:cNvSpPr txBox="1"/>
            <p:nvPr/>
          </p:nvSpPr>
          <p:spPr>
            <a:xfrm>
              <a:off x="8166165" y="6646466"/>
              <a:ext cx="1997700" cy="390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5075">
              <a:spAutoFit/>
            </a:bodyPr>
            <a:lstStyle/>
            <a:p>
              <a:pPr indent="-171450" lvl="0" marL="184150" marR="5080" rtl="0" algn="l">
                <a:lnSpc>
                  <a:spcPct val="102899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Char char="•"/>
              </a:pPr>
              <a:r>
                <a:rPr b="0" i="0" lang="ru-RU" sz="10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Расчет сверху-вниз </a:t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171450" lvl="0" marL="184150" marR="5080" rtl="0" algn="l">
                <a:lnSpc>
                  <a:spcPct val="102899"/>
                </a:lnSpc>
                <a:spcBef>
                  <a:spcPts val="4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Char char="•"/>
              </a:pPr>
              <a:r>
                <a:rPr b="0" i="0" lang="ru-RU" sz="10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Анализ снизу-вверх</a:t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9" name="Google Shape;399;p4"/>
            <p:cNvSpPr txBox="1"/>
            <p:nvPr/>
          </p:nvSpPr>
          <p:spPr>
            <a:xfrm>
              <a:off x="11947669" y="6646466"/>
              <a:ext cx="1997700" cy="390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5075">
              <a:spAutoFit/>
            </a:bodyPr>
            <a:lstStyle/>
            <a:p>
              <a:pPr indent="-171450" lvl="0" marL="184150" marR="5080" rtl="0" algn="l">
                <a:lnSpc>
                  <a:spcPct val="102899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Char char="•"/>
              </a:pPr>
              <a:r>
                <a:rPr b="0" i="0" lang="ru-RU" sz="10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Расчет сверху-вниз </a:t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171450" lvl="0" marL="184150" marR="5080" rtl="0" algn="l">
                <a:lnSpc>
                  <a:spcPct val="102899"/>
                </a:lnSpc>
                <a:spcBef>
                  <a:spcPts val="4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Char char="•"/>
              </a:pPr>
              <a:r>
                <a:rPr b="0" i="0" lang="ru-RU" sz="10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Анализ снизу-вверх</a:t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0" name="Google Shape;400;p4"/>
            <p:cNvSpPr txBox="1"/>
            <p:nvPr/>
          </p:nvSpPr>
          <p:spPr>
            <a:xfrm>
              <a:off x="3968895" y="3546270"/>
              <a:ext cx="1828800" cy="157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3365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0" i="0" lang="ru-RU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TAM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12700" marR="5080" rtl="0" algn="ctr">
                <a:lnSpc>
                  <a:spcPct val="102600"/>
                </a:lnSpc>
                <a:spcBef>
                  <a:spcPts val="7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b="0" i="0" lang="ru-RU" sz="10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например. рынок CRM в  России</a:t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595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1" i="0" lang="ru-RU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100 млрд. руб.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129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0" i="0" lang="ru-RU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CAGR – 35,6%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01" name="Google Shape;401;p4"/>
          <p:cNvSpPr txBox="1"/>
          <p:nvPr>
            <p:ph idx="12" type="sldNum"/>
          </p:nvPr>
        </p:nvSpPr>
        <p:spPr>
          <a:xfrm>
            <a:off x="11457904" y="370257"/>
            <a:ext cx="2181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Arial"/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402" name="Google Shape;402;p4"/>
          <p:cNvSpPr/>
          <p:nvPr/>
        </p:nvSpPr>
        <p:spPr>
          <a:xfrm>
            <a:off x="10451910" y="5006418"/>
            <a:ext cx="1524000" cy="148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A0067"/>
              </a:buClr>
              <a:buSzPts val="9600"/>
              <a:buFont typeface="Arial"/>
              <a:buNone/>
            </a:pPr>
            <a:r>
              <a:rPr b="1" i="0" lang="ru-RU" sz="9600" u="none" cap="none" strike="noStrike">
                <a:solidFill>
                  <a:srgbClr val="BA0067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3" name="Google Shape;403;p4"/>
          <p:cNvSpPr txBox="1"/>
          <p:nvPr/>
        </p:nvSpPr>
        <p:spPr>
          <a:xfrm>
            <a:off x="1395483" y="5871347"/>
            <a:ext cx="8511600" cy="434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marR="5080" rtl="0" algn="l">
              <a:lnSpc>
                <a:spcPct val="1012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1" lang="ru-R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Опишите целевой рынок компании (Общий – TAM, субс-сектор общего рынка – SAM). Количество клиентов, пользователей,  проданных товаров и услуг. Размер в деньгах, скорость роста.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4" name="Google Shape;404;p4"/>
          <p:cNvSpPr txBox="1"/>
          <p:nvPr/>
        </p:nvSpPr>
        <p:spPr>
          <a:xfrm>
            <a:off x="709684" y="5853393"/>
            <a:ext cx="533400" cy="461700"/>
          </a:xfrm>
          <a:prstGeom prst="rect">
            <a:avLst/>
          </a:prstGeom>
          <a:solidFill>
            <a:srgbClr val="BA0067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ru-RU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!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2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p2"/>
          <p:cNvSpPr txBox="1"/>
          <p:nvPr>
            <p:ph idx="12" type="sldNum"/>
          </p:nvPr>
        </p:nvSpPr>
        <p:spPr>
          <a:xfrm>
            <a:off x="11457904" y="370257"/>
            <a:ext cx="2181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Arial"/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364" name="Google Shape;364;p2"/>
          <p:cNvSpPr txBox="1"/>
          <p:nvPr/>
        </p:nvSpPr>
        <p:spPr>
          <a:xfrm>
            <a:off x="1395484" y="5871347"/>
            <a:ext cx="6623400" cy="447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marR="5080" rtl="0" algn="l">
              <a:lnSpc>
                <a:spcPct val="1012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1" lang="ru-R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Альтернативы есть всегда.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2700" marR="5080" rtl="0" algn="l">
              <a:lnSpc>
                <a:spcPct val="101200"/>
              </a:lnSpc>
              <a:spcBef>
                <a:spcPts val="8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1" lang="ru-R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Так или иначе люди решают свои проблемы.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5" name="Google Shape;365;p2"/>
          <p:cNvSpPr txBox="1"/>
          <p:nvPr/>
        </p:nvSpPr>
        <p:spPr>
          <a:xfrm>
            <a:off x="709684" y="5853393"/>
            <a:ext cx="533400" cy="461700"/>
          </a:xfrm>
          <a:prstGeom prst="rect">
            <a:avLst/>
          </a:prstGeom>
          <a:solidFill>
            <a:srgbClr val="BA0067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ru-RU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!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6" name="Google Shape;366;p2"/>
          <p:cNvSpPr txBox="1"/>
          <p:nvPr/>
        </p:nvSpPr>
        <p:spPr>
          <a:xfrm>
            <a:off x="828952" y="1851582"/>
            <a:ext cx="10442100" cy="629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395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ru-RU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B2g и b2b</a:t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ru-RU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Автономность, автоматизация, удаленный контроль</a:t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ctrTitle"/>
          </p:nvPr>
        </p:nvSpPr>
        <p:spPr>
          <a:xfrm>
            <a:off x="978090" y="3057015"/>
            <a:ext cx="10235700" cy="74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0000" spcFirstLastPara="1" rIns="900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b="1" i="0" lang="ru-RU" sz="5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Умный зимовник для пчёл</a:t>
            </a:r>
            <a:endParaRPr b="1" i="0" sz="5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11457904" y="370257"/>
            <a:ext cx="2181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Arial"/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26" name="Google Shape;26;p5"/>
          <p:cNvSpPr/>
          <p:nvPr/>
        </p:nvSpPr>
        <p:spPr>
          <a:xfrm>
            <a:off x="978090" y="1010653"/>
            <a:ext cx="1941000" cy="744000"/>
          </a:xfrm>
          <a:prstGeom prst="rect">
            <a:avLst/>
          </a:prstGeom>
          <a:noFill/>
          <a:ln cap="flat" cmpd="sng" w="25400">
            <a:solidFill>
              <a:srgbClr val="BFBFB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ru-RU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Логотип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Google Shape;27;p5"/>
          <p:cNvSpPr txBox="1"/>
          <p:nvPr/>
        </p:nvSpPr>
        <p:spPr>
          <a:xfrm>
            <a:off x="978090" y="4226807"/>
            <a:ext cx="5596500" cy="1167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b="0" i="0" lang="ru-RU" sz="2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Цифровое решение для оптимизации ваших производственных издержек</a:t>
            </a:r>
            <a:endParaRPr b="0" i="0" sz="2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5"/>
          <p:cNvSpPr txBox="1"/>
          <p:nvPr/>
        </p:nvSpPr>
        <p:spPr>
          <a:xfrm>
            <a:off x="1663890" y="5935515"/>
            <a:ext cx="6623400" cy="224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1" lang="ru-R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Иванов Денис Алексеевия, к.т. +79248977561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Google Shape;29;p5"/>
          <p:cNvSpPr txBox="1"/>
          <p:nvPr/>
        </p:nvSpPr>
        <p:spPr>
          <a:xfrm>
            <a:off x="978090" y="5818816"/>
            <a:ext cx="533400" cy="461700"/>
          </a:xfrm>
          <a:prstGeom prst="rect">
            <a:avLst/>
          </a:prstGeom>
          <a:solidFill>
            <a:srgbClr val="BA0067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ru-RU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!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Google Shape;30;p5"/>
          <p:cNvSpPr/>
          <p:nvPr/>
        </p:nvSpPr>
        <p:spPr>
          <a:xfrm>
            <a:off x="10451910" y="5006418"/>
            <a:ext cx="1524000" cy="148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A0067"/>
              </a:buClr>
              <a:buSzPts val="9600"/>
              <a:buFont typeface="Arial"/>
              <a:buNone/>
            </a:pPr>
            <a:r>
              <a:rPr b="1" i="0" lang="ru-RU" sz="9600" u="none" cap="none" strike="noStrike">
                <a:solidFill>
                  <a:srgbClr val="BA0067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1" name="Google Shape;31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72534" y="-121025"/>
            <a:ext cx="2752215" cy="27522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8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1"/>
          <p:cNvSpPr txBox="1"/>
          <p:nvPr>
            <p:ph idx="12" type="sldNum"/>
          </p:nvPr>
        </p:nvSpPr>
        <p:spPr>
          <a:xfrm>
            <a:off x="11457904" y="370257"/>
            <a:ext cx="2181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Arial"/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pic>
        <p:nvPicPr>
          <p:cNvPr id="320" name="Google Shape;320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63540" y="0"/>
            <a:ext cx="8864921" cy="68580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2"/>
          <p:cNvSpPr txBox="1"/>
          <p:nvPr>
            <p:ph idx="12" type="sldNum"/>
          </p:nvPr>
        </p:nvSpPr>
        <p:spPr>
          <a:xfrm>
            <a:off x="11457904" y="370257"/>
            <a:ext cx="2181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Arial"/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pic>
        <p:nvPicPr>
          <p:cNvPr id="323" name="Google Shape;323;p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14413" y="152400"/>
            <a:ext cx="8563165" cy="6553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3"/>
          <p:cNvSpPr txBox="1"/>
          <p:nvPr>
            <p:ph idx="12" type="sldNum"/>
          </p:nvPr>
        </p:nvSpPr>
        <p:spPr>
          <a:xfrm>
            <a:off x="11457904" y="370257"/>
            <a:ext cx="2181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Arial"/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326" name="Google Shape;326;p3"/>
          <p:cNvSpPr/>
          <p:nvPr/>
        </p:nvSpPr>
        <p:spPr>
          <a:xfrm>
            <a:off x="9657347" y="5840235"/>
            <a:ext cx="2018700" cy="595800"/>
          </a:xfrm>
          <a:prstGeom prst="rect">
            <a:avLst/>
          </a:prstGeom>
          <a:noFill/>
          <a:ln cap="flat" cmpd="sng" w="25400">
            <a:solidFill>
              <a:srgbClr val="FFA49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A0067"/>
              </a:buClr>
              <a:buSzPts val="2800"/>
              <a:buFont typeface="Arial"/>
              <a:buNone/>
            </a:pPr>
            <a:r>
              <a:rPr b="1" i="0" lang="ru-RU" sz="2800" u="none" cap="none" strike="noStrike">
                <a:solidFill>
                  <a:srgbClr val="BA0067"/>
                </a:solidFill>
                <a:latin typeface="Arial"/>
                <a:ea typeface="Arial"/>
                <a:cs typeface="Arial"/>
                <a:sym typeface="Arial"/>
              </a:rPr>
              <a:t>Пример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27" name="Google Shape;327;p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54225" y="152400"/>
            <a:ext cx="7883546" cy="65531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4"/>
          <p:cNvSpPr txBox="1"/>
          <p:nvPr>
            <p:ph idx="12" type="sldNum"/>
          </p:nvPr>
        </p:nvSpPr>
        <p:spPr>
          <a:xfrm>
            <a:off x="11457904" y="370257"/>
            <a:ext cx="2181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Arial"/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pic>
        <p:nvPicPr>
          <p:cNvPr id="330" name="Google Shape;330;p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87250" y="152400"/>
            <a:ext cx="8017510" cy="65532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5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Google Shape;406;p5"/>
          <p:cNvSpPr txBox="1"/>
          <p:nvPr>
            <p:ph type="ctrTitle"/>
          </p:nvPr>
        </p:nvSpPr>
        <p:spPr>
          <a:xfrm>
            <a:off x="3930316" y="1703482"/>
            <a:ext cx="7283700" cy="74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00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b="1" lang="ru-RU" sz="5400"/>
              <a:t>Умный зимовник</a:t>
            </a:r>
            <a:endParaRPr b="1" i="0" sz="5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7" name="Google Shape;407;p5"/>
          <p:cNvSpPr txBox="1"/>
          <p:nvPr>
            <p:ph idx="12" type="sldNum"/>
          </p:nvPr>
        </p:nvSpPr>
        <p:spPr>
          <a:xfrm>
            <a:off x="11457904" y="370257"/>
            <a:ext cx="2181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Arial"/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408" name="Google Shape;408;p5"/>
          <p:cNvSpPr/>
          <p:nvPr/>
        </p:nvSpPr>
        <p:spPr>
          <a:xfrm>
            <a:off x="978090" y="1828747"/>
            <a:ext cx="1941000" cy="744000"/>
          </a:xfrm>
          <a:prstGeom prst="rect">
            <a:avLst/>
          </a:prstGeom>
          <a:noFill/>
          <a:ln cap="flat" cmpd="sng" w="25400">
            <a:solidFill>
              <a:srgbClr val="BFBFB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ru-RU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Логотип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9" name="Google Shape;409;p5"/>
          <p:cNvSpPr txBox="1"/>
          <p:nvPr/>
        </p:nvSpPr>
        <p:spPr>
          <a:xfrm>
            <a:off x="3930316" y="2572716"/>
            <a:ext cx="5596500" cy="397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lang="ru-RU" sz="2500"/>
              <a:t>Хатраты по умному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0" name="Google Shape;410;p5"/>
          <p:cNvSpPr txBox="1"/>
          <p:nvPr/>
        </p:nvSpPr>
        <p:spPr>
          <a:xfrm>
            <a:off x="1663889" y="5822176"/>
            <a:ext cx="8787900" cy="395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1" lang="ru-RU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Рекомендация: Для каждого инвестора делайте уникальную ссылку, чтобы понимать переходил ли он по ссылке.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2700" marR="0" rtl="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1" lang="ru-RU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Не пишите «Спасибо за внимание». Помните, слайд будет демонстрироваться, пока вы будете отвечать на вопросы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1" name="Google Shape;411;p5"/>
          <p:cNvSpPr txBox="1"/>
          <p:nvPr/>
        </p:nvSpPr>
        <p:spPr>
          <a:xfrm>
            <a:off x="978090" y="5818816"/>
            <a:ext cx="533400" cy="461700"/>
          </a:xfrm>
          <a:prstGeom prst="rect">
            <a:avLst/>
          </a:prstGeom>
          <a:solidFill>
            <a:srgbClr val="BA0067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ru-RU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!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2" name="Google Shape;412;p5"/>
          <p:cNvSpPr/>
          <p:nvPr/>
        </p:nvSpPr>
        <p:spPr>
          <a:xfrm>
            <a:off x="10277061" y="5006418"/>
            <a:ext cx="1698900" cy="148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A0067"/>
              </a:buClr>
              <a:buSzPts val="9600"/>
              <a:buFont typeface="Arial"/>
              <a:buNone/>
            </a:pPr>
            <a:r>
              <a:rPr b="1" i="0" lang="ru-RU" sz="9600" u="none" cap="none" strike="noStrike">
                <a:solidFill>
                  <a:srgbClr val="BA0067"/>
                </a:solidFill>
                <a:latin typeface="Arial"/>
                <a:ea typeface="Arial"/>
                <a:cs typeface="Arial"/>
                <a:sym typeface="Arial"/>
              </a:rPr>
              <a:t>14</a:t>
            </a:r>
            <a:endParaRPr b="1" i="0" sz="9600" u="none" cap="none" strike="noStrike">
              <a:solidFill>
                <a:srgbClr val="BA0067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3" name="Google Shape;413;p5"/>
          <p:cNvSpPr txBox="1"/>
          <p:nvPr/>
        </p:nvSpPr>
        <p:spPr>
          <a:xfrm>
            <a:off x="3930316" y="3656291"/>
            <a:ext cx="6019800" cy="1157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ru-RU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ИМЯ: </a:t>
            </a:r>
            <a:r>
              <a:rPr b="0" i="0" lang="ru-RU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[</a:t>
            </a:r>
            <a:r>
              <a:rPr lang="ru-RU" sz="1800"/>
              <a:t>иванов денис</a:t>
            </a:r>
            <a:r>
              <a:rPr b="0" i="0" lang="ru-RU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]</a:t>
            </a:r>
            <a:endParaRPr b="0" i="0" sz="28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ru-RU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E-MAIL: </a:t>
            </a:r>
            <a:r>
              <a:rPr b="0" i="0" lang="ru-RU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[</a:t>
            </a:r>
            <a:r>
              <a:rPr lang="ru-RU" sz="1800"/>
              <a:t>Denattori4@gmail.com</a:t>
            </a:r>
            <a:r>
              <a:rPr b="0" i="0" lang="ru-RU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]</a:t>
            </a:r>
            <a:endParaRPr b="0" i="0" sz="28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ru-RU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ТЕЛЕФОН: </a:t>
            </a:r>
            <a:r>
              <a:rPr b="0" i="0" lang="ru-RU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[+7-</a:t>
            </a:r>
            <a:r>
              <a:rPr lang="ru-RU" sz="1800"/>
              <a:t>9248977561</a:t>
            </a:r>
            <a:r>
              <a:rPr b="0" i="0" lang="ru-RU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]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14" name="Google Shape;414;p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4404" y="730078"/>
            <a:ext cx="2941299" cy="29412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28"/>
          <p:cNvSpPr txBox="1"/>
          <p:nvPr>
            <p:ph idx="12" type="sldNum"/>
          </p:nvPr>
        </p:nvSpPr>
        <p:spPr>
          <a:xfrm>
            <a:off x="11457904" y="370257"/>
            <a:ext cx="218008" cy="21544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Arial"/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314" name="Google Shape;314;p28"/>
          <p:cNvSpPr txBox="1"/>
          <p:nvPr/>
        </p:nvSpPr>
        <p:spPr>
          <a:xfrm>
            <a:off x="1395483" y="5871347"/>
            <a:ext cx="9159873" cy="4437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1" lang="ru-R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Подумайте, какие вопросы могут задать инвесторы или эксперты (вопросы финансов, технологий, исследований, фото продукта), заготовьте эти слайды и разместите за слайдом «Контакты»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5" name="Google Shape;315;p28"/>
          <p:cNvSpPr txBox="1"/>
          <p:nvPr/>
        </p:nvSpPr>
        <p:spPr>
          <a:xfrm>
            <a:off x="709684" y="5853393"/>
            <a:ext cx="533400" cy="461665"/>
          </a:xfrm>
          <a:prstGeom prst="rect">
            <a:avLst/>
          </a:prstGeom>
          <a:solidFill>
            <a:srgbClr val="BA0067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ru-RU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!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6" name="Google Shape;316;p28"/>
          <p:cNvSpPr txBox="1"/>
          <p:nvPr/>
        </p:nvSpPr>
        <p:spPr>
          <a:xfrm>
            <a:off x="789196" y="2730815"/>
            <a:ext cx="10263116" cy="15023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7600">
            <a:spAutoFit/>
          </a:bodyPr>
          <a:lstStyle/>
          <a:p>
            <a:pPr indent="0" lvl="0" marL="12700" marR="5080" rtl="0" algn="l">
              <a:lnSpc>
                <a:spcPct val="1012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ru-RU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Все, что вы считаете нужным: </a:t>
            </a:r>
            <a:endParaRPr b="1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2700" marR="5080" rtl="0" algn="l">
              <a:lnSpc>
                <a:spcPct val="101200"/>
              </a:lnSpc>
              <a:spcBef>
                <a:spcPts val="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ru-RU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Скриншоты продукта, операционный план по статьям, расчет себестоимости, продуктовый roadmap, конкурентные преимущества, нерыночные преимущества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4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5"/>
          <p:cNvSpPr txBox="1"/>
          <p:nvPr>
            <p:ph idx="12" type="sldNum"/>
          </p:nvPr>
        </p:nvSpPr>
        <p:spPr>
          <a:xfrm>
            <a:off x="11457904" y="370257"/>
            <a:ext cx="218100" cy="2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pic>
        <p:nvPicPr>
          <p:cNvPr id="336" name="Google Shape;336;p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28500" y="152400"/>
            <a:ext cx="8135010" cy="655320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0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6"/>
          <p:cNvSpPr txBox="1"/>
          <p:nvPr>
            <p:ph idx="12" type="sldNum"/>
          </p:nvPr>
        </p:nvSpPr>
        <p:spPr>
          <a:xfrm>
            <a:off x="11457904" y="370257"/>
            <a:ext cx="218100" cy="2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pic>
        <p:nvPicPr>
          <p:cNvPr id="342" name="Google Shape;342;p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47063" y="152400"/>
            <a:ext cx="5897880" cy="6553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6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p7"/>
          <p:cNvSpPr txBox="1"/>
          <p:nvPr>
            <p:ph idx="12" type="sldNum"/>
          </p:nvPr>
        </p:nvSpPr>
        <p:spPr>
          <a:xfrm>
            <a:off x="11457904" y="370257"/>
            <a:ext cx="218100" cy="2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pic>
        <p:nvPicPr>
          <p:cNvPr id="348" name="Google Shape;348;p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46263" y="370250"/>
            <a:ext cx="6299471" cy="65531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2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p8"/>
          <p:cNvSpPr txBox="1"/>
          <p:nvPr>
            <p:ph idx="12" type="sldNum"/>
          </p:nvPr>
        </p:nvSpPr>
        <p:spPr>
          <a:xfrm>
            <a:off x="11457904" y="370257"/>
            <a:ext cx="218100" cy="2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pic>
        <p:nvPicPr>
          <p:cNvPr id="354" name="Google Shape;354;p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39363" y="152400"/>
            <a:ext cx="6913264" cy="65531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p1"/>
          <p:cNvSpPr txBox="1"/>
          <p:nvPr>
            <p:ph idx="12" type="sldNum"/>
          </p:nvPr>
        </p:nvSpPr>
        <p:spPr>
          <a:xfrm>
            <a:off x="11457904" y="370257"/>
            <a:ext cx="2181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Arial"/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358" name="Google Shape;358;p1"/>
          <p:cNvSpPr txBox="1"/>
          <p:nvPr/>
        </p:nvSpPr>
        <p:spPr>
          <a:xfrm>
            <a:off x="1395484" y="5712323"/>
            <a:ext cx="9056400" cy="6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1" lang="ru-R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«Продавайте проблему, а не решение» – Дэйв МакКлюр.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2700" marR="0" rtl="0" algn="l">
              <a:lnSpc>
                <a:spcPct val="100000"/>
              </a:lnSpc>
              <a:spcBef>
                <a:spcPts val="12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1" lang="ru-R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«Решайте 1-ую проблему клиента» – Сайрус Массоми (CEO ZocDoc). Не 4-ую, 10-ую. </a:t>
            </a:r>
            <a:endParaRPr b="0" i="1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2700" marR="0" rtl="0" algn="l">
              <a:lnSpc>
                <a:spcPct val="100000"/>
              </a:lnSpc>
              <a:spcBef>
                <a:spcPts val="12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1" lang="ru-R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От чего клиенты просыпаются по ночам?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9" name="Google Shape;359;p1"/>
          <p:cNvSpPr txBox="1"/>
          <p:nvPr/>
        </p:nvSpPr>
        <p:spPr>
          <a:xfrm>
            <a:off x="709684" y="5853393"/>
            <a:ext cx="533400" cy="461700"/>
          </a:xfrm>
          <a:prstGeom prst="rect">
            <a:avLst/>
          </a:prstGeom>
          <a:solidFill>
            <a:srgbClr val="BA0067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ru-RU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!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0" name="Google Shape;360;p1"/>
          <p:cNvSpPr txBox="1"/>
          <p:nvPr/>
        </p:nvSpPr>
        <p:spPr>
          <a:xfrm>
            <a:off x="840250" y="1610949"/>
            <a:ext cx="10671300" cy="2247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522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A0067"/>
              </a:buClr>
              <a:buSzPts val="2400"/>
              <a:buFont typeface="Arial"/>
              <a:buNone/>
            </a:pPr>
            <a:r>
              <a:rPr b="1" i="0" lang="ru-RU" sz="2400" u="none" cap="none" strike="noStrike">
                <a:solidFill>
                  <a:srgbClr val="BA0067"/>
                </a:solidFill>
                <a:latin typeface="Arial"/>
                <a:ea typeface="Arial"/>
                <a:cs typeface="Arial"/>
                <a:sym typeface="Arial"/>
              </a:rPr>
              <a:t>Проблема: </a:t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2700" marR="0" rtl="0" algn="l">
              <a:lnSpc>
                <a:spcPct val="100000"/>
              </a:lnSpc>
              <a:spcBef>
                <a:spcPts val="12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ru-RU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Самая острая проблема это большие производственные издержки по перезимовке и из за этого имеется факт высокой себестоимости местной продукции.</a:t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2700" marR="0" rtl="0" algn="l">
              <a:lnSpc>
                <a:spcPct val="100000"/>
              </a:lnSpc>
              <a:spcBef>
                <a:spcPts val="12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ru-RU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При перезимовке пчёл требуется очень много средств и из за того, что методы перезисовки первобытные нет возможности управлять процессом</a:t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1" name="Google Shape;361;p1"/>
          <p:cNvSpPr txBox="1"/>
          <p:nvPr/>
        </p:nvSpPr>
        <p:spPr>
          <a:xfrm>
            <a:off x="840260" y="4226787"/>
            <a:ext cx="10167000" cy="1497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522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A0067"/>
              </a:buClr>
              <a:buSzPts val="2400"/>
              <a:buFont typeface="Arial"/>
              <a:buNone/>
            </a:pPr>
            <a:r>
              <a:rPr b="1" i="0" lang="ru-RU" sz="2400" u="none" cap="none" strike="noStrike">
                <a:solidFill>
                  <a:srgbClr val="BA0067"/>
                </a:solidFill>
                <a:latin typeface="Arial"/>
                <a:ea typeface="Arial"/>
                <a:cs typeface="Arial"/>
                <a:sym typeface="Arial"/>
              </a:rPr>
              <a:t>Альтернативные существующие решения: </a:t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2700" marR="0" rtl="0" algn="l">
              <a:lnSpc>
                <a:spcPct val="100000"/>
              </a:lnSpc>
              <a:spcBef>
                <a:spcPts val="12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ru-RU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На данный момент пчеловоды делают помор семей не доводя их до зимовки, и тем самым остаётся проблема создания племенных пчелосемей.</a:t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7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Google Shape;368;p3"/>
          <p:cNvSpPr txBox="1"/>
          <p:nvPr>
            <p:ph idx="12" type="sldNum"/>
          </p:nvPr>
        </p:nvSpPr>
        <p:spPr>
          <a:xfrm>
            <a:off x="11457904" y="370257"/>
            <a:ext cx="2181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Arial"/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369" name="Google Shape;369;p3"/>
          <p:cNvSpPr txBox="1"/>
          <p:nvPr/>
        </p:nvSpPr>
        <p:spPr>
          <a:xfrm>
            <a:off x="1395475" y="5871351"/>
            <a:ext cx="8822100" cy="676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marR="5080" rtl="0" algn="l">
              <a:lnSpc>
                <a:spcPct val="1012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1" lang="ru-R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Ценностное предложение должно иметь вес. Сколько денег вы экономите или приносите клиенту, сколько времени экономите,  на сколько меньше усилий тратит человек (в абсолютных или относительных значениях)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0" name="Google Shape;370;p3"/>
          <p:cNvSpPr txBox="1"/>
          <p:nvPr/>
        </p:nvSpPr>
        <p:spPr>
          <a:xfrm>
            <a:off x="709684" y="5853393"/>
            <a:ext cx="533400" cy="461700"/>
          </a:xfrm>
          <a:prstGeom prst="rect">
            <a:avLst/>
          </a:prstGeom>
          <a:solidFill>
            <a:srgbClr val="BA0067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ru-RU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!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71" name="Google Shape;371;p3"/>
          <p:cNvGrpSpPr/>
          <p:nvPr/>
        </p:nvGrpSpPr>
        <p:grpSpPr>
          <a:xfrm>
            <a:off x="709664" y="1566290"/>
            <a:ext cx="10760753" cy="4108909"/>
            <a:chOff x="2102235" y="2002098"/>
            <a:chExt cx="12896396" cy="4108909"/>
          </a:xfrm>
        </p:grpSpPr>
        <p:sp>
          <p:nvSpPr>
            <p:cNvPr id="372" name="Google Shape;372;p3"/>
            <p:cNvSpPr txBox="1"/>
            <p:nvPr/>
          </p:nvSpPr>
          <p:spPr>
            <a:xfrm>
              <a:off x="2116931" y="2002098"/>
              <a:ext cx="12881700" cy="85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13950">
              <a:spAutoFit/>
            </a:bodyPr>
            <a:lstStyle/>
            <a:p>
              <a:pPr indent="0" lvl="0" marL="1270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BA0067"/>
                </a:buClr>
                <a:buSzPts val="1800"/>
                <a:buFont typeface="Arial"/>
                <a:buNone/>
              </a:pPr>
              <a:r>
                <a:rPr b="1" i="0" lang="ru-RU" sz="1800" u="none" cap="none" strike="noStrike">
                  <a:solidFill>
                    <a:srgbClr val="BA0067"/>
                  </a:solidFill>
                  <a:latin typeface="Arial"/>
                  <a:ea typeface="Arial"/>
                  <a:cs typeface="Arial"/>
                  <a:sym typeface="Arial"/>
                </a:rPr>
                <a:t>Ценностное Предложение: </a:t>
              </a:r>
              <a:r>
                <a:rPr b="0" i="0" lang="ru-RU" sz="18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Всем пчеловодам умный зимовник помогает решить вопросы связанные с производственными издержками и благодаря тому себестоимость местной продукции снижается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3" name="Google Shape;373;p3"/>
            <p:cNvSpPr txBox="1"/>
            <p:nvPr/>
          </p:nvSpPr>
          <p:spPr>
            <a:xfrm>
              <a:off x="2116931" y="2824361"/>
              <a:ext cx="12192000" cy="572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13950">
              <a:spAutoFit/>
            </a:bodyPr>
            <a:lstStyle/>
            <a:p>
              <a:pPr indent="0" lvl="0" marL="1270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BA0067"/>
                </a:buClr>
                <a:buSzPts val="1800"/>
                <a:buFont typeface="Arial"/>
                <a:buNone/>
              </a:pPr>
              <a:r>
                <a:rPr b="1" i="0" lang="ru-RU" sz="1800" u="none" cap="none" strike="noStrike">
                  <a:solidFill>
                    <a:srgbClr val="BA0067"/>
                  </a:solidFill>
                  <a:latin typeface="Arial"/>
                  <a:ea typeface="Arial"/>
                  <a:cs typeface="Arial"/>
                  <a:sym typeface="Arial"/>
                </a:rPr>
                <a:t>Решение: </a:t>
              </a:r>
              <a:r>
                <a:rPr b="0" i="0" lang="ru-RU" sz="18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Размещаем умный зимовник с удаленным наблюдением за процессом 24/7 через приложение для снижения потерь пчелосемей.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4" name="Google Shape;374;p3"/>
            <p:cNvSpPr txBox="1"/>
            <p:nvPr/>
          </p:nvSpPr>
          <p:spPr>
            <a:xfrm>
              <a:off x="2116931" y="3449104"/>
              <a:ext cx="10058100" cy="572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13950">
              <a:spAutoFit/>
            </a:bodyPr>
            <a:lstStyle/>
            <a:p>
              <a:pPr indent="0" lvl="0" marL="1270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BA0067"/>
                </a:buClr>
                <a:buSzPts val="1800"/>
                <a:buFont typeface="Arial"/>
                <a:buNone/>
              </a:pPr>
              <a:r>
                <a:rPr b="1" i="0" lang="ru-RU" sz="1800" u="none" cap="none" strike="noStrike">
                  <a:solidFill>
                    <a:srgbClr val="BA0067"/>
                  </a:solidFill>
                  <a:latin typeface="Arial"/>
                  <a:ea typeface="Arial"/>
                  <a:cs typeface="Arial"/>
                  <a:sym typeface="Arial"/>
                </a:rPr>
                <a:t>Скриншоты: </a:t>
              </a:r>
              <a:r>
                <a:rPr b="0" i="0" lang="ru-RU" sz="18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Автономность, возможность наблюдения удаленно, все процессы автоматизированы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5" name="Google Shape;375;p3"/>
            <p:cNvSpPr txBox="1"/>
            <p:nvPr/>
          </p:nvSpPr>
          <p:spPr>
            <a:xfrm>
              <a:off x="2116931" y="4075505"/>
              <a:ext cx="11904300" cy="113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13950">
              <a:spAutoFit/>
            </a:bodyPr>
            <a:lstStyle/>
            <a:p>
              <a:pPr indent="0" lvl="0" marL="1270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BA0067"/>
                </a:buClr>
                <a:buSzPts val="1800"/>
                <a:buFont typeface="Arial"/>
                <a:buNone/>
              </a:pPr>
              <a:r>
                <a:rPr b="1" i="0" lang="ru-RU" sz="1800" u="none" cap="none" strike="noStrike">
                  <a:solidFill>
                    <a:srgbClr val="BA0067"/>
                  </a:solidFill>
                  <a:latin typeface="Arial"/>
                  <a:ea typeface="Arial"/>
                  <a:cs typeface="Arial"/>
                  <a:sym typeface="Arial"/>
                </a:rPr>
                <a:t>Сторителлинг: </a:t>
              </a:r>
              <a:r>
                <a:rPr b="0" i="0" lang="ru-RU" sz="18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Пчеловод с помощью приложения наблюдает за процессом удаленно и при  помощи автоматизации всех процессов гибель пчелосемей снижается от 40% до 3%, а также при помощи автономности данный зимник можно размещать в любой точке его пасеки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6" name="Google Shape;376;p3"/>
            <p:cNvSpPr txBox="1"/>
            <p:nvPr/>
          </p:nvSpPr>
          <p:spPr>
            <a:xfrm>
              <a:off x="2102235" y="5259907"/>
              <a:ext cx="12723000" cy="85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13950">
              <a:spAutoFit/>
            </a:bodyPr>
            <a:lstStyle/>
            <a:p>
              <a:pPr indent="0" lvl="0" marL="1270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BA0067"/>
                </a:buClr>
                <a:buSzPts val="1800"/>
                <a:buFont typeface="Arial"/>
                <a:buNone/>
              </a:pPr>
              <a:r>
                <a:rPr b="1" i="0" lang="ru-RU" sz="1800" u="none" cap="none" strike="noStrike">
                  <a:solidFill>
                    <a:srgbClr val="BA0067"/>
                  </a:solidFill>
                  <a:latin typeface="Arial"/>
                  <a:ea typeface="Arial"/>
                  <a:cs typeface="Arial"/>
                  <a:sym typeface="Arial"/>
                </a:rPr>
                <a:t>«Секретный соус»:Мы тесно сотрудничем с НИИ и АГАТУ, на каждый элемент процесса ведутся научно исследовательские работы, а также сопровождение клиентов до 3х лет с момента приобретения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