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9"/>
  </p:notesMasterIdLst>
  <p:sldIdLst>
    <p:sldId id="268" r:id="rId2"/>
    <p:sldId id="289" r:id="rId3"/>
    <p:sldId id="290" r:id="rId4"/>
    <p:sldId id="291" r:id="rId5"/>
    <p:sldId id="292" r:id="rId6"/>
    <p:sldId id="293" r:id="rId7"/>
    <p:sldId id="288" r:id="rId8"/>
  </p:sldIdLst>
  <p:sldSz cx="12192000" cy="6858000"/>
  <p:notesSz cx="12192000" cy="6858000"/>
  <p:embeddedFontLst>
    <p:embeddedFont>
      <p:font typeface="Calibri" panose="020F0502020204030204" pitchFamily="34" charset="0"/>
      <p:regular r:id="rId10"/>
      <p:bold r:id="rId11"/>
      <p:italic r:id="rId12"/>
      <p:boldItalic r:id="rId13"/>
    </p:embeddedFont>
    <p:embeddedFont>
      <p:font typeface="Gilroy" panose="020B0604020202020204" charset="-52"/>
      <p:regular r:id="rId14"/>
      <p:bold r:id="rId15"/>
      <p:italic r:id="rId16"/>
      <p:boldItalic r:id="rId17"/>
    </p:embeddedFont>
    <p:embeddedFont>
      <p:font typeface="Gilroy-Black" panose="020B0604020202020204" charset="-52"/>
      <p:bold r:id="rId18"/>
    </p:embeddedFont>
    <p:embeddedFont>
      <p:font typeface="Gilroy-ExtraBold" panose="020B0604020202020204" charset="-52"/>
      <p:bold r:id="rId19"/>
    </p:embeddedFont>
    <p:embeddedFont>
      <p:font typeface="Gilroy-Light" panose="020B0604020202020204" charset="-52"/>
      <p:regular r:id="rId20"/>
    </p:embeddedFont>
  </p:embeddedFontLst>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79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3C1"/>
    <a:srgbClr val="FCAF17"/>
    <a:srgbClr val="FD493D"/>
    <a:srgbClr val="727190"/>
    <a:srgbClr val="B5D8E1"/>
    <a:srgbClr val="AEADBF"/>
    <a:srgbClr val="A6BEE2"/>
    <a:srgbClr val="95A7BF"/>
    <a:srgbClr val="6F7385"/>
    <a:srgbClr val="C1D1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67FCD3-8E2A-CBA8-48F4-D0D884036E8F}">
  <a:tblStyle styleId="{8367FCD3-8E2A-CBA8-48F4-D0D884036E8F}" styleName="Средний стиль 4 — акцент 1">
    <a:wholeTbl>
      <a:tcTxStyle>
        <a:fontRef idx="minor">
          <a:srgbClr val="000000"/>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Style>
        <a:tcBdr/>
      </a:tcStyle>
    </a:lastCol>
    <a:firstCol>
      <a:tcStyle>
        <a:tcBdr/>
      </a:tcStyle>
    </a:firstCol>
    <a:lastRow>
      <a:tcStyle>
        <a:tcBdr>
          <a:top>
            <a:ln w="25400">
              <a:solidFill>
                <a:schemeClr val="accent1"/>
              </a:solidFill>
            </a:ln>
          </a:top>
        </a:tcBdr>
        <a:fill>
          <a:solidFill>
            <a:schemeClr val="accent1">
              <a:tint val="20000"/>
            </a:schemeClr>
          </a:solidFill>
        </a:fill>
      </a:tcStyle>
    </a:lastRow>
    <a:seCell>
      <a:tcStyle>
        <a:tcBdr/>
      </a:tcStyle>
    </a:seCell>
    <a:swCell>
      <a:tcStyle>
        <a:tcBdr/>
      </a:tcStyle>
    </a:swCell>
    <a:firstRow>
      <a:tcStyle>
        <a:tcBdr/>
        <a:fill>
          <a:solidFill>
            <a:schemeClr val="accent1">
              <a:tint val="20000"/>
            </a:schemeClr>
          </a:solidFill>
        </a:fill>
      </a:tcStyle>
    </a:firstRow>
    <a:neCell>
      <a:tcStyle>
        <a:tcBdr/>
      </a:tcStyle>
    </a:neCell>
    <a:nwCell>
      <a:tcStyle>
        <a:tcBdr/>
      </a:tcStyle>
    </a:nwCell>
  </a:tblStyle>
  <a:tblStyle styleId="{96BFA136-60C2-0513-DDB3-F814A4FAC428}" styleName="Средний стиль 2 — акцент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55" autoAdjust="0"/>
  </p:normalViewPr>
  <p:slideViewPr>
    <p:cSldViewPr>
      <p:cViewPr varScale="1">
        <p:scale>
          <a:sx n="82" d="100"/>
          <a:sy n="82" d="100"/>
        </p:scale>
        <p:origin x="614" y="43"/>
      </p:cViewPr>
      <p:guideLst>
        <p:guide orient="horz" pos="279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3" name="Google Shape;3;n"/>
          <p:cNvSpPr>
            <a:spLocks noGrp="1" noRot="1" noChangeAspect="1"/>
          </p:cNvSpPr>
          <p:nvPr>
            <p:ph type="sldImg" idx="2"/>
          </p:nvPr>
        </p:nvSpPr>
        <p:spPr bwMode="auto">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a:defRPr/>
            </a:pPr>
            <a:endParaRPr/>
          </a:p>
        </p:txBody>
      </p:sp>
    </p:spTree>
  </p:cSld>
  <p:clrMap bg1="lt1" tx1="dk1" bg2="dk2" tx2="lt2" accent1="accent1" accent2="accent2" accent3="accent3" accent4="accent4" accent5="accent5" accent6="accent6" hlink="hlink" folHlink="folHlink"/>
  <p:notes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otion.so/intensive2035/e16bcedd0635425083043cee40507eff?pvs=4"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notion.so/intensive2035/08ff407807a14bdd940722bd2c2f5fe5?pvs=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rtl="0"/>
            <a:r>
              <a:rPr lang="ru-RU" sz="1100" b="0" i="0" u="none" strike="noStrike" cap="none" dirty="0">
                <a:solidFill>
                  <a:srgbClr val="000000"/>
                </a:solidFill>
                <a:effectLst/>
                <a:latin typeface="Arial"/>
                <a:ea typeface="Arial"/>
                <a:cs typeface="Arial"/>
              </a:rPr>
              <a:t>Перед заполнением слайда обратите внимание на статьи о заполнении паспорта проектной идеи и об ошибках при его заполнении</a:t>
            </a:r>
            <a:endParaRPr lang="ru-RU" b="0" dirty="0">
              <a:effectLst/>
            </a:endParaRPr>
          </a:p>
          <a:p>
            <a:pPr rtl="0"/>
            <a:r>
              <a:rPr lang="ru-RU" sz="1100" b="0" i="0" u="none" strike="noStrike" cap="none" dirty="0">
                <a:solidFill>
                  <a:srgbClr val="000000"/>
                </a:solidFill>
                <a:effectLst/>
                <a:latin typeface="Arial"/>
                <a:ea typeface="Arial"/>
                <a:cs typeface="Arial"/>
              </a:rPr>
              <a:t>Как заполнять паспорт проекта </a:t>
            </a:r>
            <a:r>
              <a:rPr lang="ru-RU" sz="1100" b="0" i="0" u="sng" strike="noStrike" cap="none" dirty="0">
                <a:solidFill>
                  <a:srgbClr val="000000"/>
                </a:solidFill>
                <a:effectLst/>
                <a:latin typeface="Arial"/>
                <a:ea typeface="Arial"/>
                <a:cs typeface="Arial"/>
                <a:hlinkClick r:id="rId3"/>
              </a:rPr>
              <a:t>https://www.notion.so/intensive2035/e16bcedd0635425083043cee40507eff?pvs=4</a:t>
            </a:r>
            <a:r>
              <a:rPr lang="ru-RU" sz="1100" b="0" i="0" u="none" strike="noStrike" cap="none" dirty="0">
                <a:solidFill>
                  <a:srgbClr val="000000"/>
                </a:solidFill>
                <a:effectLst/>
                <a:latin typeface="Arial"/>
                <a:ea typeface="Arial"/>
                <a:cs typeface="Arial"/>
              </a:rPr>
              <a:t> </a:t>
            </a:r>
            <a:endParaRPr lang="ru-RU" b="0" dirty="0">
              <a:effectLst/>
            </a:endParaRPr>
          </a:p>
          <a:p>
            <a:pPr rtl="0"/>
            <a:r>
              <a:rPr lang="ru-RU" sz="1100" b="0" i="0" u="none" strike="noStrike" cap="none" dirty="0">
                <a:solidFill>
                  <a:srgbClr val="000000"/>
                </a:solidFill>
                <a:effectLst/>
                <a:latin typeface="Arial"/>
                <a:ea typeface="Arial"/>
                <a:cs typeface="Arial"/>
              </a:rPr>
              <a:t>Ошибки при заполнении паспорта проекта </a:t>
            </a:r>
            <a:r>
              <a:rPr lang="ru-RU" sz="1100" b="0" i="0" u="sng" strike="noStrike" cap="none" dirty="0">
                <a:solidFill>
                  <a:srgbClr val="000000"/>
                </a:solidFill>
                <a:effectLst/>
                <a:latin typeface="Arial"/>
                <a:ea typeface="Arial"/>
                <a:cs typeface="Arial"/>
                <a:hlinkClick r:id="rId4"/>
              </a:rPr>
              <a:t>https://www.notion.so/intensive2035/08ff407807a14bdd940722bd2c2f5fe5?pvs=4</a:t>
            </a:r>
            <a:r>
              <a:rPr lang="ru-RU" sz="1100" b="0" i="0" u="none" strike="noStrike" cap="none" dirty="0">
                <a:solidFill>
                  <a:srgbClr val="000000"/>
                </a:solidFill>
                <a:effectLst/>
                <a:latin typeface="Arial"/>
                <a:ea typeface="Arial"/>
                <a:cs typeface="Arial"/>
              </a:rPr>
              <a:t> </a:t>
            </a:r>
            <a:endParaRPr lang="ru-RU" b="0" dirty="0">
              <a:effectLst/>
            </a:endParaRPr>
          </a:p>
          <a:p>
            <a:pPr rtl="0"/>
            <a:r>
              <a:rPr lang="ru-RU" sz="1100" b="0" i="0" u="none" strike="noStrike" cap="none" dirty="0">
                <a:solidFill>
                  <a:srgbClr val="000000"/>
                </a:solidFill>
                <a:effectLst/>
                <a:latin typeface="Arial"/>
                <a:ea typeface="Arial"/>
                <a:cs typeface="Arial"/>
              </a:rPr>
              <a:t>Проблема, которую вы решаете, не существует в вакууме.</a:t>
            </a:r>
            <a:endParaRPr lang="ru-RU" b="0" dirty="0">
              <a:effectLst/>
            </a:endParaRPr>
          </a:p>
          <a:p>
            <a:pPr rtl="0"/>
            <a:r>
              <a:rPr lang="ru-RU" sz="1100" b="0" i="0" u="none" strike="noStrike" cap="none" dirty="0">
                <a:solidFill>
                  <a:srgbClr val="000000"/>
                </a:solidFill>
                <a:effectLst/>
                <a:latin typeface="Arial"/>
                <a:ea typeface="Arial"/>
                <a:cs typeface="Arial"/>
              </a:rPr>
              <a:t>Должен быть кто-то, кто от неё страдает, иначе это не проблема. В качестве пользователя мы предлагаем выбрать группу людей, для которых эта проблема актуальна. Например, в группу могут входить люди определенной профессии или рода деятельности, жители района или города, потребители какого-то товара или услуги, владельцы какой-то собственности и так далее.</a:t>
            </a:r>
            <a:endParaRPr lang="ru-RU" b="0" dirty="0">
              <a:effectLst/>
            </a:endParaRPr>
          </a:p>
          <a:p>
            <a:pPr rtl="0"/>
            <a:r>
              <a:rPr lang="ru-RU" sz="1100" b="0" i="0" u="none" strike="noStrike" cap="none" dirty="0">
                <a:solidFill>
                  <a:srgbClr val="000000"/>
                </a:solidFill>
                <a:effectLst/>
                <a:latin typeface="Arial"/>
                <a:ea typeface="Arial"/>
                <a:cs typeface="Arial"/>
              </a:rPr>
              <a:t>Проблема возникает не на пустом месте.</a:t>
            </a:r>
            <a:endParaRPr lang="ru-RU" b="0" dirty="0">
              <a:effectLst/>
            </a:endParaRPr>
          </a:p>
          <a:p>
            <a:pPr rtl="0"/>
            <a:r>
              <a:rPr lang="ru-RU" sz="1100" b="0" i="0" u="none" strike="noStrike" cap="none" dirty="0">
                <a:solidFill>
                  <a:srgbClr val="000000"/>
                </a:solidFill>
                <a:effectLst/>
                <a:latin typeface="Arial"/>
                <a:ea typeface="Arial"/>
                <a:cs typeface="Arial"/>
              </a:rPr>
              <a:t>А тогда, когда пользователь совершает некоторые действия, чтобы прийти к желаемому результату. Масштабы действия могут быть разные: от продажи квартиры и выбора учебного заведения до заполнения формы на сайте или выброса мусора.</a:t>
            </a:r>
            <a:endParaRPr lang="ru-RU" b="0" dirty="0">
              <a:effectLst/>
            </a:endParaRPr>
          </a:p>
          <a:p>
            <a:pPr rtl="0"/>
            <a:r>
              <a:rPr lang="ru-RU" sz="1100" b="0" i="0" u="none" strike="noStrike" cap="none" dirty="0">
                <a:solidFill>
                  <a:srgbClr val="000000"/>
                </a:solidFill>
                <a:effectLst/>
                <a:latin typeface="Arial"/>
                <a:ea typeface="Arial"/>
                <a:cs typeface="Arial"/>
              </a:rPr>
              <a:t>Так или иначе, при совершении этого действия что-то идёт не так, пользователь сталкивается с каким-то неудобством, барьером, которое либо вообще не даёт совершить это действие, либо затрудняет его, делает неприятным.</a:t>
            </a:r>
            <a:endParaRPr lang="ru-RU" b="0" dirty="0">
              <a:effectLst/>
            </a:endParaRPr>
          </a:p>
          <a:p>
            <a:pPr rtl="0"/>
            <a:r>
              <a:rPr lang="ru-RU" sz="1100" b="0" i="0" u="none" strike="noStrike" cap="none" dirty="0">
                <a:solidFill>
                  <a:srgbClr val="000000"/>
                </a:solidFill>
                <a:effectLst/>
                <a:latin typeface="Arial"/>
                <a:ea typeface="Arial"/>
                <a:cs typeface="Arial"/>
              </a:rPr>
              <a:t>Хороший индикатор: пользователь вынужден тратить дополнительное время, деньги, нервы, здоровье, чтобы решить свою первоначальную задачу.</a:t>
            </a:r>
            <a:endParaRPr lang="ru-RU" b="0" dirty="0">
              <a:effectLst/>
            </a:endParaRPr>
          </a:p>
          <a:p>
            <a:pPr rtl="0"/>
            <a:r>
              <a:rPr lang="ru-RU" sz="1100" b="0" i="0" u="none" strike="noStrike" cap="none" dirty="0">
                <a:solidFill>
                  <a:srgbClr val="000000"/>
                </a:solidFill>
                <a:effectLst/>
                <a:latin typeface="Arial"/>
                <a:ea typeface="Arial"/>
                <a:cs typeface="Arial"/>
              </a:rPr>
              <a:t>Обратите внимание, что задача часто всё же решается, хоть и не самым оптимальным способом. Как раз в этом месте вы можете предложить более оптимальное решение, то есть, менее затратное по деньгам, времени или нервам. Именно решение вам и предстоит разработать в ходе интенсива.</a:t>
            </a:r>
            <a:endParaRPr lang="ru-RU" b="0" dirty="0">
              <a:effectLst/>
            </a:endParaRPr>
          </a:p>
          <a:p>
            <a:br>
              <a:rPr lang="ru-RU" dirty="0"/>
            </a:br>
            <a:endParaRPr lang="ru-RU" dirty="0"/>
          </a:p>
        </p:txBody>
      </p:sp>
    </p:spTree>
    <p:extLst>
      <p:ext uri="{BB962C8B-B14F-4D97-AF65-F5344CB8AC3E}">
        <p14:creationId xmlns:p14="http://schemas.microsoft.com/office/powerpoint/2010/main" val="257754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rtl="0"/>
            <a:r>
              <a:rPr lang="ru-RU" sz="1100" b="0" i="0" u="none" strike="noStrike" cap="none" dirty="0">
                <a:solidFill>
                  <a:srgbClr val="000000"/>
                </a:solidFill>
                <a:effectLst/>
                <a:latin typeface="Arial"/>
                <a:ea typeface="Arial"/>
                <a:cs typeface="Arial"/>
              </a:rPr>
              <a:t>Поиск аналогов своего продукта/услуги помогает команде позаимствовать чужие удачные решения для внедрения в собственный продукт, а также даёт базовое представление о рынке и о том, что сейчас на нём востребовано.</a:t>
            </a:r>
            <a:endParaRPr lang="ru-RU" b="0" dirty="0">
              <a:effectLst/>
            </a:endParaRPr>
          </a:p>
          <a:p>
            <a:pPr rtl="0"/>
            <a:r>
              <a:rPr lang="ru-RU" sz="1100" b="0" i="0" u="none" strike="noStrike" cap="none" dirty="0">
                <a:solidFill>
                  <a:srgbClr val="000000"/>
                </a:solidFill>
                <a:effectLst/>
                <a:latin typeface="Arial"/>
                <a:ea typeface="Arial"/>
                <a:cs typeface="Arial"/>
              </a:rPr>
              <a:t>Аналоги продукта бываю полными (прямые конкуренты) и частичными (косвенные конкуренты).</a:t>
            </a:r>
            <a:endParaRPr lang="ru-RU" b="0" dirty="0">
              <a:effectLst/>
            </a:endParaRPr>
          </a:p>
          <a:p>
            <a:pPr rtl="0"/>
            <a:br>
              <a:rPr lang="ru-RU" b="0" dirty="0">
                <a:effectLst/>
              </a:rPr>
            </a:br>
            <a:r>
              <a:rPr lang="ru-RU" sz="1100" b="1" i="0" u="none" strike="noStrike" cap="none" dirty="0">
                <a:solidFill>
                  <a:srgbClr val="000000"/>
                </a:solidFill>
                <a:effectLst/>
                <a:latin typeface="Arial"/>
                <a:ea typeface="Arial"/>
                <a:cs typeface="Arial"/>
              </a:rPr>
              <a:t>Полные аналоги</a:t>
            </a:r>
            <a:r>
              <a:rPr lang="ru-RU" sz="1100" b="0" i="0" u="none" strike="noStrike" cap="none" dirty="0">
                <a:solidFill>
                  <a:srgbClr val="000000"/>
                </a:solidFill>
                <a:effectLst/>
                <a:latin typeface="Arial"/>
                <a:ea typeface="Arial"/>
                <a:cs typeface="Arial"/>
              </a:rPr>
              <a:t> (прямые конкуренты) — это продукты, которые похожи на ваш, ориентированы на ту же аудиторию и решают те же задачи, что и ваш продукт. Например, полными аналогами машины марки </a:t>
            </a:r>
            <a:r>
              <a:rPr lang="ru-RU" sz="1100" b="0" i="0" u="none" strike="noStrike" cap="none" dirty="0" err="1">
                <a:solidFill>
                  <a:srgbClr val="000000"/>
                </a:solidFill>
                <a:effectLst/>
                <a:latin typeface="Arial"/>
                <a:ea typeface="Arial"/>
                <a:cs typeface="Arial"/>
              </a:rPr>
              <a:t>Kia</a:t>
            </a:r>
            <a:r>
              <a:rPr lang="ru-RU" sz="1100" b="0" i="0" u="none" strike="noStrike" cap="none" dirty="0">
                <a:solidFill>
                  <a:srgbClr val="000000"/>
                </a:solidFill>
                <a:effectLst/>
                <a:latin typeface="Arial"/>
                <a:ea typeface="Arial"/>
                <a:cs typeface="Arial"/>
              </a:rPr>
              <a:t> будут машины </a:t>
            </a:r>
            <a:r>
              <a:rPr lang="ru-RU" sz="1100" b="0" i="0" u="none" strike="noStrike" cap="none" dirty="0" err="1">
                <a:solidFill>
                  <a:srgbClr val="000000"/>
                </a:solidFill>
                <a:effectLst/>
                <a:latin typeface="Arial"/>
                <a:ea typeface="Arial"/>
                <a:cs typeface="Arial"/>
              </a:rPr>
              <a:t>Skoda</a:t>
            </a:r>
            <a:r>
              <a:rPr lang="ru-RU" sz="1100" b="0" i="0" u="none" strike="noStrike" cap="none" dirty="0">
                <a:solidFill>
                  <a:srgbClr val="000000"/>
                </a:solidFill>
                <a:effectLst/>
                <a:latin typeface="Arial"/>
                <a:ea typeface="Arial"/>
                <a:cs typeface="Arial"/>
              </a:rPr>
              <a:t> и </a:t>
            </a:r>
            <a:r>
              <a:rPr lang="ru-RU" sz="1100" b="0" i="0" u="none" strike="noStrike" cap="none" dirty="0" err="1">
                <a:solidFill>
                  <a:srgbClr val="000000"/>
                </a:solidFill>
                <a:effectLst/>
                <a:latin typeface="Arial"/>
                <a:ea typeface="Arial"/>
                <a:cs typeface="Arial"/>
              </a:rPr>
              <a:t>Volkswagen</a:t>
            </a:r>
            <a:r>
              <a:rPr lang="ru-RU" sz="1100" b="0" i="0" u="none" strike="noStrike" cap="none" dirty="0">
                <a:solidFill>
                  <a:srgbClr val="000000"/>
                </a:solidFill>
                <a:effectLst/>
                <a:latin typeface="Arial"/>
                <a:ea typeface="Arial"/>
                <a:cs typeface="Arial"/>
              </a:rPr>
              <a:t>.</a:t>
            </a:r>
            <a:endParaRPr lang="ru-RU" b="0" dirty="0">
              <a:effectLst/>
            </a:endParaRPr>
          </a:p>
          <a:p>
            <a:pPr rtl="0"/>
            <a:r>
              <a:rPr lang="ru-RU" sz="1100" b="1" i="0" u="none" strike="noStrike" cap="none" dirty="0">
                <a:solidFill>
                  <a:srgbClr val="000000"/>
                </a:solidFill>
                <a:effectLst/>
                <a:latin typeface="Arial"/>
                <a:ea typeface="Arial"/>
                <a:cs typeface="Arial"/>
              </a:rPr>
              <a:t>Частичными аналогами</a:t>
            </a:r>
            <a:r>
              <a:rPr lang="ru-RU" sz="1100" b="0" i="0" u="none" strike="noStrike" cap="none" dirty="0">
                <a:solidFill>
                  <a:srgbClr val="000000"/>
                </a:solidFill>
                <a:effectLst/>
                <a:latin typeface="Arial"/>
                <a:ea typeface="Arial"/>
                <a:cs typeface="Arial"/>
              </a:rPr>
              <a:t> (косвенными конкурентами) могут быть либо продукты, которые не похожи на ваш, но решают ту же проблему клиентов, либо схожие с вашим продукты, ориентированные на другую целевую аудиторию. Например, энергетические напитки — это частичные аналоги кофе, потому что они решают ту же задачу сохранения бодрости. Магазины профессиональной косметики — косвенные конкуренты салонов красоты, так как они вынуждают клиентов проводить себе процедуры самостоятельно, но при этом экономят им деньги. Косвенными конкурентами так же стоит считать иностранные продукты или услуги, не представленные в России, то есть ориентированные на другую целевую аудиторию. Важно посмотреть и их, так как они показывают перспективы развития технологического направления в России в дальнейшем.</a:t>
            </a:r>
            <a:endParaRPr lang="ru-RU" b="0" dirty="0">
              <a:effectLst/>
            </a:endParaRPr>
          </a:p>
          <a:p>
            <a:pPr rtl="0"/>
            <a:r>
              <a:rPr lang="ru-RU" sz="1100" b="0" i="0" u="none" strike="noStrike" cap="none" dirty="0">
                <a:solidFill>
                  <a:srgbClr val="000000"/>
                </a:solidFill>
                <a:effectLst/>
                <a:latin typeface="Arial"/>
                <a:ea typeface="Arial"/>
                <a:cs typeface="Arial"/>
              </a:rPr>
              <a:t>Как и с остальными слайдами, мы не ограничиваем вас в шаблоне. Вы можете изложить результаты в виде сравнительной таблицы, где ваш проект сравнивается с аналогичными по каким-то параметрам или свойствам. Главное, чтобы было понятно, </a:t>
            </a:r>
            <a:r>
              <a:rPr lang="ru-RU" sz="1100" b="1" i="0" u="none" strike="noStrike" cap="none" dirty="0">
                <a:solidFill>
                  <a:srgbClr val="000000"/>
                </a:solidFill>
                <a:effectLst/>
                <a:latin typeface="Arial"/>
                <a:ea typeface="Arial"/>
                <a:cs typeface="Arial"/>
              </a:rPr>
              <a:t>чем ваш проект отличается от аналогов, в чем превосходит их и как это помогает решать заявленную проблему.</a:t>
            </a:r>
            <a:endParaRPr lang="ru-RU" b="0" dirty="0">
              <a:effectLst/>
            </a:endParaRPr>
          </a:p>
          <a:p>
            <a:br>
              <a:rPr lang="ru-RU" dirty="0"/>
            </a:br>
            <a:endParaRPr lang="ru-RU" dirty="0"/>
          </a:p>
        </p:txBody>
      </p:sp>
    </p:spTree>
    <p:extLst>
      <p:ext uri="{BB962C8B-B14F-4D97-AF65-F5344CB8AC3E}">
        <p14:creationId xmlns:p14="http://schemas.microsoft.com/office/powerpoint/2010/main" val="199529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rtl="0"/>
            <a:r>
              <a:rPr lang="ru-RU" sz="1100" b="0" i="0" u="none" strike="noStrike" cap="none" dirty="0">
                <a:solidFill>
                  <a:srgbClr val="000000"/>
                </a:solidFill>
                <a:effectLst/>
                <a:latin typeface="Arial"/>
                <a:ea typeface="Arial"/>
                <a:cs typeface="Arial"/>
              </a:rPr>
              <a:t>Мы используем такой шаблон формулировки решения, но не настаиваем на нем: </a:t>
            </a:r>
            <a:endParaRPr lang="ru-RU" b="0" dirty="0">
              <a:effectLst/>
            </a:endParaRPr>
          </a:p>
          <a:p>
            <a:pPr rtl="0"/>
            <a:r>
              <a:rPr lang="ru-RU" sz="1100" b="0" i="1" u="none" strike="noStrike" cap="none" dirty="0">
                <a:solidFill>
                  <a:srgbClr val="000000"/>
                </a:solidFill>
                <a:effectLst/>
                <a:latin typeface="Arial"/>
                <a:ea typeface="Arial"/>
                <a:cs typeface="Arial"/>
              </a:rPr>
              <a:t>Для &lt;пользователей&gt;, которым нужно &lt;цель/желание потребность пользователя&gt;, Наш &lt;вид решения&gt; будет выполнять &lt;главную функцию&gt;. В отличие от &lt;альтернатив&gt;, наш продукт лучше тем, что &lt;описание преимуществ&gt;.</a:t>
            </a:r>
            <a:endParaRPr lang="ru-RU" b="0" dirty="0">
              <a:effectLst/>
            </a:endParaRPr>
          </a:p>
          <a:p>
            <a:pPr rtl="0"/>
            <a:br>
              <a:rPr lang="ru-RU" b="0" dirty="0">
                <a:effectLst/>
              </a:rPr>
            </a:br>
            <a:r>
              <a:rPr lang="ru-RU" sz="1100" b="0" i="0" u="none" strike="noStrike" cap="none" dirty="0">
                <a:solidFill>
                  <a:srgbClr val="000000"/>
                </a:solidFill>
                <a:effectLst/>
                <a:latin typeface="Arial"/>
                <a:ea typeface="Arial"/>
                <a:cs typeface="Arial"/>
              </a:rPr>
              <a:t>Так или иначе, из описания вашего решения должно быть понятно следующее:</a:t>
            </a:r>
            <a:endParaRPr lang="ru-RU" b="0" dirty="0">
              <a:effectLst/>
            </a:endParaRPr>
          </a:p>
          <a:p>
            <a:pPr rtl="0" fontAlgn="base"/>
            <a:r>
              <a:rPr lang="ru-RU" sz="1100" b="0" i="0" u="none" strike="noStrike" cap="none" dirty="0">
                <a:solidFill>
                  <a:srgbClr val="000000"/>
                </a:solidFill>
                <a:effectLst/>
                <a:latin typeface="Arial"/>
                <a:ea typeface="Arial"/>
                <a:cs typeface="Arial"/>
              </a:rPr>
              <a:t>чья проблема решается</a:t>
            </a:r>
          </a:p>
          <a:p>
            <a:pPr rtl="0" fontAlgn="base"/>
            <a:r>
              <a:rPr lang="ru-RU" sz="1100" b="0" i="0" u="none" strike="noStrike" cap="none" dirty="0">
                <a:solidFill>
                  <a:srgbClr val="000000"/>
                </a:solidFill>
                <a:effectLst/>
                <a:latin typeface="Arial"/>
                <a:ea typeface="Arial"/>
                <a:cs typeface="Arial"/>
              </a:rPr>
              <a:t>что это за проблема</a:t>
            </a:r>
          </a:p>
          <a:p>
            <a:pPr rtl="0" fontAlgn="base"/>
            <a:r>
              <a:rPr lang="ru-RU" sz="1100" b="0" i="0" u="none" strike="noStrike" cap="none" dirty="0">
                <a:solidFill>
                  <a:srgbClr val="000000"/>
                </a:solidFill>
                <a:effectLst/>
                <a:latin typeface="Arial"/>
                <a:ea typeface="Arial"/>
                <a:cs typeface="Arial"/>
              </a:rPr>
              <a:t>что представляет собой ваше решение</a:t>
            </a:r>
          </a:p>
          <a:p>
            <a:pPr rtl="0" fontAlgn="base"/>
            <a:r>
              <a:rPr lang="ru-RU" sz="1100" b="0" i="0" u="none" strike="noStrike" cap="none" dirty="0">
                <a:solidFill>
                  <a:srgbClr val="000000"/>
                </a:solidFill>
                <a:effectLst/>
                <a:latin typeface="Arial"/>
                <a:ea typeface="Arial"/>
                <a:cs typeface="Arial"/>
              </a:rPr>
              <a:t>чем оно лучше аналогичных</a:t>
            </a:r>
          </a:p>
          <a:p>
            <a:pPr rtl="0"/>
            <a:br>
              <a:rPr lang="ru-RU" b="0" dirty="0">
                <a:effectLst/>
              </a:rPr>
            </a:br>
            <a:r>
              <a:rPr lang="ru-RU" sz="1100" b="0" i="0" u="none" strike="noStrike" cap="none" dirty="0">
                <a:solidFill>
                  <a:srgbClr val="000000"/>
                </a:solidFill>
                <a:effectLst/>
                <a:latin typeface="Arial"/>
                <a:ea typeface="Arial"/>
                <a:cs typeface="Arial"/>
              </a:rPr>
              <a:t>Например</a:t>
            </a:r>
            <a:endParaRPr lang="ru-RU" b="0" dirty="0">
              <a:effectLst/>
            </a:endParaRPr>
          </a:p>
          <a:p>
            <a:pPr rtl="0"/>
            <a:r>
              <a:rPr lang="ru-RU" sz="1100" b="0" i="0" u="none" strike="noStrike" cap="none" dirty="0">
                <a:solidFill>
                  <a:srgbClr val="000000"/>
                </a:solidFill>
                <a:effectLst/>
                <a:latin typeface="Arial"/>
                <a:ea typeface="Arial"/>
                <a:cs typeface="Arial"/>
              </a:rPr>
              <a:t>Для </a:t>
            </a:r>
            <a:r>
              <a:rPr lang="ru-RU" sz="1100" b="1" i="0" u="none" strike="noStrike" cap="none" dirty="0">
                <a:solidFill>
                  <a:srgbClr val="000000"/>
                </a:solidFill>
                <a:effectLst/>
                <a:latin typeface="Arial"/>
                <a:ea typeface="Arial"/>
                <a:cs typeface="Arial"/>
              </a:rPr>
              <a:t>&lt;мам с колясками&gt;</a:t>
            </a:r>
            <a:r>
              <a:rPr lang="ru-RU" sz="1100" b="0" i="0" u="none" strike="noStrike" cap="none" dirty="0">
                <a:solidFill>
                  <a:srgbClr val="000000"/>
                </a:solidFill>
                <a:effectLst/>
                <a:latin typeface="Arial"/>
                <a:ea typeface="Arial"/>
                <a:cs typeface="Arial"/>
              </a:rPr>
              <a:t>,</a:t>
            </a:r>
            <a:endParaRPr lang="ru-RU" b="0" dirty="0">
              <a:effectLst/>
            </a:endParaRPr>
          </a:p>
          <a:p>
            <a:pPr rtl="0"/>
            <a:r>
              <a:rPr lang="ru-RU" sz="1100" b="0" i="0" u="none" strike="noStrike" cap="none" dirty="0">
                <a:solidFill>
                  <a:srgbClr val="000000"/>
                </a:solidFill>
                <a:effectLst/>
                <a:latin typeface="Arial"/>
                <a:ea typeface="Arial"/>
                <a:cs typeface="Arial"/>
              </a:rPr>
              <a:t>которым нужно </a:t>
            </a:r>
            <a:r>
              <a:rPr lang="ru-RU" sz="1100" b="1" i="0" u="none" strike="noStrike" cap="none" dirty="0">
                <a:solidFill>
                  <a:srgbClr val="000000"/>
                </a:solidFill>
                <a:effectLst/>
                <a:latin typeface="Arial"/>
                <a:ea typeface="Arial"/>
                <a:cs typeface="Arial"/>
              </a:rPr>
              <a:t>&lt;два раза в день гулять с ребенком&gt;</a:t>
            </a:r>
            <a:r>
              <a:rPr lang="ru-RU" sz="1100" b="0" i="0" u="none" strike="noStrike" cap="none" dirty="0">
                <a:solidFill>
                  <a:srgbClr val="000000"/>
                </a:solidFill>
                <a:effectLst/>
                <a:latin typeface="Arial"/>
                <a:ea typeface="Arial"/>
                <a:cs typeface="Arial"/>
              </a:rPr>
              <a:t>,</a:t>
            </a:r>
            <a:endParaRPr lang="ru-RU" b="0" dirty="0">
              <a:effectLst/>
            </a:endParaRPr>
          </a:p>
          <a:p>
            <a:pPr rtl="0"/>
            <a:r>
              <a:rPr lang="ru-RU" sz="1100" b="0" i="0" u="none" strike="noStrike" cap="none" dirty="0">
                <a:solidFill>
                  <a:srgbClr val="000000"/>
                </a:solidFill>
                <a:effectLst/>
                <a:latin typeface="Arial"/>
                <a:ea typeface="Arial"/>
                <a:cs typeface="Arial"/>
              </a:rPr>
              <a:t>наше </a:t>
            </a:r>
            <a:r>
              <a:rPr lang="ru-RU" sz="1100" b="1" i="0" u="none" strike="noStrike" cap="none" dirty="0">
                <a:solidFill>
                  <a:srgbClr val="000000"/>
                </a:solidFill>
                <a:effectLst/>
                <a:latin typeface="Arial"/>
                <a:ea typeface="Arial"/>
                <a:cs typeface="Arial"/>
              </a:rPr>
              <a:t>&lt;мобильное приложение&gt;</a:t>
            </a:r>
            <a:endParaRPr lang="ru-RU" b="0" dirty="0">
              <a:effectLst/>
            </a:endParaRPr>
          </a:p>
          <a:p>
            <a:pPr rtl="0"/>
            <a:r>
              <a:rPr lang="ru-RU" sz="1100" b="0" i="0" u="none" strike="noStrike" cap="none" dirty="0">
                <a:solidFill>
                  <a:srgbClr val="000000"/>
                </a:solidFill>
                <a:effectLst/>
                <a:latin typeface="Arial"/>
                <a:ea typeface="Arial"/>
                <a:cs typeface="Arial"/>
              </a:rPr>
              <a:t>будет </a:t>
            </a:r>
            <a:r>
              <a:rPr lang="ru-RU" sz="1100" b="1" i="0" u="none" strike="noStrike" cap="none" dirty="0">
                <a:solidFill>
                  <a:srgbClr val="000000"/>
                </a:solidFill>
                <a:effectLst/>
                <a:latin typeface="Arial"/>
                <a:ea typeface="Arial"/>
                <a:cs typeface="Arial"/>
              </a:rPr>
              <a:t>&lt;строить удобные и интересные пешеходные маршруты прогулок&gt;.</a:t>
            </a:r>
            <a:endParaRPr lang="ru-RU" b="0" dirty="0">
              <a:effectLst/>
            </a:endParaRPr>
          </a:p>
          <a:p>
            <a:pPr rtl="0"/>
            <a:r>
              <a:rPr lang="ru-RU" sz="1100" b="0" i="0" u="none" strike="noStrike" cap="none" dirty="0">
                <a:solidFill>
                  <a:srgbClr val="000000"/>
                </a:solidFill>
                <a:effectLst/>
                <a:latin typeface="Arial"/>
                <a:ea typeface="Arial"/>
                <a:cs typeface="Arial"/>
              </a:rPr>
              <a:t>В отличие от </a:t>
            </a:r>
            <a:r>
              <a:rPr lang="ru-RU" sz="1100" b="1" i="0" u="none" strike="noStrike" cap="none" dirty="0">
                <a:solidFill>
                  <a:srgbClr val="000000"/>
                </a:solidFill>
                <a:effectLst/>
                <a:latin typeface="Arial"/>
                <a:ea typeface="Arial"/>
                <a:cs typeface="Arial"/>
              </a:rPr>
              <a:t>&lt;</a:t>
            </a:r>
            <a:r>
              <a:rPr lang="ru-RU" sz="1100" b="1" i="0" u="none" strike="noStrike" cap="none" dirty="0" err="1">
                <a:solidFill>
                  <a:srgbClr val="000000"/>
                </a:solidFill>
                <a:effectLst/>
                <a:latin typeface="Arial"/>
                <a:ea typeface="Arial"/>
                <a:cs typeface="Arial"/>
              </a:rPr>
              <a:t>Яндекс.Карт</a:t>
            </a:r>
            <a:r>
              <a:rPr lang="ru-RU" sz="1100" b="1" i="0" u="none" strike="noStrike" cap="none" dirty="0">
                <a:solidFill>
                  <a:srgbClr val="000000"/>
                </a:solidFill>
                <a:effectLst/>
                <a:latin typeface="Arial"/>
                <a:ea typeface="Arial"/>
                <a:cs typeface="Arial"/>
              </a:rPr>
              <a:t>, </a:t>
            </a:r>
            <a:r>
              <a:rPr lang="ru-RU" sz="1100" b="1" i="0" u="none" strike="noStrike" cap="none" dirty="0" err="1">
                <a:solidFill>
                  <a:srgbClr val="000000"/>
                </a:solidFill>
                <a:effectLst/>
                <a:latin typeface="Arial"/>
                <a:ea typeface="Arial"/>
                <a:cs typeface="Arial"/>
              </a:rPr>
              <a:t>Google</a:t>
            </a:r>
            <a:r>
              <a:rPr lang="ru-RU" sz="1100" b="1" i="0" u="none" strike="noStrike" cap="none" dirty="0">
                <a:solidFill>
                  <a:srgbClr val="000000"/>
                </a:solidFill>
                <a:effectLst/>
                <a:latin typeface="Arial"/>
                <a:ea typeface="Arial"/>
                <a:cs typeface="Arial"/>
              </a:rPr>
              <a:t> </a:t>
            </a:r>
            <a:r>
              <a:rPr lang="ru-RU" sz="1100" b="1" i="0" u="none" strike="noStrike" cap="none" dirty="0" err="1">
                <a:solidFill>
                  <a:srgbClr val="000000"/>
                </a:solidFill>
                <a:effectLst/>
                <a:latin typeface="Arial"/>
                <a:ea typeface="Arial"/>
                <a:cs typeface="Arial"/>
              </a:rPr>
              <a:t>Maps</a:t>
            </a:r>
            <a:r>
              <a:rPr lang="ru-RU" sz="1100" b="1" i="0" u="none" strike="noStrike" cap="none" dirty="0">
                <a:solidFill>
                  <a:srgbClr val="000000"/>
                </a:solidFill>
                <a:effectLst/>
                <a:latin typeface="Arial"/>
                <a:ea typeface="Arial"/>
                <a:cs typeface="Arial"/>
              </a:rPr>
              <a:t> и 2Gis&gt;</a:t>
            </a:r>
            <a:r>
              <a:rPr lang="ru-RU" sz="1100" b="0" i="0" u="none" strike="noStrike" cap="none" dirty="0">
                <a:solidFill>
                  <a:srgbClr val="000000"/>
                </a:solidFill>
                <a:effectLst/>
                <a:latin typeface="Arial"/>
                <a:ea typeface="Arial"/>
                <a:cs typeface="Arial"/>
              </a:rPr>
              <a:t>, наше приложение будет лучше тем,</a:t>
            </a:r>
            <a:endParaRPr lang="ru-RU" b="0" dirty="0">
              <a:effectLst/>
            </a:endParaRPr>
          </a:p>
          <a:p>
            <a:pPr rtl="0"/>
            <a:r>
              <a:rPr lang="ru-RU" sz="1100" b="0" i="0" u="none" strike="noStrike" cap="none" dirty="0">
                <a:solidFill>
                  <a:srgbClr val="000000"/>
                </a:solidFill>
                <a:effectLst/>
                <a:latin typeface="Arial"/>
                <a:ea typeface="Arial"/>
                <a:cs typeface="Arial"/>
              </a:rPr>
              <a:t>что </a:t>
            </a:r>
            <a:r>
              <a:rPr lang="ru-RU" sz="1100" b="1" i="0" u="none" strike="noStrike" cap="none" dirty="0">
                <a:solidFill>
                  <a:srgbClr val="000000"/>
                </a:solidFill>
                <a:effectLst/>
                <a:latin typeface="Arial"/>
                <a:ea typeface="Arial"/>
                <a:cs typeface="Arial"/>
              </a:rPr>
              <a:t>&lt;оно будет учитывать все пандусы, лестницы, бордюры и подземные переходы и не будет предлагать мамам с колясками идти туда, где невозможно нормально пройти пешеходу&gt;.</a:t>
            </a:r>
            <a:endParaRPr lang="ru-RU" b="0" dirty="0">
              <a:effectLst/>
            </a:endParaRPr>
          </a:p>
          <a:p>
            <a:br>
              <a:rPr lang="ru-RU" b="0" dirty="0">
                <a:effectLst/>
              </a:rPr>
            </a:br>
            <a:endParaRPr lang="ru-RU" dirty="0"/>
          </a:p>
        </p:txBody>
      </p:sp>
    </p:spTree>
    <p:extLst>
      <p:ext uri="{BB962C8B-B14F-4D97-AF65-F5344CB8AC3E}">
        <p14:creationId xmlns:p14="http://schemas.microsoft.com/office/powerpoint/2010/main" val="67655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rtl="0"/>
            <a:r>
              <a:rPr lang="ru-RU" sz="1100" b="0" i="0" u="none" strike="noStrike" cap="none" dirty="0">
                <a:solidFill>
                  <a:srgbClr val="000000"/>
                </a:solidFill>
                <a:effectLst/>
                <a:latin typeface="Arial"/>
                <a:ea typeface="Arial"/>
                <a:cs typeface="Arial"/>
              </a:rPr>
              <a:t>Насколько актуальна проблема, которую вы решаете?</a:t>
            </a:r>
            <a:endParaRPr lang="ru-RU" b="0" dirty="0">
              <a:effectLst/>
            </a:endParaRPr>
          </a:p>
          <a:p>
            <a:pPr rtl="0" fontAlgn="base"/>
            <a:r>
              <a:rPr lang="ru-RU" sz="1100" b="0" i="0" u="none" strike="noStrike" cap="none" dirty="0">
                <a:solidFill>
                  <a:srgbClr val="000000"/>
                </a:solidFill>
                <a:effectLst/>
                <a:latin typeface="Arial"/>
                <a:ea typeface="Arial"/>
                <a:cs typeface="Arial"/>
              </a:rPr>
              <a:t>кто несёт ущерб и в чём он выражается? (время, деньги, здоровье и т.д.)</a:t>
            </a:r>
          </a:p>
          <a:p>
            <a:pPr rtl="0" fontAlgn="base"/>
            <a:r>
              <a:rPr lang="ru-RU" sz="1100" b="0" i="0" u="none" strike="noStrike" cap="none" dirty="0">
                <a:solidFill>
                  <a:srgbClr val="000000"/>
                </a:solidFill>
                <a:effectLst/>
                <a:latin typeface="Arial"/>
                <a:ea typeface="Arial"/>
                <a:cs typeface="Arial"/>
              </a:rPr>
              <a:t>что будет, если проблему не решать? к каким последствиям это приведёт в ближайшее время и в отдалённой перспективе?</a:t>
            </a:r>
          </a:p>
          <a:p>
            <a:pPr rtl="0"/>
            <a:br>
              <a:rPr lang="ru-RU" b="0" dirty="0">
                <a:effectLst/>
              </a:rPr>
            </a:br>
            <a:r>
              <a:rPr lang="ru-RU" sz="1100" b="0" i="0" u="none" strike="noStrike" cap="none" dirty="0">
                <a:solidFill>
                  <a:srgbClr val="000000"/>
                </a:solidFill>
                <a:effectLst/>
                <a:latin typeface="Arial"/>
                <a:ea typeface="Arial"/>
                <a:cs typeface="Arial"/>
              </a:rPr>
              <a:t>У вас может ещё не быть никаких данных о рынке или других цифр, которые подтверждают актуальность проблемы или задачи. Если так, пока пропустите этот слайд, но к нему нужно будет вернуться на втором этапе интенсива во время исследования.</a:t>
            </a:r>
            <a:endParaRPr lang="ru-RU" b="0" dirty="0">
              <a:effectLst/>
            </a:endParaRPr>
          </a:p>
          <a:p>
            <a:br>
              <a:rPr lang="ru-RU" b="0" dirty="0">
                <a:effectLst/>
              </a:rPr>
            </a:br>
            <a:endParaRPr lang="ru-RU" dirty="0"/>
          </a:p>
        </p:txBody>
      </p:sp>
    </p:spTree>
    <p:extLst>
      <p:ext uri="{BB962C8B-B14F-4D97-AF65-F5344CB8AC3E}">
        <p14:creationId xmlns:p14="http://schemas.microsoft.com/office/powerpoint/2010/main" val="337085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rtl="0"/>
            <a:r>
              <a:rPr lang="ru-RU" sz="1100" b="0" i="0" u="none" strike="noStrike" cap="none" dirty="0">
                <a:solidFill>
                  <a:srgbClr val="000000"/>
                </a:solidFill>
                <a:effectLst/>
                <a:latin typeface="Arial"/>
                <a:ea typeface="Arial"/>
                <a:cs typeface="Arial"/>
              </a:rPr>
              <a:t>Слайд с командой — это ваш способ представиться и показать, что вы способны справиться с поставленной задачей.</a:t>
            </a:r>
            <a:endParaRPr lang="ru-RU" b="0" dirty="0">
              <a:effectLst/>
            </a:endParaRPr>
          </a:p>
          <a:p>
            <a:pPr rtl="0"/>
            <a:r>
              <a:rPr lang="ru-RU" sz="1100" b="0" i="0" u="none" strike="noStrike" cap="none" dirty="0">
                <a:solidFill>
                  <a:srgbClr val="000000"/>
                </a:solidFill>
                <a:effectLst/>
                <a:latin typeface="Arial"/>
                <a:ea typeface="Arial"/>
                <a:cs typeface="Arial"/>
              </a:rPr>
              <a:t>Обычно здесь размещают фотографии, указывают, как кого зовут, должность в проекте</a:t>
            </a:r>
            <a:endParaRPr lang="ru-RU" b="0" dirty="0">
              <a:effectLst/>
            </a:endParaRPr>
          </a:p>
          <a:p>
            <a:pPr rtl="0"/>
            <a:r>
              <a:rPr lang="ru-RU" sz="1100" b="0" i="0" u="none" strike="noStrike" cap="none" dirty="0">
                <a:solidFill>
                  <a:srgbClr val="000000"/>
                </a:solidFill>
                <a:effectLst/>
                <a:latin typeface="Arial"/>
                <a:ea typeface="Arial"/>
                <a:cs typeface="Arial"/>
              </a:rPr>
              <a:t>Уместно рассказать о каких-то компетенциях и достижениях (если они у вас есть). Главное, чтобы эти они имели отношение к тому, что вы делаете. </a:t>
            </a:r>
            <a:endParaRPr lang="ru-RU" b="0" dirty="0">
              <a:effectLst/>
            </a:endParaRPr>
          </a:p>
          <a:p>
            <a:pPr rtl="0"/>
            <a:r>
              <a:rPr lang="ru-RU" sz="1100" b="0" i="1" u="none" strike="noStrike" cap="none" dirty="0">
                <a:solidFill>
                  <a:srgbClr val="000000"/>
                </a:solidFill>
                <a:effectLst/>
                <a:latin typeface="Arial"/>
                <a:ea typeface="Arial"/>
                <a:cs typeface="Arial"/>
              </a:rPr>
              <a:t>Например, в вашей команде есть участник, который помимо прочего работает фитнес-тренером. Если ваш проект связан, например, со спортивным питанием или мобильным приложением для спортсменов, то это большой плюс. Если же проект связан с компьютерным зрением или вы разрабатываете компьютерную игру — это не имеет значение и лучше этот факт опустить.   </a:t>
            </a:r>
            <a:endParaRPr lang="ru-RU" b="0" dirty="0">
              <a:effectLst/>
            </a:endParaRPr>
          </a:p>
          <a:p>
            <a:pPr rtl="0"/>
            <a:br>
              <a:rPr lang="ru-RU" b="0" dirty="0">
                <a:effectLst/>
              </a:rPr>
            </a:br>
            <a:r>
              <a:rPr lang="ru-RU" sz="1100" b="0" i="0" u="none" strike="noStrike" cap="none" dirty="0">
                <a:solidFill>
                  <a:srgbClr val="000000"/>
                </a:solidFill>
                <a:effectLst/>
                <a:latin typeface="Arial"/>
                <a:ea typeface="Arial"/>
                <a:cs typeface="Arial"/>
              </a:rPr>
              <a:t>Но ни в коем случае ничего не придумывайте и не вводите ваших зрителей в заблуждение!</a:t>
            </a:r>
            <a:endParaRPr lang="ru-RU" b="0" dirty="0">
              <a:effectLst/>
            </a:endParaRPr>
          </a:p>
          <a:p>
            <a:br>
              <a:rPr lang="ru-RU" dirty="0"/>
            </a:br>
            <a:endParaRPr lang="ru-RU" dirty="0"/>
          </a:p>
        </p:txBody>
      </p:sp>
    </p:spTree>
    <p:extLst>
      <p:ext uri="{BB962C8B-B14F-4D97-AF65-F5344CB8AC3E}">
        <p14:creationId xmlns:p14="http://schemas.microsoft.com/office/powerpoint/2010/main" val="147841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82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8BFE160-97AF-F5D2-28EF-E84C065A2BA5}"/>
              </a:ext>
            </a:extLst>
          </p:cNvPr>
          <p:cNvSpPr>
            <a:spLocks noGrp="1"/>
          </p:cNvSpPr>
          <p:nvPr>
            <p:ph type="title"/>
          </p:nvPr>
        </p:nvSpPr>
        <p:spPr>
          <a:xfrm>
            <a:off x="202173" y="318641"/>
            <a:ext cx="10514926" cy="799971"/>
          </a:xfrm>
          <a:prstGeom prst="rect">
            <a:avLst/>
          </a:prstGeom>
        </p:spPr>
        <p:txBody>
          <a:bodyPr/>
          <a:lstStyle>
            <a:lvl1pPr>
              <a:defRPr sz="3638" cap="all" baseline="0">
                <a:solidFill>
                  <a:schemeClr val="accent1"/>
                </a:solidFill>
              </a:defRPr>
            </a:lvl1pPr>
          </a:lstStyle>
          <a:p>
            <a:r>
              <a:rPr lang="ru-RU" dirty="0"/>
              <a:t>Образец заголовка</a:t>
            </a:r>
          </a:p>
        </p:txBody>
      </p:sp>
    </p:spTree>
    <p:extLst>
      <p:ext uri="{BB962C8B-B14F-4D97-AF65-F5344CB8AC3E}">
        <p14:creationId xmlns:p14="http://schemas.microsoft.com/office/powerpoint/2010/main" val="5352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Заголовок">
    <p:spTree>
      <p:nvGrpSpPr>
        <p:cNvPr id="1" name=""/>
        <p:cNvGrpSpPr/>
        <p:nvPr/>
      </p:nvGrpSpPr>
      <p:grpSpPr>
        <a:xfrm>
          <a:off x="0" y="0"/>
          <a:ext cx="0" cy="0"/>
          <a:chOff x="0" y="0"/>
          <a:chExt cx="0" cy="0"/>
        </a:xfrm>
      </p:grpSpPr>
      <p:sp>
        <p:nvSpPr>
          <p:cNvPr id="11" name="Уровень текста 1…"/>
          <p:cNvSpPr txBox="1">
            <a:spLocks noGrp="1"/>
          </p:cNvSpPr>
          <p:nvPr>
            <p:ph type="body" sz="quarter" idx="1"/>
          </p:nvPr>
        </p:nvSpPr>
        <p:spPr>
          <a:xfrm>
            <a:off x="600671" y="5929932"/>
            <a:ext cx="10985503" cy="318491"/>
          </a:xfrm>
          <a:prstGeom prst="rect">
            <a:avLst/>
          </a:prstGeom>
        </p:spPr>
        <p:txBody>
          <a:bodyPr lIns="45718" tIns="45718" rIns="45718" bIns="45718" spcCol="38100"/>
          <a:lstStyle>
            <a:lvl1pPr marL="0" indent="0" defTabSz="412731">
              <a:lnSpc>
                <a:spcPct val="100000"/>
              </a:lnSpc>
              <a:spcBef>
                <a:spcPts val="0"/>
              </a:spcBef>
              <a:buSzTx/>
              <a:buNone/>
              <a:defRPr sz="1800" b="1"/>
            </a:lvl1pPr>
            <a:lvl2pPr marL="533375" indent="-228589" defTabSz="412731">
              <a:lnSpc>
                <a:spcPct val="100000"/>
              </a:lnSpc>
              <a:spcBef>
                <a:spcPts val="0"/>
              </a:spcBef>
              <a:defRPr sz="1800" b="1"/>
            </a:lvl2pPr>
            <a:lvl3pPr marL="838161" indent="-228589" defTabSz="412731">
              <a:lnSpc>
                <a:spcPct val="100000"/>
              </a:lnSpc>
              <a:spcBef>
                <a:spcPts val="0"/>
              </a:spcBef>
              <a:defRPr sz="1800" b="1"/>
            </a:lvl3pPr>
            <a:lvl4pPr marL="1142947" indent="-228589" defTabSz="412731">
              <a:lnSpc>
                <a:spcPct val="100000"/>
              </a:lnSpc>
              <a:spcBef>
                <a:spcPts val="0"/>
              </a:spcBef>
              <a:defRPr sz="1800" b="1"/>
            </a:lvl4pPr>
            <a:lvl5pPr marL="1447733" indent="-228589" defTabSz="412731">
              <a:lnSpc>
                <a:spcPct val="100000"/>
              </a:lnSpc>
              <a:spcBef>
                <a:spcPts val="0"/>
              </a:spcBef>
              <a:defRPr sz="1800" b="1"/>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12" name="Заголовок презентации"/>
          <p:cNvSpPr txBox="1">
            <a:spLocks noGrp="1"/>
          </p:cNvSpPr>
          <p:nvPr>
            <p:ph type="title"/>
          </p:nvPr>
        </p:nvSpPr>
        <p:spPr>
          <a:xfrm>
            <a:off x="603249" y="1287496"/>
            <a:ext cx="10985503" cy="2324102"/>
          </a:xfrm>
          <a:prstGeom prst="rect">
            <a:avLst/>
          </a:prstGeom>
        </p:spPr>
        <p:txBody>
          <a:bodyPr anchor="b"/>
          <a:lstStyle>
            <a:lvl1pPr>
              <a:defRPr sz="5800" spc="-116"/>
            </a:lvl1pPr>
          </a:lstStyle>
          <a:p>
            <a:r>
              <a:rPr lang="ru-RU"/>
              <a:t>Образец заголовка</a:t>
            </a:r>
            <a:endParaRPr/>
          </a:p>
        </p:txBody>
      </p:sp>
      <p:sp>
        <p:nvSpPr>
          <p:cNvPr id="13" name="Уровень текста 1…"/>
          <p:cNvSpPr txBox="1">
            <a:spLocks noGrp="1"/>
          </p:cNvSpPr>
          <p:nvPr>
            <p:ph type="body" sz="quarter" idx="21"/>
          </p:nvPr>
        </p:nvSpPr>
        <p:spPr>
          <a:xfrm>
            <a:off x="600672" y="3611595"/>
            <a:ext cx="10985501" cy="952502"/>
          </a:xfrm>
          <a:prstGeom prst="rect">
            <a:avLst/>
          </a:prstGeom>
        </p:spPr>
        <p:txBody>
          <a:bodyPr spcCol="38100"/>
          <a:lstStyle>
            <a:lvl1pPr marL="0" indent="0" defTabSz="412731">
              <a:lnSpc>
                <a:spcPct val="100000"/>
              </a:lnSpc>
              <a:spcBef>
                <a:spcPts val="0"/>
              </a:spcBef>
              <a:buSzTx/>
              <a:buNone/>
              <a:defRPr sz="2750" b="1"/>
            </a:lvl1pPr>
          </a:lstStyle>
          <a:p>
            <a:pPr lvl="0"/>
            <a:r>
              <a:rPr lang="ru-RU"/>
              <a:t>Образец текста</a:t>
            </a:r>
          </a:p>
        </p:txBody>
      </p:sp>
      <p:sp>
        <p:nvSpPr>
          <p:cNvPr id="2" name="Номер слайда">
            <a:extLst>
              <a:ext uri="{FF2B5EF4-FFF2-40B4-BE49-F238E27FC236}">
                <a16:creationId xmlns:a16="http://schemas.microsoft.com/office/drawing/2014/main" id="{A4B7D94B-7166-495F-F7F5-FEADFC81131C}"/>
              </a:ext>
            </a:extLst>
          </p:cNvPr>
          <p:cNvSpPr txBox="1">
            <a:spLocks noGrp="1"/>
          </p:cNvSpPr>
          <p:nvPr>
            <p:ph type="sldNum" sz="quarter" idx="22"/>
          </p:nvPr>
        </p:nvSpPr>
        <p:spPr/>
        <p:txBody>
          <a:bodyPr/>
          <a:lstStyle>
            <a:lvl1pPr>
              <a:defRPr/>
            </a:lvl1pPr>
          </a:lstStyle>
          <a:p>
            <a:pPr defTabSz="554492" rtl="0">
              <a:buClrTx/>
            </a:pPr>
            <a:fld id="{B0489526-BA99-4733-AEC4-101D6143F289}" type="slidenum">
              <a:rPr lang="ru-RU" altLang="ru-RU" sz="1092" kern="1200" smtClean="0">
                <a:solidFill>
                  <a:prstClr val="black"/>
                </a:solidFill>
                <a:latin typeface="Gilroy"/>
                <a:ea typeface="+mn-ea"/>
                <a:cs typeface="+mn-cs"/>
              </a:rPr>
              <a:pPr defTabSz="554492" rtl="0">
                <a:buClrTx/>
              </a:pPr>
              <a:t>‹#›</a:t>
            </a:fld>
            <a:endParaRPr lang="ru-RU" altLang="ru-RU" sz="1092" kern="1200">
              <a:solidFill>
                <a:prstClr val="black"/>
              </a:solidFill>
              <a:latin typeface="Gilroy"/>
              <a:ea typeface="+mn-ea"/>
              <a:cs typeface="+mn-cs"/>
            </a:endParaRPr>
          </a:p>
        </p:txBody>
      </p:sp>
    </p:spTree>
    <p:extLst>
      <p:ext uri="{BB962C8B-B14F-4D97-AF65-F5344CB8AC3E}">
        <p14:creationId xmlns:p14="http://schemas.microsoft.com/office/powerpoint/2010/main" val="18046039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8BFE160-97AF-F5D2-28EF-E84C065A2BA5}"/>
              </a:ext>
            </a:extLst>
          </p:cNvPr>
          <p:cNvSpPr>
            <a:spLocks noGrp="1"/>
          </p:cNvSpPr>
          <p:nvPr>
            <p:ph type="title"/>
          </p:nvPr>
        </p:nvSpPr>
        <p:spPr>
          <a:xfrm>
            <a:off x="202173" y="318641"/>
            <a:ext cx="10514926" cy="799971"/>
          </a:xfrm>
          <a:prstGeom prst="rect">
            <a:avLst/>
          </a:prstGeom>
        </p:spPr>
        <p:txBody>
          <a:bodyPr/>
          <a:lstStyle>
            <a:lvl1pPr>
              <a:defRPr sz="3638" cap="all" baseline="0">
                <a:solidFill>
                  <a:schemeClr val="accent1"/>
                </a:solidFill>
              </a:defRPr>
            </a:lvl1pPr>
          </a:lstStyle>
          <a:p>
            <a:r>
              <a:rPr lang="ru-RU" dirty="0"/>
              <a:t>Образец заголовка</a:t>
            </a:r>
          </a:p>
        </p:txBody>
      </p:sp>
    </p:spTree>
    <p:extLst>
      <p:ext uri="{BB962C8B-B14F-4D97-AF65-F5344CB8AC3E}">
        <p14:creationId xmlns:p14="http://schemas.microsoft.com/office/powerpoint/2010/main" val="140425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98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Группа 6">
            <a:extLst>
              <a:ext uri="{FF2B5EF4-FFF2-40B4-BE49-F238E27FC236}">
                <a16:creationId xmlns:a16="http://schemas.microsoft.com/office/drawing/2014/main" id="{810629CF-10CA-8B6A-4733-1DBF04317230}"/>
              </a:ext>
            </a:extLst>
          </p:cNvPr>
          <p:cNvGrpSpPr/>
          <p:nvPr userDrawn="1"/>
        </p:nvGrpSpPr>
        <p:grpSpPr>
          <a:xfrm>
            <a:off x="-15875" y="6554570"/>
            <a:ext cx="12236450" cy="327002"/>
            <a:chOff x="-15875" y="6554788"/>
            <a:chExt cx="12236450" cy="327025"/>
          </a:xfrm>
        </p:grpSpPr>
        <p:sp>
          <p:nvSpPr>
            <p:cNvPr id="8" name="Прямоугольник">
              <a:extLst>
                <a:ext uri="{FF2B5EF4-FFF2-40B4-BE49-F238E27FC236}">
                  <a16:creationId xmlns:a16="http://schemas.microsoft.com/office/drawing/2014/main" id="{A9CABD2D-30FD-9256-79CB-436AF9EE2AB9}"/>
                </a:ext>
              </a:extLst>
            </p:cNvPr>
            <p:cNvSpPr>
              <a:spLocks noChangeArrowheads="1"/>
            </p:cNvSpPr>
            <p:nvPr/>
          </p:nvSpPr>
          <p:spPr bwMode="auto">
            <a:xfrm>
              <a:off x="-15875" y="6554788"/>
              <a:ext cx="1503363" cy="327025"/>
            </a:xfrm>
            <a:prstGeom prst="rect">
              <a:avLst/>
            </a:prstGeom>
            <a:blipFill dpi="0" rotWithShape="1">
              <a:blip r:embed="rId8"/>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9" name="Прямоугольник">
              <a:extLst>
                <a:ext uri="{FF2B5EF4-FFF2-40B4-BE49-F238E27FC236}">
                  <a16:creationId xmlns:a16="http://schemas.microsoft.com/office/drawing/2014/main" id="{47F4E153-CBCE-9309-89EF-F64E69322902}"/>
                </a:ext>
              </a:extLst>
            </p:cNvPr>
            <p:cNvSpPr>
              <a:spLocks noChangeArrowheads="1"/>
            </p:cNvSpPr>
            <p:nvPr/>
          </p:nvSpPr>
          <p:spPr bwMode="auto">
            <a:xfrm>
              <a:off x="1481138" y="6554788"/>
              <a:ext cx="1501775" cy="327025"/>
            </a:xfrm>
            <a:prstGeom prst="rect">
              <a:avLst/>
            </a:prstGeom>
            <a:blipFill dpi="0" rotWithShape="1">
              <a:blip r:embed="rId9"/>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0" name="Прямоугольник">
              <a:extLst>
                <a:ext uri="{FF2B5EF4-FFF2-40B4-BE49-F238E27FC236}">
                  <a16:creationId xmlns:a16="http://schemas.microsoft.com/office/drawing/2014/main" id="{380527E8-3B18-E5E5-0110-9560F3AC80FA}"/>
                </a:ext>
              </a:extLst>
            </p:cNvPr>
            <p:cNvSpPr>
              <a:spLocks noChangeArrowheads="1"/>
            </p:cNvSpPr>
            <p:nvPr/>
          </p:nvSpPr>
          <p:spPr bwMode="auto">
            <a:xfrm>
              <a:off x="2968625" y="6554788"/>
              <a:ext cx="1501775" cy="327025"/>
            </a:xfrm>
            <a:prstGeom prst="rect">
              <a:avLst/>
            </a:prstGeom>
            <a:blipFill dpi="0" rotWithShape="1">
              <a:blip r:embed="rId10"/>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1" name="Прямоугольник">
              <a:extLst>
                <a:ext uri="{FF2B5EF4-FFF2-40B4-BE49-F238E27FC236}">
                  <a16:creationId xmlns:a16="http://schemas.microsoft.com/office/drawing/2014/main" id="{CD700213-111B-C0C6-F64C-C31AB6A67467}"/>
                </a:ext>
              </a:extLst>
            </p:cNvPr>
            <p:cNvSpPr>
              <a:spLocks noChangeArrowheads="1"/>
            </p:cNvSpPr>
            <p:nvPr/>
          </p:nvSpPr>
          <p:spPr bwMode="auto">
            <a:xfrm>
              <a:off x="4449763" y="6554788"/>
              <a:ext cx="1503362" cy="327025"/>
            </a:xfrm>
            <a:prstGeom prst="rect">
              <a:avLst/>
            </a:prstGeom>
            <a:blipFill dpi="0" rotWithShape="1">
              <a:blip r:embed="rId11"/>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2" name="Прямоугольник">
              <a:extLst>
                <a:ext uri="{FF2B5EF4-FFF2-40B4-BE49-F238E27FC236}">
                  <a16:creationId xmlns:a16="http://schemas.microsoft.com/office/drawing/2014/main" id="{E8E87C2D-6745-0207-2153-51940CF6B083}"/>
                </a:ext>
              </a:extLst>
            </p:cNvPr>
            <p:cNvSpPr>
              <a:spLocks noChangeArrowheads="1"/>
            </p:cNvSpPr>
            <p:nvPr/>
          </p:nvSpPr>
          <p:spPr bwMode="auto">
            <a:xfrm>
              <a:off x="5951538" y="6554788"/>
              <a:ext cx="1501775" cy="327025"/>
            </a:xfrm>
            <a:prstGeom prst="rect">
              <a:avLst/>
            </a:prstGeom>
            <a:blipFill dpi="0" rotWithShape="1">
              <a:blip r:embed="rId10"/>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3" name="Прямоугольник">
              <a:extLst>
                <a:ext uri="{FF2B5EF4-FFF2-40B4-BE49-F238E27FC236}">
                  <a16:creationId xmlns:a16="http://schemas.microsoft.com/office/drawing/2014/main" id="{FD48D0B4-16E8-BB20-F631-63C06F235C85}"/>
                </a:ext>
              </a:extLst>
            </p:cNvPr>
            <p:cNvSpPr>
              <a:spLocks noChangeArrowheads="1"/>
            </p:cNvSpPr>
            <p:nvPr/>
          </p:nvSpPr>
          <p:spPr bwMode="auto">
            <a:xfrm>
              <a:off x="7419975" y="6554788"/>
              <a:ext cx="1501775" cy="327025"/>
            </a:xfrm>
            <a:prstGeom prst="rect">
              <a:avLst/>
            </a:prstGeom>
            <a:blipFill dpi="0" rotWithShape="1">
              <a:blip r:embed="rId1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4" name="Прямоугольник">
              <a:extLst>
                <a:ext uri="{FF2B5EF4-FFF2-40B4-BE49-F238E27FC236}">
                  <a16:creationId xmlns:a16="http://schemas.microsoft.com/office/drawing/2014/main" id="{CE488FD2-63D9-28DD-9402-CDF9039C2A74}"/>
                </a:ext>
              </a:extLst>
            </p:cNvPr>
            <p:cNvSpPr>
              <a:spLocks noChangeArrowheads="1"/>
            </p:cNvSpPr>
            <p:nvPr/>
          </p:nvSpPr>
          <p:spPr bwMode="auto">
            <a:xfrm>
              <a:off x="8920163" y="6554788"/>
              <a:ext cx="1503362" cy="327025"/>
            </a:xfrm>
            <a:prstGeom prst="rect">
              <a:avLst/>
            </a:prstGeom>
            <a:blipFill dpi="0" rotWithShape="1">
              <a:blip r:embed="rId8"/>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5" name="Прямоугольник">
              <a:extLst>
                <a:ext uri="{FF2B5EF4-FFF2-40B4-BE49-F238E27FC236}">
                  <a16:creationId xmlns:a16="http://schemas.microsoft.com/office/drawing/2014/main" id="{86D85FBD-EFD2-C6A5-A63D-3360367BFBDC}"/>
                </a:ext>
              </a:extLst>
            </p:cNvPr>
            <p:cNvSpPr>
              <a:spLocks noChangeArrowheads="1"/>
            </p:cNvSpPr>
            <p:nvPr/>
          </p:nvSpPr>
          <p:spPr bwMode="auto">
            <a:xfrm>
              <a:off x="10234613" y="6554788"/>
              <a:ext cx="1503362" cy="327025"/>
            </a:xfrm>
            <a:prstGeom prst="rect">
              <a:avLst/>
            </a:prstGeom>
            <a:blipFill dpi="0" rotWithShape="1">
              <a:blip r:embed="rId11"/>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6" name="Прямоугольник">
              <a:extLst>
                <a:ext uri="{FF2B5EF4-FFF2-40B4-BE49-F238E27FC236}">
                  <a16:creationId xmlns:a16="http://schemas.microsoft.com/office/drawing/2014/main" id="{BFD85403-139B-47EA-41BC-C0C0727610BB}"/>
                </a:ext>
              </a:extLst>
            </p:cNvPr>
            <p:cNvSpPr>
              <a:spLocks noChangeArrowheads="1"/>
            </p:cNvSpPr>
            <p:nvPr/>
          </p:nvSpPr>
          <p:spPr bwMode="auto">
            <a:xfrm>
              <a:off x="11731625" y="6554788"/>
              <a:ext cx="488950" cy="327025"/>
            </a:xfrm>
            <a:prstGeom prst="rect">
              <a:avLst/>
            </a:prstGeom>
            <a:blipFill dpi="0" rotWithShape="1">
              <a:blip r:embed="rId8"/>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1884" tIns="41884" rIns="41884" bIns="41884"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grpSp>
      <p:sp>
        <p:nvSpPr>
          <p:cNvPr id="17" name="Прямоугольник">
            <a:extLst>
              <a:ext uri="{FF2B5EF4-FFF2-40B4-BE49-F238E27FC236}">
                <a16:creationId xmlns:a16="http://schemas.microsoft.com/office/drawing/2014/main" id="{FFF8CBD4-87DD-13A3-9A8F-990F8245B4E4}"/>
              </a:ext>
            </a:extLst>
          </p:cNvPr>
          <p:cNvSpPr>
            <a:spLocks noChangeArrowheads="1"/>
          </p:cNvSpPr>
          <p:nvPr userDrawn="1"/>
        </p:nvSpPr>
        <p:spPr bwMode="auto">
          <a:xfrm>
            <a:off x="11496718" y="-7697"/>
            <a:ext cx="696871" cy="1760415"/>
          </a:xfrm>
          <a:prstGeom prst="rect">
            <a:avLst/>
          </a:prstGeom>
          <a:blipFill dpi="0" rotWithShape="1">
            <a:blip r:embed="rId10"/>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25398" tIns="25398" rIns="25398" bIns="25398"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8" name="Прямоугольник">
            <a:extLst>
              <a:ext uri="{FF2B5EF4-FFF2-40B4-BE49-F238E27FC236}">
                <a16:creationId xmlns:a16="http://schemas.microsoft.com/office/drawing/2014/main" id="{1F8319DE-6B1F-876E-A3B0-D65172202FE1}"/>
              </a:ext>
            </a:extLst>
          </p:cNvPr>
          <p:cNvSpPr>
            <a:spLocks noChangeArrowheads="1"/>
          </p:cNvSpPr>
          <p:nvPr userDrawn="1"/>
        </p:nvSpPr>
        <p:spPr bwMode="auto">
          <a:xfrm>
            <a:off x="11496718" y="1751131"/>
            <a:ext cx="696871" cy="1760413"/>
          </a:xfrm>
          <a:prstGeom prst="rect">
            <a:avLst/>
          </a:prstGeom>
          <a:blipFill dpi="0" rotWithShape="1">
            <a:blip r:embed="rId8"/>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25398" tIns="25398" rIns="25398" bIns="25398"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19" name="Прямоугольник">
            <a:extLst>
              <a:ext uri="{FF2B5EF4-FFF2-40B4-BE49-F238E27FC236}">
                <a16:creationId xmlns:a16="http://schemas.microsoft.com/office/drawing/2014/main" id="{2838CEC7-A244-778B-A37A-50A2324147BA}"/>
              </a:ext>
            </a:extLst>
          </p:cNvPr>
          <p:cNvSpPr>
            <a:spLocks noChangeArrowheads="1"/>
          </p:cNvSpPr>
          <p:nvPr userDrawn="1"/>
        </p:nvSpPr>
        <p:spPr bwMode="auto">
          <a:xfrm>
            <a:off x="11496718" y="3505195"/>
            <a:ext cx="696871" cy="1760415"/>
          </a:xfrm>
          <a:prstGeom prst="rect">
            <a:avLst/>
          </a:prstGeom>
          <a:blipFill dpi="0" rotWithShape="1">
            <a:blip r:embed="rId1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25398" tIns="25398" rIns="25398" bIns="25398"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20" name="Прямоугольник">
            <a:extLst>
              <a:ext uri="{FF2B5EF4-FFF2-40B4-BE49-F238E27FC236}">
                <a16:creationId xmlns:a16="http://schemas.microsoft.com/office/drawing/2014/main" id="{E419DE2C-BC4D-CFD3-59F5-4006E7D3F6DD}"/>
              </a:ext>
            </a:extLst>
          </p:cNvPr>
          <p:cNvSpPr>
            <a:spLocks noChangeArrowheads="1"/>
          </p:cNvSpPr>
          <p:nvPr userDrawn="1"/>
        </p:nvSpPr>
        <p:spPr bwMode="auto">
          <a:xfrm>
            <a:off x="11496718" y="5264021"/>
            <a:ext cx="696871" cy="1290547"/>
          </a:xfrm>
          <a:prstGeom prst="rect">
            <a:avLst/>
          </a:prstGeom>
          <a:blipFill dpi="0" rotWithShape="1">
            <a:blip r:embed="rId10"/>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25398" tIns="25398" rIns="25398" bIns="25398" anchor="ctr"/>
          <a:lstStyle>
            <a:lvl1pPr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738361" rtl="0" eaLnBrk="1" fontAlgn="auto" latinLnBrk="0" hangingPunct="1">
              <a:lnSpc>
                <a:spcPct val="100000"/>
              </a:lnSpc>
              <a:spcBef>
                <a:spcPct val="0"/>
              </a:spcBef>
              <a:spcAft>
                <a:spcPts val="0"/>
              </a:spcAft>
              <a:buClrTx/>
              <a:buSzTx/>
              <a:buFontTx/>
              <a:buNone/>
              <a:tabLst/>
              <a:defRPr/>
            </a:pPr>
            <a:endParaRPr kumimoji="0" lang="ru-RU" altLang="ru-RU" sz="1200" b="0" i="0" u="none" strike="noStrike" kern="1200" cap="none" spc="0" normalizeH="0" baseline="0" noProof="0">
              <a:ln>
                <a:noFill/>
              </a:ln>
              <a:solidFill>
                <a:srgbClr val="5E5E5E"/>
              </a:solidFill>
              <a:effectLst/>
              <a:uLnTx/>
              <a:uFillTx/>
              <a:latin typeface="Calibri" panose="020F0502020204030204" pitchFamily="34" charset="0"/>
              <a:ea typeface="+mn-ea"/>
              <a:cs typeface="+mn-cs"/>
            </a:endParaRPr>
          </a:p>
        </p:txBody>
      </p:sp>
      <p:sp>
        <p:nvSpPr>
          <p:cNvPr id="21" name="Номер слайда 135">
            <a:extLst>
              <a:ext uri="{FF2B5EF4-FFF2-40B4-BE49-F238E27FC236}">
                <a16:creationId xmlns:a16="http://schemas.microsoft.com/office/drawing/2014/main" id="{983BEB8E-615E-2599-CF07-A65202253448}"/>
              </a:ext>
            </a:extLst>
          </p:cNvPr>
          <p:cNvSpPr txBox="1">
            <a:spLocks/>
          </p:cNvSpPr>
          <p:nvPr userDrawn="1"/>
        </p:nvSpPr>
        <p:spPr>
          <a:xfrm>
            <a:off x="8988425" y="6564183"/>
            <a:ext cx="2743200" cy="307771"/>
          </a:xfrm>
          <a:prstGeom prst="rect">
            <a:avLst/>
          </a:prstGeom>
        </p:spPr>
        <p:txBody>
          <a:bodyPr vert="horz" wrap="square" lIns="91434" tIns="45717" rIns="91434" bIns="45717" rtlCol="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54492" rtl="0" eaLnBrk="1" fontAlgn="auto" latinLnBrk="0" hangingPunct="1">
              <a:lnSpc>
                <a:spcPct val="100000"/>
              </a:lnSpc>
              <a:spcBef>
                <a:spcPts val="0"/>
              </a:spcBef>
              <a:spcAft>
                <a:spcPts val="0"/>
              </a:spcAft>
              <a:buClrTx/>
              <a:buSzTx/>
              <a:buFontTx/>
              <a:buNone/>
              <a:tabLst/>
              <a:defRPr/>
            </a:pPr>
            <a:fld id="{B0489526-BA99-4733-AEC4-101D6143F289}" type="slidenum">
              <a:rPr kumimoji="0" lang="ru-RU" altLang="ru-RU" sz="1400" b="1" i="0" u="none" strike="noStrike" kern="1200" cap="none" spc="0" normalizeH="0" baseline="0" noProof="0" smtClean="0">
                <a:ln>
                  <a:noFill/>
                </a:ln>
                <a:solidFill>
                  <a:prstClr val="white"/>
                </a:solidFill>
                <a:effectLst/>
                <a:uLnTx/>
                <a:uFillTx/>
                <a:latin typeface="Gilroy" panose="00000500000000000000" pitchFamily="2" charset="-52"/>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a:t>
            </a:fld>
            <a:endParaRPr kumimoji="0" lang="ru-RU" altLang="ru-RU" sz="1400" b="1" i="0" u="none" strike="noStrike" kern="1200" cap="none" spc="0" normalizeH="0" baseline="0" noProof="0" dirty="0">
              <a:ln>
                <a:noFill/>
              </a:ln>
              <a:solidFill>
                <a:prstClr val="white"/>
              </a:solidFill>
              <a:effectLst/>
              <a:uLnTx/>
              <a:uFillTx/>
              <a:latin typeface="Gilroy" panose="00000500000000000000" pitchFamily="2" charset="-52"/>
              <a:ea typeface="+mn-ea"/>
              <a:cs typeface="+mn-cs"/>
            </a:endParaRPr>
          </a:p>
        </p:txBody>
      </p:sp>
    </p:spTree>
    <p:extLst>
      <p:ext uri="{BB962C8B-B14F-4D97-AF65-F5344CB8AC3E}">
        <p14:creationId xmlns:p14="http://schemas.microsoft.com/office/powerpoint/2010/main" val="213381302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9" r:id="rId5"/>
    <p:sldLayoutId id="2147483660" r:id="rId6"/>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62">
          <p15:clr>
            <a:srgbClr val="F26B43"/>
          </p15:clr>
        </p15:guide>
        <p15:guide id="2" pos="63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G_6814.png" descr="IMG_6814.png">
            <a:extLst>
              <a:ext uri="{FF2B5EF4-FFF2-40B4-BE49-F238E27FC236}">
                <a16:creationId xmlns:a16="http://schemas.microsoft.com/office/drawing/2014/main" id="{A623959B-9984-B209-520A-9F94DCBD547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92" y="240"/>
            <a:ext cx="12251465" cy="689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 name="TextBox 3">
            <a:extLst>
              <a:ext uri="{FF2B5EF4-FFF2-40B4-BE49-F238E27FC236}">
                <a16:creationId xmlns:a16="http://schemas.microsoft.com/office/drawing/2014/main" id="{A8CDC384-FC7A-C2BB-48A0-5DAF22DE98B3}"/>
              </a:ext>
            </a:extLst>
          </p:cNvPr>
          <p:cNvSpPr txBox="1"/>
          <p:nvPr/>
        </p:nvSpPr>
        <p:spPr>
          <a:xfrm>
            <a:off x="551384" y="1461648"/>
            <a:ext cx="8820712" cy="1990288"/>
          </a:xfrm>
          <a:prstGeom prst="rect">
            <a:avLst/>
          </a:prstGeom>
          <a:noFill/>
        </p:spPr>
        <p:txBody>
          <a:bodyPr wrap="square">
            <a:spAutoFit/>
          </a:bodyPr>
          <a:lstStyle/>
          <a:p>
            <a:pPr marL="7701" defTabSz="554492" rtl="0">
              <a:lnSpc>
                <a:spcPts val="3708"/>
              </a:lnSpc>
              <a:spcBef>
                <a:spcPts val="55"/>
              </a:spcBef>
              <a:buClrTx/>
            </a:pPr>
            <a:r>
              <a:rPr lang="ru-RU" sz="3638" b="1" kern="1200" cap="all" dirty="0">
                <a:solidFill>
                  <a:prstClr val="white"/>
                </a:solidFill>
                <a:latin typeface="Gilroy-Black"/>
                <a:ea typeface="+mn-ea"/>
                <a:cs typeface="Trebuchet MS"/>
              </a:rPr>
              <a:t>Разработка агрегата для внесения пылевидных и гранулированных органических удобрений (птичий помет)</a:t>
            </a:r>
          </a:p>
        </p:txBody>
      </p:sp>
      <p:pic>
        <p:nvPicPr>
          <p:cNvPr id="3" name="Рисунок 2">
            <a:extLst>
              <a:ext uri="{FF2B5EF4-FFF2-40B4-BE49-F238E27FC236}">
                <a16:creationId xmlns:a16="http://schemas.microsoft.com/office/drawing/2014/main" id="{4F72D016-FF9C-F0A2-13CB-866DBB643D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186317"/>
            <a:ext cx="2104735" cy="1658507"/>
          </a:xfrm>
          <a:prstGeom prst="rect">
            <a:avLst/>
          </a:prstGeom>
        </p:spPr>
      </p:pic>
    </p:spTree>
    <p:extLst>
      <p:ext uri="{BB962C8B-B14F-4D97-AF65-F5344CB8AC3E}">
        <p14:creationId xmlns:p14="http://schemas.microsoft.com/office/powerpoint/2010/main" val="32544369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7D1519-999B-4CAA-ADAA-69144F3F86D0}"/>
              </a:ext>
            </a:extLst>
          </p:cNvPr>
          <p:cNvSpPr>
            <a:spLocks noGrp="1"/>
          </p:cNvSpPr>
          <p:nvPr>
            <p:ph type="title"/>
          </p:nvPr>
        </p:nvSpPr>
        <p:spPr/>
        <p:txBody>
          <a:bodyPr/>
          <a:lstStyle/>
          <a:p>
            <a:r>
              <a:rPr lang="ru-RU" dirty="0"/>
              <a:t>Проблема, которую решает проект</a:t>
            </a:r>
            <a:br>
              <a:rPr lang="ru-RU" dirty="0"/>
            </a:br>
            <a:br>
              <a:rPr lang="ru-RU" dirty="0"/>
            </a:br>
            <a:br>
              <a:rPr lang="ru-RU" sz="2400" dirty="0">
                <a:latin typeface="+mn-lt"/>
              </a:rPr>
            </a:br>
            <a:r>
              <a:rPr lang="ru-RU" sz="2400" dirty="0">
                <a:latin typeface="+mn-lt"/>
              </a:rPr>
              <a:t>Проект направлен на повышение урожайности , улучшение структуры почвы, снижение экологической нагрузки на окружающую среду от деятельности птицефабрик</a:t>
            </a:r>
            <a:endParaRPr lang="ru-RU" dirty="0"/>
          </a:p>
        </p:txBody>
      </p:sp>
    </p:spTree>
    <p:extLst>
      <p:ext uri="{BB962C8B-B14F-4D97-AF65-F5344CB8AC3E}">
        <p14:creationId xmlns:p14="http://schemas.microsoft.com/office/powerpoint/2010/main" val="401848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01B65E-27FD-4BE0-9B37-BBACD52D8A90}"/>
              </a:ext>
            </a:extLst>
          </p:cNvPr>
          <p:cNvSpPr>
            <a:spLocks noGrp="1"/>
          </p:cNvSpPr>
          <p:nvPr>
            <p:ph type="title"/>
          </p:nvPr>
        </p:nvSpPr>
        <p:spPr/>
        <p:txBody>
          <a:bodyPr/>
          <a:lstStyle/>
          <a:p>
            <a:r>
              <a:rPr lang="ru-RU" dirty="0"/>
              <a:t>Проблемная ситуация</a:t>
            </a:r>
            <a:br>
              <a:rPr lang="ru-RU" dirty="0"/>
            </a:br>
            <a:br>
              <a:rPr lang="ru-RU" dirty="0"/>
            </a:br>
            <a:r>
              <a:rPr lang="ru-RU" sz="2400" dirty="0">
                <a:solidFill>
                  <a:srgbClr val="FCAF17"/>
                </a:solidFill>
                <a:latin typeface="+mn-lt"/>
              </a:rPr>
              <a:t>Загрязнение окружающей среды от действий птицефабрик</a:t>
            </a:r>
            <a:endParaRPr lang="ru-RU" dirty="0">
              <a:solidFill>
                <a:srgbClr val="FCAF17"/>
              </a:solidFill>
            </a:endParaRPr>
          </a:p>
        </p:txBody>
      </p:sp>
      <p:pic>
        <p:nvPicPr>
          <p:cNvPr id="4" name="Рисунок 3">
            <a:extLst>
              <a:ext uri="{FF2B5EF4-FFF2-40B4-BE49-F238E27FC236}">
                <a16:creationId xmlns:a16="http://schemas.microsoft.com/office/drawing/2014/main" id="{669CFA2C-A0BC-24D0-A0AC-F04B31B93128}"/>
              </a:ext>
            </a:extLst>
          </p:cNvPr>
          <p:cNvPicPr>
            <a:picLocks noChangeAspect="1"/>
          </p:cNvPicPr>
          <p:nvPr/>
        </p:nvPicPr>
        <p:blipFill>
          <a:blip r:embed="rId3"/>
          <a:stretch>
            <a:fillRect/>
          </a:stretch>
        </p:blipFill>
        <p:spPr>
          <a:xfrm>
            <a:off x="2279576" y="1844824"/>
            <a:ext cx="6569146" cy="4381569"/>
          </a:xfrm>
          <a:prstGeom prst="rect">
            <a:avLst/>
          </a:prstGeom>
        </p:spPr>
      </p:pic>
    </p:spTree>
    <p:extLst>
      <p:ext uri="{BB962C8B-B14F-4D97-AF65-F5344CB8AC3E}">
        <p14:creationId xmlns:p14="http://schemas.microsoft.com/office/powerpoint/2010/main" val="97076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1DA0E2E6-433D-D016-F75D-F22ED67C0D3B}"/>
              </a:ext>
            </a:extLst>
          </p:cNvPr>
          <p:cNvPicPr>
            <a:picLocks noChangeAspect="1"/>
          </p:cNvPicPr>
          <p:nvPr/>
        </p:nvPicPr>
        <p:blipFill>
          <a:blip r:embed="rId3"/>
          <a:stretch>
            <a:fillRect/>
          </a:stretch>
        </p:blipFill>
        <p:spPr>
          <a:xfrm>
            <a:off x="3847361" y="2996952"/>
            <a:ext cx="4497277" cy="3374962"/>
          </a:xfrm>
          <a:prstGeom prst="rect">
            <a:avLst/>
          </a:prstGeom>
        </p:spPr>
      </p:pic>
      <p:sp>
        <p:nvSpPr>
          <p:cNvPr id="2" name="Заголовок 1">
            <a:extLst>
              <a:ext uri="{FF2B5EF4-FFF2-40B4-BE49-F238E27FC236}">
                <a16:creationId xmlns:a16="http://schemas.microsoft.com/office/drawing/2014/main" id="{FC0EA351-1441-48BE-A752-6BD1B3200A83}"/>
              </a:ext>
            </a:extLst>
          </p:cNvPr>
          <p:cNvSpPr>
            <a:spLocks noGrp="1"/>
          </p:cNvSpPr>
          <p:nvPr>
            <p:ph type="title"/>
          </p:nvPr>
        </p:nvSpPr>
        <p:spPr/>
        <p:txBody>
          <a:bodyPr/>
          <a:lstStyle/>
          <a:p>
            <a:r>
              <a:rPr lang="ru-RU" dirty="0"/>
              <a:t>Решение</a:t>
            </a:r>
            <a:br>
              <a:rPr lang="ru-RU" dirty="0"/>
            </a:br>
            <a:br>
              <a:rPr lang="ru-RU" dirty="0"/>
            </a:br>
            <a:r>
              <a:rPr lang="ru-RU" sz="2400" dirty="0">
                <a:latin typeface="+mn-lt"/>
              </a:rPr>
              <a:t>Использование птичьего помета в качестве удобрений</a:t>
            </a:r>
            <a:br>
              <a:rPr lang="ru-RU" sz="2400" dirty="0">
                <a:latin typeface="+mn-lt"/>
              </a:rPr>
            </a:br>
            <a:br>
              <a:rPr lang="ru-RU" sz="2400" dirty="0">
                <a:latin typeface="+mn-lt"/>
              </a:rPr>
            </a:br>
            <a:r>
              <a:rPr lang="ru-RU" sz="2400" dirty="0">
                <a:latin typeface="+mn-lt"/>
              </a:rPr>
              <a:t>Агрегат будет состоять из бака, высевающего аппарата, шлангов. Бак будет крепиться на культиватор, и по шлангам удобрение будет вноситься в почву. Органические удобрения в гранулированной форме будет вноситься одновременно с культивацией почвы</a:t>
            </a:r>
            <a:br>
              <a:rPr lang="ru-RU" sz="2400" dirty="0">
                <a:latin typeface="+mn-lt"/>
              </a:rPr>
            </a:br>
            <a:endParaRPr lang="ru-RU" dirty="0"/>
          </a:p>
        </p:txBody>
      </p:sp>
      <p:pic>
        <p:nvPicPr>
          <p:cNvPr id="4" name="Рисунок 3" descr="Растение">
            <a:extLst>
              <a:ext uri="{FF2B5EF4-FFF2-40B4-BE49-F238E27FC236}">
                <a16:creationId xmlns:a16="http://schemas.microsoft.com/office/drawing/2014/main" id="{D7AD6F09-5D44-8742-29AA-E1C99980CB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52384" y="751283"/>
            <a:ext cx="914400" cy="914400"/>
          </a:xfrm>
          <a:prstGeom prst="rect">
            <a:avLst/>
          </a:prstGeom>
        </p:spPr>
      </p:pic>
    </p:spTree>
    <p:extLst>
      <p:ext uri="{BB962C8B-B14F-4D97-AF65-F5344CB8AC3E}">
        <p14:creationId xmlns:p14="http://schemas.microsoft.com/office/powerpoint/2010/main" val="67687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8DD1F5-7CBA-4E63-B717-9914907239A8}"/>
              </a:ext>
            </a:extLst>
          </p:cNvPr>
          <p:cNvSpPr>
            <a:spLocks noGrp="1"/>
          </p:cNvSpPr>
          <p:nvPr>
            <p:ph type="title"/>
          </p:nvPr>
        </p:nvSpPr>
        <p:spPr/>
        <p:txBody>
          <a:bodyPr/>
          <a:lstStyle/>
          <a:p>
            <a:r>
              <a:rPr lang="ru-RU" dirty="0"/>
              <a:t>Рынок</a:t>
            </a:r>
            <a:br>
              <a:rPr lang="ru-RU" dirty="0"/>
            </a:br>
            <a:br>
              <a:rPr lang="ru-RU" dirty="0"/>
            </a:br>
            <a:r>
              <a:rPr lang="ru-RU" sz="2400" dirty="0">
                <a:solidFill>
                  <a:srgbClr val="FBB3C1"/>
                </a:solidFill>
                <a:latin typeface="+mn-lt"/>
              </a:rPr>
              <a:t>Основными потребителями агрегата будут агропредприятия</a:t>
            </a:r>
            <a:endParaRPr lang="ru-RU" dirty="0">
              <a:solidFill>
                <a:srgbClr val="FBB3C1"/>
              </a:solidFill>
            </a:endParaRPr>
          </a:p>
        </p:txBody>
      </p:sp>
      <p:pic>
        <p:nvPicPr>
          <p:cNvPr id="4" name="Рисунок 3" descr="Амбар">
            <a:extLst>
              <a:ext uri="{FF2B5EF4-FFF2-40B4-BE49-F238E27FC236}">
                <a16:creationId xmlns:a16="http://schemas.microsoft.com/office/drawing/2014/main" id="{0C412305-3EE7-C879-4B21-D7D67974BC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8848" y="2492896"/>
            <a:ext cx="3841576" cy="3841576"/>
          </a:xfrm>
          <a:prstGeom prst="rect">
            <a:avLst/>
          </a:prstGeom>
        </p:spPr>
      </p:pic>
      <p:pic>
        <p:nvPicPr>
          <p:cNvPr id="10" name="Рисунок 9" descr="Цыпленок">
            <a:extLst>
              <a:ext uri="{FF2B5EF4-FFF2-40B4-BE49-F238E27FC236}">
                <a16:creationId xmlns:a16="http://schemas.microsoft.com/office/drawing/2014/main" id="{0634241D-7C4A-EC59-742C-83ADCE559B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45364" y="4943196"/>
            <a:ext cx="914400" cy="914400"/>
          </a:xfrm>
          <a:prstGeom prst="rect">
            <a:avLst/>
          </a:prstGeom>
        </p:spPr>
      </p:pic>
      <p:pic>
        <p:nvPicPr>
          <p:cNvPr id="12" name="Рисунок 11" descr="Петух">
            <a:extLst>
              <a:ext uri="{FF2B5EF4-FFF2-40B4-BE49-F238E27FC236}">
                <a16:creationId xmlns:a16="http://schemas.microsoft.com/office/drawing/2014/main" id="{514C8296-96AB-2D75-3ECC-058428C516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824192" y="4943196"/>
            <a:ext cx="914400" cy="914400"/>
          </a:xfrm>
          <a:prstGeom prst="rect">
            <a:avLst/>
          </a:prstGeom>
        </p:spPr>
      </p:pic>
    </p:spTree>
    <p:extLst>
      <p:ext uri="{BB962C8B-B14F-4D97-AF65-F5344CB8AC3E}">
        <p14:creationId xmlns:p14="http://schemas.microsoft.com/office/powerpoint/2010/main" val="44522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BAC35A-EE9D-48D6-9843-CD5C753F571D}"/>
              </a:ext>
            </a:extLst>
          </p:cNvPr>
          <p:cNvSpPr>
            <a:spLocks noGrp="1"/>
          </p:cNvSpPr>
          <p:nvPr>
            <p:ph type="title"/>
          </p:nvPr>
        </p:nvSpPr>
        <p:spPr/>
        <p:txBody>
          <a:bodyPr/>
          <a:lstStyle/>
          <a:p>
            <a:r>
              <a:rPr lang="ru-RU" dirty="0"/>
              <a:t>Команда</a:t>
            </a:r>
            <a:br>
              <a:rPr lang="ru-RU" dirty="0"/>
            </a:br>
            <a:br>
              <a:rPr lang="ru-RU" dirty="0"/>
            </a:br>
            <a:r>
              <a:rPr lang="ru-RU" dirty="0">
                <a:latin typeface="+mn-lt"/>
              </a:rPr>
              <a:t>Костерин </a:t>
            </a:r>
            <a:r>
              <a:rPr lang="ru-RU" dirty="0" err="1">
                <a:latin typeface="+mn-lt"/>
              </a:rPr>
              <a:t>артём</a:t>
            </a:r>
            <a:r>
              <a:rPr lang="ru-RU" dirty="0">
                <a:latin typeface="+mn-lt"/>
              </a:rPr>
              <a:t> Алексеевич</a:t>
            </a:r>
            <a:br>
              <a:rPr lang="ru-RU" dirty="0">
                <a:latin typeface="+mn-lt"/>
              </a:rPr>
            </a:br>
            <a:r>
              <a:rPr lang="ru-RU" dirty="0" err="1">
                <a:latin typeface="+mn-lt"/>
              </a:rPr>
              <a:t>кошелев</a:t>
            </a:r>
            <a:r>
              <a:rPr lang="ru-RU" dirty="0">
                <a:latin typeface="+mn-lt"/>
              </a:rPr>
              <a:t> роман </a:t>
            </a:r>
            <a:r>
              <a:rPr lang="ru-RU" dirty="0" err="1">
                <a:latin typeface="+mn-lt"/>
              </a:rPr>
              <a:t>валентинович</a:t>
            </a:r>
            <a:br>
              <a:rPr lang="ru-RU" dirty="0">
                <a:latin typeface="+mn-lt"/>
              </a:rPr>
            </a:br>
            <a:r>
              <a:rPr lang="ru-RU" dirty="0">
                <a:latin typeface="+mn-lt"/>
              </a:rPr>
              <a:t>конин </a:t>
            </a:r>
            <a:r>
              <a:rPr lang="ru-RU" dirty="0" err="1">
                <a:latin typeface="+mn-lt"/>
              </a:rPr>
              <a:t>владимир</a:t>
            </a:r>
            <a:r>
              <a:rPr lang="ru-RU" dirty="0">
                <a:latin typeface="+mn-lt"/>
              </a:rPr>
              <a:t> </a:t>
            </a:r>
            <a:r>
              <a:rPr lang="ru-RU" dirty="0" err="1">
                <a:latin typeface="+mn-lt"/>
              </a:rPr>
              <a:t>владимирович</a:t>
            </a:r>
            <a:endParaRPr lang="ru-RU" dirty="0">
              <a:latin typeface="+mn-lt"/>
            </a:endParaRPr>
          </a:p>
        </p:txBody>
      </p:sp>
      <p:pic>
        <p:nvPicPr>
          <p:cNvPr id="3" name="Рисунок 2">
            <a:extLst>
              <a:ext uri="{FF2B5EF4-FFF2-40B4-BE49-F238E27FC236}">
                <a16:creationId xmlns:a16="http://schemas.microsoft.com/office/drawing/2014/main" id="{4F186175-A9D3-974A-C8F6-B50E0CD5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3632" y="116632"/>
            <a:ext cx="720000" cy="720000"/>
          </a:xfrm>
          <a:prstGeom prst="rect">
            <a:avLst/>
          </a:prstGeom>
        </p:spPr>
      </p:pic>
    </p:spTree>
    <p:extLst>
      <p:ext uri="{BB962C8B-B14F-4D97-AF65-F5344CB8AC3E}">
        <p14:creationId xmlns:p14="http://schemas.microsoft.com/office/powerpoint/2010/main" val="2110298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a:extLst>
              <a:ext uri="{FF2B5EF4-FFF2-40B4-BE49-F238E27FC236}">
                <a16:creationId xmlns:a16="http://schemas.microsoft.com/office/drawing/2014/main" id="{A5226535-696A-CA4E-ABFF-0DDA26D36985}"/>
              </a:ext>
            </a:extLst>
          </p:cNvPr>
          <p:cNvSpPr>
            <a:spLocks noChangeArrowheads="1"/>
          </p:cNvSpPr>
          <p:nvPr/>
        </p:nvSpPr>
        <p:spPr bwMode="auto">
          <a:xfrm>
            <a:off x="-15875" y="5229200"/>
            <a:ext cx="1503363" cy="1652614"/>
          </a:xfrm>
          <a:prstGeom prst="rect">
            <a:avLst/>
          </a:prstGeom>
          <a:blipFill dpi="0" rotWithShape="1">
            <a:blip r:embed="rId2"/>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3" name="Прямоугольник">
            <a:extLst>
              <a:ext uri="{FF2B5EF4-FFF2-40B4-BE49-F238E27FC236}">
                <a16:creationId xmlns:a16="http://schemas.microsoft.com/office/drawing/2014/main" id="{3B997FA6-A8C7-AC76-2A90-28E74F579841}"/>
              </a:ext>
            </a:extLst>
          </p:cNvPr>
          <p:cNvSpPr>
            <a:spLocks noChangeArrowheads="1"/>
          </p:cNvSpPr>
          <p:nvPr/>
        </p:nvSpPr>
        <p:spPr bwMode="auto">
          <a:xfrm>
            <a:off x="1481138" y="5229200"/>
            <a:ext cx="1501775" cy="1652614"/>
          </a:xfrm>
          <a:prstGeom prst="rect">
            <a:avLst/>
          </a:prstGeom>
          <a:blipFill dpi="0" rotWithShape="1">
            <a:blip r:embed="rId3"/>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4" name="Прямоугольник">
            <a:extLst>
              <a:ext uri="{FF2B5EF4-FFF2-40B4-BE49-F238E27FC236}">
                <a16:creationId xmlns:a16="http://schemas.microsoft.com/office/drawing/2014/main" id="{2C59E2CD-FC4F-9170-E1E7-925642AEAA21}"/>
              </a:ext>
            </a:extLst>
          </p:cNvPr>
          <p:cNvSpPr>
            <a:spLocks noChangeArrowheads="1"/>
          </p:cNvSpPr>
          <p:nvPr/>
        </p:nvSpPr>
        <p:spPr bwMode="auto">
          <a:xfrm>
            <a:off x="2968625" y="5229200"/>
            <a:ext cx="1501775" cy="1652614"/>
          </a:xfrm>
          <a:prstGeom prst="rect">
            <a:avLst/>
          </a:prstGeom>
          <a:blipFill dpi="0" rotWithShape="1">
            <a:blip r:embed="rId4"/>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6" name="Прямоугольник">
            <a:extLst>
              <a:ext uri="{FF2B5EF4-FFF2-40B4-BE49-F238E27FC236}">
                <a16:creationId xmlns:a16="http://schemas.microsoft.com/office/drawing/2014/main" id="{13841E90-F88E-739C-6BEB-FA916BEFA38D}"/>
              </a:ext>
            </a:extLst>
          </p:cNvPr>
          <p:cNvSpPr>
            <a:spLocks noChangeArrowheads="1"/>
          </p:cNvSpPr>
          <p:nvPr/>
        </p:nvSpPr>
        <p:spPr bwMode="auto">
          <a:xfrm>
            <a:off x="4449763" y="5229200"/>
            <a:ext cx="1503362" cy="1652614"/>
          </a:xfrm>
          <a:prstGeom prst="rect">
            <a:avLst/>
          </a:prstGeom>
          <a:blipFill dpi="0" rotWithShape="1">
            <a:blip r:embed="rId5"/>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7" name="Прямоугольник">
            <a:extLst>
              <a:ext uri="{FF2B5EF4-FFF2-40B4-BE49-F238E27FC236}">
                <a16:creationId xmlns:a16="http://schemas.microsoft.com/office/drawing/2014/main" id="{BC6CC5B3-52F0-85C0-8F5F-F112E155425B}"/>
              </a:ext>
            </a:extLst>
          </p:cNvPr>
          <p:cNvSpPr>
            <a:spLocks noChangeArrowheads="1"/>
          </p:cNvSpPr>
          <p:nvPr/>
        </p:nvSpPr>
        <p:spPr bwMode="auto">
          <a:xfrm>
            <a:off x="5951538" y="5229200"/>
            <a:ext cx="1501775" cy="1652614"/>
          </a:xfrm>
          <a:prstGeom prst="rect">
            <a:avLst/>
          </a:prstGeom>
          <a:blipFill dpi="0" rotWithShape="1">
            <a:blip r:embed="rId4"/>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8" name="Прямоугольник">
            <a:extLst>
              <a:ext uri="{FF2B5EF4-FFF2-40B4-BE49-F238E27FC236}">
                <a16:creationId xmlns:a16="http://schemas.microsoft.com/office/drawing/2014/main" id="{BA36A7D2-EF31-836E-CB26-AE8D311C2C30}"/>
              </a:ext>
            </a:extLst>
          </p:cNvPr>
          <p:cNvSpPr>
            <a:spLocks noChangeArrowheads="1"/>
          </p:cNvSpPr>
          <p:nvPr/>
        </p:nvSpPr>
        <p:spPr bwMode="auto">
          <a:xfrm>
            <a:off x="7419975" y="5229200"/>
            <a:ext cx="1501775" cy="1652614"/>
          </a:xfrm>
          <a:prstGeom prst="rect">
            <a:avLst/>
          </a:prstGeom>
          <a:blipFill dpi="0" rotWithShape="1">
            <a:blip r:embed="rId6"/>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9" name="Прямоугольник">
            <a:extLst>
              <a:ext uri="{FF2B5EF4-FFF2-40B4-BE49-F238E27FC236}">
                <a16:creationId xmlns:a16="http://schemas.microsoft.com/office/drawing/2014/main" id="{51D533AB-A49E-08F7-FAEF-B9E28ED9C7F4}"/>
              </a:ext>
            </a:extLst>
          </p:cNvPr>
          <p:cNvSpPr>
            <a:spLocks noChangeArrowheads="1"/>
          </p:cNvSpPr>
          <p:nvPr/>
        </p:nvSpPr>
        <p:spPr bwMode="auto">
          <a:xfrm>
            <a:off x="8920163" y="5229200"/>
            <a:ext cx="1503362" cy="1652614"/>
          </a:xfrm>
          <a:prstGeom prst="rect">
            <a:avLst/>
          </a:prstGeom>
          <a:blipFill dpi="0" rotWithShape="1">
            <a:blip r:embed="rId2"/>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10" name="Прямоугольник">
            <a:extLst>
              <a:ext uri="{FF2B5EF4-FFF2-40B4-BE49-F238E27FC236}">
                <a16:creationId xmlns:a16="http://schemas.microsoft.com/office/drawing/2014/main" id="{BFC51C73-C7E6-0AA7-9926-7F7C663F96CE}"/>
              </a:ext>
            </a:extLst>
          </p:cNvPr>
          <p:cNvSpPr>
            <a:spLocks noChangeArrowheads="1"/>
          </p:cNvSpPr>
          <p:nvPr/>
        </p:nvSpPr>
        <p:spPr bwMode="auto">
          <a:xfrm>
            <a:off x="10234613" y="5229200"/>
            <a:ext cx="1503362" cy="1652614"/>
          </a:xfrm>
          <a:prstGeom prst="rect">
            <a:avLst/>
          </a:prstGeom>
          <a:blipFill dpi="0" rotWithShape="1">
            <a:blip r:embed="rId5"/>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11" name="Прямоугольник">
            <a:extLst>
              <a:ext uri="{FF2B5EF4-FFF2-40B4-BE49-F238E27FC236}">
                <a16:creationId xmlns:a16="http://schemas.microsoft.com/office/drawing/2014/main" id="{258BD255-C553-A1B4-7011-C81981E9C00D}"/>
              </a:ext>
            </a:extLst>
          </p:cNvPr>
          <p:cNvSpPr>
            <a:spLocks noChangeArrowheads="1"/>
          </p:cNvSpPr>
          <p:nvPr/>
        </p:nvSpPr>
        <p:spPr bwMode="auto">
          <a:xfrm>
            <a:off x="11731625" y="5229200"/>
            <a:ext cx="488950" cy="1652614"/>
          </a:xfrm>
          <a:prstGeom prst="rect">
            <a:avLst/>
          </a:prstGeom>
          <a:blipFill dpi="0" rotWithShape="1">
            <a:blip r:embed="rId2"/>
            <a:srcRect/>
            <a:stretch>
              <a:fillRect/>
            </a:stretch>
          </a:blipFill>
          <a:ln w="9525">
            <a:noFill/>
            <a:miter lim="800000"/>
            <a:headEnd/>
            <a:tailEnd/>
          </a:ln>
        </p:spPr>
        <p:txBody>
          <a:bodyPr lIns="25400" tIns="25400" rIns="25400" bIns="25400" anchor="ctr"/>
          <a:lstStyle/>
          <a:p>
            <a:pPr algn="ctr" defTabSz="1217613"/>
            <a:endParaRPr lang="ru-RU" altLang="ru-RU" sz="1200">
              <a:solidFill>
                <a:srgbClr val="5E5E5E"/>
              </a:solidFill>
            </a:endParaRPr>
          </a:p>
        </p:txBody>
      </p:sp>
      <p:sp>
        <p:nvSpPr>
          <p:cNvPr id="13" name="Текст 2">
            <a:extLst>
              <a:ext uri="{FF2B5EF4-FFF2-40B4-BE49-F238E27FC236}">
                <a16:creationId xmlns:a16="http://schemas.microsoft.com/office/drawing/2014/main" id="{C86811C2-C24E-C4A8-C125-88F2F141791A}"/>
              </a:ext>
            </a:extLst>
          </p:cNvPr>
          <p:cNvSpPr txBox="1"/>
          <p:nvPr/>
        </p:nvSpPr>
        <p:spPr>
          <a:xfrm>
            <a:off x="532009" y="465469"/>
            <a:ext cx="4831212" cy="4529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defRPr sz="7200">
                <a:solidFill>
                  <a:srgbClr val="8F00FF"/>
                </a:solidFill>
                <a:latin typeface="Gilroy-ExtraBold"/>
                <a:ea typeface="Gilroy-ExtraBold"/>
                <a:cs typeface="Gilroy-ExtraBold"/>
                <a:sym typeface="Gilroy-ExtraBold"/>
              </a:defRPr>
            </a:pPr>
            <a:r>
              <a:rPr sz="6900" dirty="0"/>
              <a:t>СПАСИБО</a:t>
            </a:r>
            <a:r>
              <a:rPr dirty="0"/>
              <a:t>!</a:t>
            </a:r>
          </a:p>
          <a:p>
            <a:pPr>
              <a:defRPr sz="2400">
                <a:solidFill>
                  <a:srgbClr val="8F00FF"/>
                </a:solidFill>
                <a:latin typeface="Gilroy-ExtraBold"/>
                <a:ea typeface="Gilroy-ExtraBold"/>
                <a:cs typeface="Gilroy-ExtraBold"/>
                <a:sym typeface="Gilroy-ExtraBold"/>
              </a:defRPr>
            </a:pPr>
            <a:endParaRPr dirty="0"/>
          </a:p>
          <a:p>
            <a:pPr>
              <a:lnSpc>
                <a:spcPct val="150000"/>
              </a:lnSpc>
              <a:defRPr sz="2300">
                <a:solidFill>
                  <a:srgbClr val="8F00FF"/>
                </a:solidFill>
                <a:latin typeface="Gilroy-Light"/>
                <a:ea typeface="Gilroy-Light"/>
                <a:cs typeface="Gilroy-Light"/>
                <a:sym typeface="Gilroy-Light"/>
              </a:defRPr>
            </a:pPr>
            <a:r>
              <a:rPr dirty="0"/>
              <a:t>КОНТАКТЫ</a:t>
            </a:r>
            <a:endParaRPr dirty="0">
              <a:latin typeface="Gilroy-ExtraBold"/>
              <a:ea typeface="Gilroy-ExtraBold"/>
              <a:cs typeface="Gilroy-ExtraBold"/>
              <a:sym typeface="Gilroy-ExtraBold"/>
            </a:endParaRPr>
          </a:p>
          <a:p>
            <a:pPr>
              <a:lnSpc>
                <a:spcPct val="150000"/>
              </a:lnSpc>
              <a:defRPr sz="2300">
                <a:solidFill>
                  <a:srgbClr val="1B1B1B"/>
                </a:solidFill>
                <a:latin typeface="Gilroy-Light"/>
                <a:ea typeface="Gilroy-Light"/>
                <a:cs typeface="Gilroy-Light"/>
                <a:sym typeface="Gilroy-Light"/>
              </a:defRPr>
            </a:pPr>
            <a:r>
              <a:rPr dirty="0"/>
              <a:t>8 </a:t>
            </a:r>
            <a:r>
              <a:rPr lang="ru-RU" dirty="0"/>
              <a:t>904 901 34 41</a:t>
            </a:r>
          </a:p>
          <a:p>
            <a:pPr>
              <a:lnSpc>
                <a:spcPct val="150000"/>
              </a:lnSpc>
              <a:defRPr sz="2300">
                <a:solidFill>
                  <a:srgbClr val="1B1B1B"/>
                </a:solidFill>
                <a:latin typeface="Gilroy-Light"/>
                <a:ea typeface="Gilroy-Light"/>
                <a:cs typeface="Gilroy-Light"/>
                <a:sym typeface="Gilroy-Light"/>
              </a:defRPr>
            </a:pPr>
            <a:r>
              <a:rPr lang="ru-RU" dirty="0"/>
              <a:t>8 999 121 15 78</a:t>
            </a:r>
            <a:r>
              <a:rPr dirty="0"/>
              <a:t> </a:t>
            </a:r>
          </a:p>
          <a:p>
            <a:pPr>
              <a:lnSpc>
                <a:spcPct val="150000"/>
              </a:lnSpc>
              <a:defRPr sz="2300">
                <a:solidFill>
                  <a:srgbClr val="1B1B1B"/>
                </a:solidFill>
                <a:latin typeface="Gilroy-Light"/>
                <a:ea typeface="Gilroy-Light"/>
                <a:cs typeface="Gilroy-Light"/>
                <a:sym typeface="Gilroy-Light"/>
              </a:defRPr>
            </a:pPr>
            <a:r>
              <a:rPr lang="en-US" dirty="0"/>
              <a:t>E</a:t>
            </a:r>
            <a:r>
              <a:rPr dirty="0"/>
              <a:t>mail</a:t>
            </a:r>
            <a:r>
              <a:rPr lang="ru-RU" dirty="0"/>
              <a:t>: </a:t>
            </a:r>
            <a:r>
              <a:rPr lang="en-US" dirty="0"/>
              <a:t>kosterin_2000@list.ru</a:t>
            </a:r>
            <a:endParaRPr dirty="0"/>
          </a:p>
        </p:txBody>
      </p:sp>
      <p:pic>
        <p:nvPicPr>
          <p:cNvPr id="14" name="image2.png">
            <a:extLst>
              <a:ext uri="{FF2B5EF4-FFF2-40B4-BE49-F238E27FC236}">
                <a16:creationId xmlns:a16="http://schemas.microsoft.com/office/drawing/2014/main" id="{EFE699EE-7214-C794-4F2A-6294FF46555D}"/>
              </a:ext>
            </a:extLst>
          </p:cNvPr>
          <p:cNvPicPr>
            <a:picLocks noChangeAspect="1"/>
          </p:cNvPicPr>
          <p:nvPr/>
        </p:nvPicPr>
        <p:blipFill>
          <a:blip r:embed="rId7"/>
          <a:srcRect t="3180" b="3180"/>
          <a:stretch/>
        </p:blipFill>
        <p:spPr>
          <a:xfrm>
            <a:off x="7539279" y="0"/>
            <a:ext cx="3970098" cy="52292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Тема Office">
  <a:themeElements>
    <a:clrScheme name="Другая 13">
      <a:dk1>
        <a:sysClr val="windowText" lastClr="000000"/>
      </a:dk1>
      <a:lt1>
        <a:sysClr val="window" lastClr="FFFFFF"/>
      </a:lt1>
      <a:dk2>
        <a:srgbClr val="000000"/>
      </a:dk2>
      <a:lt2>
        <a:srgbClr val="E7E6E6"/>
      </a:lt2>
      <a:accent1>
        <a:srgbClr val="8F00FF"/>
      </a:accent1>
      <a:accent2>
        <a:srgbClr val="FD493D"/>
      </a:accent2>
      <a:accent3>
        <a:srgbClr val="FCAF17"/>
      </a:accent3>
      <a:accent4>
        <a:srgbClr val="FBB3C1"/>
      </a:accent4>
      <a:accent5>
        <a:srgbClr val="B5D8E1"/>
      </a:accent5>
      <a:accent6>
        <a:srgbClr val="1B1B1B"/>
      </a:accent6>
      <a:hlink>
        <a:srgbClr val="0563C1"/>
      </a:hlink>
      <a:folHlink>
        <a:srgbClr val="954F72"/>
      </a:folHlink>
    </a:clrScheme>
    <a:fontScheme name="Другая 4">
      <a:majorFont>
        <a:latin typeface="Gilroy-Black"/>
        <a:ea typeface=""/>
        <a:cs typeface=""/>
      </a:majorFont>
      <a:minorFont>
        <a:latin typeface="Gilroy"/>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963</TotalTime>
  <Words>1100</Words>
  <Application>Microsoft Office PowerPoint</Application>
  <DocSecurity>0</DocSecurity>
  <PresentationFormat>Широкоэкранный</PresentationFormat>
  <Paragraphs>55</Paragraphs>
  <Slides>7</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vt:i4>
      </vt:variant>
    </vt:vector>
  </HeadingPairs>
  <TitlesOfParts>
    <vt:vector size="14" baseType="lpstr">
      <vt:lpstr>Gilroy-ExtraBold</vt:lpstr>
      <vt:lpstr>Gilroy-Black</vt:lpstr>
      <vt:lpstr>Calibri</vt:lpstr>
      <vt:lpstr>Arial</vt:lpstr>
      <vt:lpstr>Gilroy</vt:lpstr>
      <vt:lpstr>Gilroy-Light</vt:lpstr>
      <vt:lpstr>Тема Office</vt:lpstr>
      <vt:lpstr>Презентация PowerPoint</vt:lpstr>
      <vt:lpstr>Проблема, которую решает проект   Проект направлен на повышение урожайности , улучшение структуры почвы, снижение экологической нагрузки на окружающую среду от деятельности птицефабрик</vt:lpstr>
      <vt:lpstr>Проблемная ситуация  Загрязнение окружающей среды от действий птицефабрик</vt:lpstr>
      <vt:lpstr>Решение  Использование птичьего помета в качестве удобрений  Агрегат будет состоять из бака, высевающего аппарата, шлангов. Бак будет крепиться на культиватор, и по шлангам удобрение будет вноситься в почву. Органические удобрения в гранулированной форме будет вноситься одновременно с культивацией почвы </vt:lpstr>
      <vt:lpstr>Рынок  Основными потребителями агрегата будут агропредприятия</vt:lpstr>
      <vt:lpstr>Команда  Костерин артём Алексеевич кошелев роман валентинович конин владимир владимирович</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Mikely</dc:creator>
  <cp:keywords/>
  <dc:description/>
  <cp:lastModifiedBy>Полина Рыжова</cp:lastModifiedBy>
  <cp:revision>206</cp:revision>
  <dcterms:created xsi:type="dcterms:W3CDTF">2022-11-28T09:29:04Z</dcterms:created>
  <dcterms:modified xsi:type="dcterms:W3CDTF">2023-11-13T20:38:25Z</dcterms:modified>
  <cp:category/>
  <dc:identifier/>
  <cp:contentStatus/>
  <dc:language/>
  <cp:version/>
</cp:coreProperties>
</file>