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56A"/>
    <a:srgbClr val="F8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9"/>
    <p:restoredTop sz="94650"/>
  </p:normalViewPr>
  <p:slideViewPr>
    <p:cSldViewPr snapToGrid="0" snapToObjects="1">
      <p:cViewPr varScale="1">
        <p:scale>
          <a:sx n="82" d="100"/>
          <a:sy n="82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508EB-FCCE-1E4D-AA87-0C18376AE196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3BA19B4-696F-B043-9B8F-D6189D26892E}">
      <dgm:prSet/>
      <dgm:spPr>
        <a:ln w="19050">
          <a:solidFill>
            <a:srgbClr val="F8C100"/>
          </a:solidFill>
        </a:ln>
      </dgm:spPr>
      <dgm:t>
        <a:bodyPr/>
        <a:lstStyle/>
        <a:p>
          <a:r>
            <a:rPr lang="ru-RU" dirty="0">
              <a:latin typeface="Montserrat" pitchFamily="2" charset="0"/>
            </a:rPr>
            <a:t>Прямые продажи</a:t>
          </a:r>
        </a:p>
      </dgm:t>
    </dgm:pt>
    <dgm:pt modelId="{004507F2-1433-C249-9AD6-89828B930A3F}" type="parTrans" cxnId="{4E629001-F62C-234E-85BD-EDD4B2A2B880}">
      <dgm:prSet/>
      <dgm:spPr/>
      <dgm:t>
        <a:bodyPr/>
        <a:lstStyle/>
        <a:p>
          <a:endParaRPr lang="ru-RU"/>
        </a:p>
      </dgm:t>
    </dgm:pt>
    <dgm:pt modelId="{EA0FB8D9-59A1-C94A-A2E7-669D0C399B38}" type="sibTrans" cxnId="{4E629001-F62C-234E-85BD-EDD4B2A2B880}">
      <dgm:prSet/>
      <dgm:spPr/>
      <dgm:t>
        <a:bodyPr/>
        <a:lstStyle/>
        <a:p>
          <a:endParaRPr lang="ru-RU"/>
        </a:p>
      </dgm:t>
    </dgm:pt>
    <dgm:pt modelId="{4B09C7EE-1406-B14B-8F70-ADCA7EEC268F}">
      <dgm:prSet/>
      <dgm:spPr>
        <a:ln w="19050">
          <a:solidFill>
            <a:srgbClr val="F8C100"/>
          </a:solidFill>
        </a:ln>
      </dgm:spPr>
      <dgm:t>
        <a:bodyPr/>
        <a:lstStyle/>
        <a:p>
          <a:r>
            <a:rPr lang="ru-RU" dirty="0">
              <a:latin typeface="Montserrat" pitchFamily="2" charset="0"/>
            </a:rPr>
            <a:t>Реклама смежных отраслей на платформе </a:t>
          </a:r>
        </a:p>
      </dgm:t>
    </dgm:pt>
    <dgm:pt modelId="{E373E091-28F4-1841-80B7-2D57813632FA}" type="parTrans" cxnId="{B160CFB1-60F0-454B-B490-635AE9F6720E}">
      <dgm:prSet/>
      <dgm:spPr/>
      <dgm:t>
        <a:bodyPr/>
        <a:lstStyle/>
        <a:p>
          <a:endParaRPr lang="ru-RU"/>
        </a:p>
      </dgm:t>
    </dgm:pt>
    <dgm:pt modelId="{161EB87E-A9AC-7F43-9CD8-B55C20972C8F}" type="sibTrans" cxnId="{B160CFB1-60F0-454B-B490-635AE9F6720E}">
      <dgm:prSet/>
      <dgm:spPr/>
      <dgm:t>
        <a:bodyPr/>
        <a:lstStyle/>
        <a:p>
          <a:endParaRPr lang="ru-RU"/>
        </a:p>
      </dgm:t>
    </dgm:pt>
    <dgm:pt modelId="{8F8E99DC-3190-B44E-A6E3-2CC95E0B2616}" type="pres">
      <dgm:prSet presAssocID="{6F6508EB-FCCE-1E4D-AA87-0C18376AE196}" presName="linearFlow" presStyleCnt="0">
        <dgm:presLayoutVars>
          <dgm:dir/>
          <dgm:resizeHandles val="exact"/>
        </dgm:presLayoutVars>
      </dgm:prSet>
      <dgm:spPr/>
    </dgm:pt>
    <dgm:pt modelId="{C7CA0A61-348A-B846-9DDF-083D93A89987}" type="pres">
      <dgm:prSet presAssocID="{23BA19B4-696F-B043-9B8F-D6189D26892E}" presName="composite" presStyleCnt="0"/>
      <dgm:spPr/>
    </dgm:pt>
    <dgm:pt modelId="{929E2915-C469-AB4E-B6F5-845BD9C939B1}" type="pres">
      <dgm:prSet presAssocID="{23BA19B4-696F-B043-9B8F-D6189D26892E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DB42FE6-F440-534C-836A-5CD4FFD07927}" type="pres">
      <dgm:prSet presAssocID="{23BA19B4-696F-B043-9B8F-D6189D26892E}" presName="txShp" presStyleLbl="node1" presStyleIdx="0" presStyleCnt="2">
        <dgm:presLayoutVars>
          <dgm:bulletEnabled val="1"/>
        </dgm:presLayoutVars>
      </dgm:prSet>
      <dgm:spPr/>
    </dgm:pt>
    <dgm:pt modelId="{8D907524-099C-444C-903F-8C044949B915}" type="pres">
      <dgm:prSet presAssocID="{EA0FB8D9-59A1-C94A-A2E7-669D0C399B38}" presName="spacing" presStyleCnt="0"/>
      <dgm:spPr/>
    </dgm:pt>
    <dgm:pt modelId="{ECB32FCD-4044-EC49-890E-F183F5B1791D}" type="pres">
      <dgm:prSet presAssocID="{4B09C7EE-1406-B14B-8F70-ADCA7EEC268F}" presName="composite" presStyleCnt="0"/>
      <dgm:spPr/>
    </dgm:pt>
    <dgm:pt modelId="{8FB11FD6-585B-9542-BCEA-45B38871C50B}" type="pres">
      <dgm:prSet presAssocID="{4B09C7EE-1406-B14B-8F70-ADCA7EEC268F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0EF9DF2-CD21-C642-B8EC-18B971F789BF}" type="pres">
      <dgm:prSet presAssocID="{4B09C7EE-1406-B14B-8F70-ADCA7EEC268F}" presName="txShp" presStyleLbl="node1" presStyleIdx="1" presStyleCnt="2">
        <dgm:presLayoutVars>
          <dgm:bulletEnabled val="1"/>
        </dgm:presLayoutVars>
      </dgm:prSet>
      <dgm:spPr/>
    </dgm:pt>
  </dgm:ptLst>
  <dgm:cxnLst>
    <dgm:cxn modelId="{4E629001-F62C-234E-85BD-EDD4B2A2B880}" srcId="{6F6508EB-FCCE-1E4D-AA87-0C18376AE196}" destId="{23BA19B4-696F-B043-9B8F-D6189D26892E}" srcOrd="0" destOrd="0" parTransId="{004507F2-1433-C249-9AD6-89828B930A3F}" sibTransId="{EA0FB8D9-59A1-C94A-A2E7-669D0C399B38}"/>
    <dgm:cxn modelId="{186CD347-0439-3E40-A3C5-A25210A2E850}" type="presOf" srcId="{4B09C7EE-1406-B14B-8F70-ADCA7EEC268F}" destId="{A0EF9DF2-CD21-C642-B8EC-18B971F789BF}" srcOrd="0" destOrd="0" presId="urn:microsoft.com/office/officeart/2005/8/layout/vList3"/>
    <dgm:cxn modelId="{D5D8E54B-F96F-4849-9F14-D6EC8FC1AB91}" type="presOf" srcId="{23BA19B4-696F-B043-9B8F-D6189D26892E}" destId="{1DB42FE6-F440-534C-836A-5CD4FFD07927}" srcOrd="0" destOrd="0" presId="urn:microsoft.com/office/officeart/2005/8/layout/vList3"/>
    <dgm:cxn modelId="{C6870AA6-1B8A-2C45-9039-27A94687901A}" type="presOf" srcId="{6F6508EB-FCCE-1E4D-AA87-0C18376AE196}" destId="{8F8E99DC-3190-B44E-A6E3-2CC95E0B2616}" srcOrd="0" destOrd="0" presId="urn:microsoft.com/office/officeart/2005/8/layout/vList3"/>
    <dgm:cxn modelId="{B160CFB1-60F0-454B-B490-635AE9F6720E}" srcId="{6F6508EB-FCCE-1E4D-AA87-0C18376AE196}" destId="{4B09C7EE-1406-B14B-8F70-ADCA7EEC268F}" srcOrd="1" destOrd="0" parTransId="{E373E091-28F4-1841-80B7-2D57813632FA}" sibTransId="{161EB87E-A9AC-7F43-9CD8-B55C20972C8F}"/>
    <dgm:cxn modelId="{A88F881D-8B63-AB40-AB34-DB99F8584373}" type="presParOf" srcId="{8F8E99DC-3190-B44E-A6E3-2CC95E0B2616}" destId="{C7CA0A61-348A-B846-9DDF-083D93A89987}" srcOrd="0" destOrd="0" presId="urn:microsoft.com/office/officeart/2005/8/layout/vList3"/>
    <dgm:cxn modelId="{8387ED3D-0519-B14A-AF23-B67F28490964}" type="presParOf" srcId="{C7CA0A61-348A-B846-9DDF-083D93A89987}" destId="{929E2915-C469-AB4E-B6F5-845BD9C939B1}" srcOrd="0" destOrd="0" presId="urn:microsoft.com/office/officeart/2005/8/layout/vList3"/>
    <dgm:cxn modelId="{C33ECB0A-4E5C-2247-B0C4-1A51D4D9F991}" type="presParOf" srcId="{C7CA0A61-348A-B846-9DDF-083D93A89987}" destId="{1DB42FE6-F440-534C-836A-5CD4FFD07927}" srcOrd="1" destOrd="0" presId="urn:microsoft.com/office/officeart/2005/8/layout/vList3"/>
    <dgm:cxn modelId="{47FE5E9B-C62D-1E42-A566-55FEA71B16F5}" type="presParOf" srcId="{8F8E99DC-3190-B44E-A6E3-2CC95E0B2616}" destId="{8D907524-099C-444C-903F-8C044949B915}" srcOrd="1" destOrd="0" presId="urn:microsoft.com/office/officeart/2005/8/layout/vList3"/>
    <dgm:cxn modelId="{4A04C8A1-1EB0-7A45-9B8F-ABE3471255FD}" type="presParOf" srcId="{8F8E99DC-3190-B44E-A6E3-2CC95E0B2616}" destId="{ECB32FCD-4044-EC49-890E-F183F5B1791D}" srcOrd="2" destOrd="0" presId="urn:microsoft.com/office/officeart/2005/8/layout/vList3"/>
    <dgm:cxn modelId="{BA5B8E46-AF01-7549-9688-08CA1C727155}" type="presParOf" srcId="{ECB32FCD-4044-EC49-890E-F183F5B1791D}" destId="{8FB11FD6-585B-9542-BCEA-45B38871C50B}" srcOrd="0" destOrd="0" presId="urn:microsoft.com/office/officeart/2005/8/layout/vList3"/>
    <dgm:cxn modelId="{E3F49AEF-7B23-B241-ABEA-CA8B48B176AC}" type="presParOf" srcId="{ECB32FCD-4044-EC49-890E-F183F5B1791D}" destId="{A0EF9DF2-CD21-C642-B8EC-18B971F789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2FE6-F440-534C-836A-5CD4FFD07927}">
      <dsp:nvSpPr>
        <dsp:cNvPr id="0" name=""/>
        <dsp:cNvSpPr/>
      </dsp:nvSpPr>
      <dsp:spPr>
        <a:xfrm rot="10800000">
          <a:off x="1575479" y="218739"/>
          <a:ext cx="4169927" cy="21006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8C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324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Montserrat" pitchFamily="2" charset="0"/>
            </a:rPr>
            <a:t>Прямые продажи</a:t>
          </a:r>
        </a:p>
      </dsp:txBody>
      <dsp:txXfrm rot="10800000">
        <a:off x="2100639" y="218739"/>
        <a:ext cx="3644767" cy="2100639"/>
      </dsp:txXfrm>
    </dsp:sp>
    <dsp:sp modelId="{929E2915-C469-AB4E-B6F5-845BD9C939B1}">
      <dsp:nvSpPr>
        <dsp:cNvPr id="0" name=""/>
        <dsp:cNvSpPr/>
      </dsp:nvSpPr>
      <dsp:spPr>
        <a:xfrm>
          <a:off x="525159" y="218739"/>
          <a:ext cx="2100639" cy="21006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F9DF2-CD21-C642-B8EC-18B971F789BF}">
      <dsp:nvSpPr>
        <dsp:cNvPr id="0" name=""/>
        <dsp:cNvSpPr/>
      </dsp:nvSpPr>
      <dsp:spPr>
        <a:xfrm rot="10800000">
          <a:off x="1575479" y="2946436"/>
          <a:ext cx="4169927" cy="21006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8C1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324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Montserrat" pitchFamily="2" charset="0"/>
            </a:rPr>
            <a:t>Реклама смежных отраслей на платформе </a:t>
          </a:r>
        </a:p>
      </dsp:txBody>
      <dsp:txXfrm rot="10800000">
        <a:off x="2100639" y="2946436"/>
        <a:ext cx="3644767" cy="2100639"/>
      </dsp:txXfrm>
    </dsp:sp>
    <dsp:sp modelId="{8FB11FD6-585B-9542-BCEA-45B38871C50B}">
      <dsp:nvSpPr>
        <dsp:cNvPr id="0" name=""/>
        <dsp:cNvSpPr/>
      </dsp:nvSpPr>
      <dsp:spPr>
        <a:xfrm>
          <a:off x="525159" y="2946436"/>
          <a:ext cx="2100639" cy="21006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E2A06-C69C-6A4D-96BB-0F55D9CFC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F6F960-409C-8249-9EDA-518F0C19C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DA59A-A4EC-C343-A5E6-47EB4970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DE142-33EE-6D4A-9CA2-A8821433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F218B-FCDB-934C-BB9F-3DFBC02C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3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2CC6C-E101-AB42-B3B4-8388ED9D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E748E-69A5-1442-9058-B630EDD8D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8809A-9E1A-FF42-8AA0-950CD434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FBDE0-4E3B-9B4E-B31A-64C0DB0A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E0D42-3EE4-B74D-BB0D-49D31FD5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3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199DFA-DF0A-DF45-A58C-F8A2EF2CB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15A63B-B1E9-5A45-81E3-4C05632CF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6A2BE-E8FE-174B-BF40-F1DCE76C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9AE41-17BD-D941-BEF1-51674237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F3453-6151-0049-B4FA-1AAC1970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0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9C72C-75DB-344E-A191-368DEDA0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03978-1C96-5949-8369-749CD470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D6DC2-FA27-8142-A493-25659885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502D9-6C5E-BD4E-8659-7593CC53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5DF28-C902-4C42-98DC-F0DEAE31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7C78A-ED69-9F43-B845-DE5CA642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C2706-9A70-DF4E-B340-5AF6EDD33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50DDD-AD39-D641-AC08-0FD8EC29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5B32E-BE86-9D43-AE49-CCE06A45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7E486-16B7-7541-AF5D-2124FA6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AF48F-7FEA-5C42-910F-4B10E71D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2D9DBC-5DD7-C141-B6EB-32CB465FF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F148CB-246A-1C48-A707-F79C6F79B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ED0ED8-5A5D-C741-A023-DC25D611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E462E-CCCC-8D48-821E-B70D6294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C918F-7987-7E44-BCF0-7D764EB2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3FDF7-631A-794A-9B8E-82B60339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2A432-056E-4747-85A5-790E685DA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6B7D9C-2CAC-0348-B43E-8CCACD2E6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38692-C2CF-314D-81CF-7D294AD2C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5506F9-FEC6-DD42-B433-89B9A664D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5B0577-1763-1549-B3B6-621C8E36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C4D03B-9A97-5341-971C-0D42B1C7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E15FCF-B313-C342-9B45-67C4A307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7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00A1D-A273-6844-A256-4ACE7641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370CBE-C3CA-3C49-A9B0-3F3BAE27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40F08C-D5F8-224C-A28A-E86052A1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9CF21-296A-0A46-82CC-71155153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7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F84D6C-6755-D143-B356-63B63920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EF95F0-01FD-FA45-9829-33238D60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F0028-E8F2-2046-AD0A-C9FC84E2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9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8E0AC-CFB6-A843-8462-9F72F794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A8C66-D75F-3449-93F6-5CC8CD32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48B57-0D7E-7546-8530-2ACA0D27C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3868E4-97CA-7646-B6C7-0E0CDC76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B4A09-2514-984A-8A72-7D470A67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E5F44-3605-6043-B345-4D7DA5B4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1DD7C-CE45-D94B-A0E6-9371BF15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BED0F3-BB80-B648-AB32-270A6E492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B13E71-F252-8A43-84F8-0FAA7A532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0F74D8-163F-614F-BE96-7F477F48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73900-6B42-9548-B544-B9F7B616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BC8E2-D4E2-BA41-97CA-383AA41E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0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ED4DD-D14B-FA43-9A26-6E31702E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5FB89-0EFF-7749-BFE2-AE02C15BF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4557D-B7BE-4044-9BEB-E9D4B7950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C859-B33E-474F-AB94-016CA1B2FD95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4FC66-51F7-B742-BDB2-A9753D0DC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06414-3507-D04B-878A-1572D08B8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2167-7E6B-A84A-95A3-5959EB81B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7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ournal.tinkoff.ru/foreign-languages-stat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9E5AE1-1DA3-4A41-AB21-0C74CE038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1834" y="6069228"/>
            <a:ext cx="3450166" cy="79166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Montserrat" pitchFamily="2" charset="0"/>
              </a:rPr>
              <a:t>Комарова Алина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44695-1027-4DC5-9D5A-EB47EFC446E0}"/>
              </a:ext>
            </a:extLst>
          </p:cNvPr>
          <p:cNvSpPr txBox="1"/>
          <p:nvPr/>
        </p:nvSpPr>
        <p:spPr>
          <a:xfrm>
            <a:off x="2024742" y="1698171"/>
            <a:ext cx="784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Многоязыковая онлайн школа</a:t>
            </a:r>
          </a:p>
        </p:txBody>
      </p:sp>
    </p:spTree>
    <p:extLst>
      <p:ext uri="{BB962C8B-B14F-4D97-AF65-F5344CB8AC3E}">
        <p14:creationId xmlns:p14="http://schemas.microsoft.com/office/powerpoint/2010/main" val="150386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9D860-956B-864E-938A-461BC9F0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Планы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08393-27D6-2E49-8D2A-DE453DE41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702" y="1796616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Создание и развитие обучающей платформы</a:t>
            </a:r>
          </a:p>
          <a:p>
            <a:pPr>
              <a:lnSpc>
                <a:spcPct val="150000"/>
              </a:lnSpc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Выход на новый рынок </a:t>
            </a:r>
          </a:p>
          <a:p>
            <a:pPr>
              <a:lnSpc>
                <a:spcPct val="150000"/>
              </a:lnSpc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Открытие офлайн офиса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7BBB4-B106-DB4E-9BB9-9E344A1E9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484" y="1403609"/>
            <a:ext cx="5073316" cy="157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Мы готовы для </a:t>
            </a:r>
            <a:r>
              <a:rPr lang="ru-RU" sz="1900" b="1" dirty="0">
                <a:solidFill>
                  <a:srgbClr val="000000"/>
                </a:solidFill>
                <a:latin typeface="Montserrat" pitchFamily="2" charset="0"/>
              </a:rPr>
              <a:t>исследования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 других сегментов ЦА и </a:t>
            </a:r>
            <a:r>
              <a:rPr lang="ru-RU" sz="1900" b="1" dirty="0">
                <a:solidFill>
                  <a:srgbClr val="000000"/>
                </a:solidFill>
                <a:latin typeface="Montserrat" pitchFamily="2" charset="0"/>
              </a:rPr>
              <a:t>масштабирования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 платформы под них  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Пример: для детей дошкольного возраста и школьников</a:t>
            </a:r>
          </a:p>
          <a:p>
            <a:pPr marL="0" indent="0">
              <a:buNone/>
            </a:pPr>
            <a:endParaRPr lang="ru-RU" sz="1900" dirty="0">
              <a:solidFill>
                <a:srgbClr val="000000"/>
              </a:solidFill>
              <a:latin typeface="Montserrat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4A78DE-290F-1943-B644-3C0A9B440969}"/>
              </a:ext>
            </a:extLst>
          </p:cNvPr>
          <p:cNvSpPr/>
          <p:nvPr/>
        </p:nvSpPr>
        <p:spPr>
          <a:xfrm>
            <a:off x="6019800" y="1110072"/>
            <a:ext cx="6248400" cy="1966912"/>
          </a:xfrm>
          <a:prstGeom prst="rect">
            <a:avLst/>
          </a:prstGeom>
          <a:noFill/>
          <a:ln w="19050">
            <a:solidFill>
              <a:srgbClr val="F8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9DED3A-1133-7E40-8977-BDA349DF86B1}"/>
              </a:ext>
            </a:extLst>
          </p:cNvPr>
          <p:cNvSpPr/>
          <p:nvPr/>
        </p:nvSpPr>
        <p:spPr>
          <a:xfrm>
            <a:off x="6172200" y="1292150"/>
            <a:ext cx="6248400" cy="1966912"/>
          </a:xfrm>
          <a:prstGeom prst="rect">
            <a:avLst/>
          </a:prstGeom>
          <a:noFill/>
          <a:ln w="19050">
            <a:solidFill>
              <a:srgbClr val="02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человек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id="{65B3D646-6AD5-954C-94D4-424594B3D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084" y="2833144"/>
            <a:ext cx="5073316" cy="50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C9E4A-0DDB-F44E-8A7B-9EAE1184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Montserrat" pitchFamily="2" charset="0"/>
              </a:rPr>
              <a:t>Актуальность проекта</a:t>
            </a:r>
            <a:endParaRPr lang="ru-RU" dirty="0">
              <a:latin typeface="Montserrat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27604-6CF9-B844-BCA8-5EB25B3B41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Montserrat" pitchFamily="2" charset="0"/>
              </a:rPr>
              <a:t>2/3 </a:t>
            </a:r>
            <a:r>
              <a:rPr lang="ru-RU" sz="1900" dirty="0">
                <a:solidFill>
                  <a:srgbClr val="000000"/>
                </a:solidFill>
                <a:effectLst/>
                <a:latin typeface="Montserrat" pitchFamily="2" charset="0"/>
              </a:rPr>
              <a:t>россиян считают, что изучать иностранные языки важно и нужно</a:t>
            </a:r>
          </a:p>
          <a:p>
            <a:pPr marL="0" indent="0"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Montserrat" pitchFamily="2" charset="0"/>
              </a:rPr>
              <a:t>ВЦИОМ</a:t>
            </a:r>
            <a:r>
              <a:rPr lang="ru-RU" sz="1900" dirty="0">
                <a:solidFill>
                  <a:srgbClr val="000000"/>
                </a:solidFill>
                <a:effectLst/>
                <a:latin typeface="Montserrat" pitchFamily="2" charset="0"/>
              </a:rPr>
              <a:t>: самый активный интерес к изучению иностранных языков наблюдается у людей в возрасте </a:t>
            </a:r>
            <a:r>
              <a:rPr lang="ru-RU" sz="1900" b="1" dirty="0">
                <a:solidFill>
                  <a:srgbClr val="000000"/>
                </a:solidFill>
                <a:effectLst/>
                <a:latin typeface="Montserrat" pitchFamily="2" charset="0"/>
              </a:rPr>
              <a:t>18-24 лет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0000"/>
                </a:solidFill>
                <a:effectLst/>
                <a:latin typeface="Montserrat" pitchFamily="2" charset="0"/>
              </a:rPr>
              <a:t>Источник: </a:t>
            </a:r>
            <a:r>
              <a:rPr lang="en" sz="1600" i="1" u="sng" dirty="0">
                <a:solidFill>
                  <a:srgbClr val="118696"/>
                </a:solidFill>
                <a:effectLst/>
                <a:latin typeface="Montserrat" pitchFamily="2" charset="0"/>
                <a:hlinkClick r:id="rId2"/>
              </a:rPr>
              <a:t>https://journal.tinkoff.ru/foreign-languages-stat/</a:t>
            </a:r>
            <a:endParaRPr lang="en" sz="1600" i="1" dirty="0">
              <a:solidFill>
                <a:srgbClr val="118696"/>
              </a:solidFill>
              <a:effectLst/>
              <a:latin typeface="Montserrat" pitchFamily="2" charset="0"/>
            </a:endParaRP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75CAE1-DCAE-DB40-9B63-8EFD978CA8CF}"/>
              </a:ext>
            </a:extLst>
          </p:cNvPr>
          <p:cNvSpPr/>
          <p:nvPr/>
        </p:nvSpPr>
        <p:spPr>
          <a:xfrm>
            <a:off x="6644218" y="1825625"/>
            <a:ext cx="5934097" cy="1603375"/>
          </a:xfrm>
          <a:prstGeom prst="rect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Прибавка к зарплате при знании иностранного языка в зависимости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от занимаемой должности: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Montserrat" pitchFamily="2" charset="0"/>
              </a:rPr>
              <a:t>от 8 до 22% 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в России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D8310D-A252-9944-BF58-2BA1EC979B68}"/>
              </a:ext>
            </a:extLst>
          </p:cNvPr>
          <p:cNvSpPr/>
          <p:nvPr/>
        </p:nvSpPr>
        <p:spPr>
          <a:xfrm>
            <a:off x="6496050" y="1992310"/>
            <a:ext cx="6757988" cy="1603375"/>
          </a:xfrm>
          <a:prstGeom prst="rect">
            <a:avLst/>
          </a:prstGeom>
          <a:noFill/>
          <a:ln w="19050">
            <a:solidFill>
              <a:srgbClr val="F8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15E2A-DE86-ED44-82F0-2A8799E9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483" y="2071260"/>
            <a:ext cx="5036999" cy="50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F3A27-82E5-F641-A6D8-6B207F56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E4824-CF7B-1441-89EC-493FF38B9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435" y="1784100"/>
            <a:ext cx="4743451" cy="950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err="1">
                <a:solidFill>
                  <a:srgbClr val="000000"/>
                </a:solidFill>
                <a:latin typeface="Montserrat" pitchFamily="2" charset="0"/>
              </a:rPr>
              <a:t>И</a:t>
            </a:r>
            <a:r>
              <a:rPr lang="ru-RU" sz="1900" dirty="0" err="1">
                <a:solidFill>
                  <a:srgbClr val="000000"/>
                </a:solidFill>
                <a:latin typeface="Montserrat" pitchFamily="2" charset="0"/>
              </a:rPr>
              <a:t>зучение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 иностранных языков </a:t>
            </a:r>
            <a:r>
              <a:rPr lang="ru-RU" sz="1900" b="1" dirty="0">
                <a:solidFill>
                  <a:srgbClr val="000000"/>
                </a:solidFill>
                <a:latin typeface="Montserrat" pitchFamily="2" charset="0"/>
              </a:rPr>
              <a:t>считается сложным и долгим процессом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ADA48E-0857-0340-885D-1B23BF936584}"/>
              </a:ext>
            </a:extLst>
          </p:cNvPr>
          <p:cNvSpPr/>
          <p:nvPr/>
        </p:nvSpPr>
        <p:spPr>
          <a:xfrm>
            <a:off x="-1031805" y="3390964"/>
            <a:ext cx="6757988" cy="1184274"/>
          </a:xfrm>
          <a:prstGeom prst="rect">
            <a:avLst/>
          </a:prstGeom>
          <a:noFill/>
          <a:ln w="19050">
            <a:solidFill>
              <a:srgbClr val="F8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47A8C4-F9D7-C140-AF78-044BEE403A04}"/>
              </a:ext>
            </a:extLst>
          </p:cNvPr>
          <p:cNvSpPr/>
          <p:nvPr/>
        </p:nvSpPr>
        <p:spPr>
          <a:xfrm>
            <a:off x="-643672" y="3249675"/>
            <a:ext cx="5934097" cy="1184274"/>
          </a:xfrm>
          <a:prstGeom prst="rect">
            <a:avLst/>
          </a:prstGeom>
          <a:ln w="19050"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r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Почему существующих вариантов</a:t>
            </a:r>
          </a:p>
          <a:p>
            <a:pPr marL="0" indent="0" algn="r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решения не достаточно?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1CCB66-795F-8041-B5FD-06EF4A83E91D}"/>
              </a:ext>
            </a:extLst>
          </p:cNvPr>
          <p:cNvSpPr/>
          <p:nvPr/>
        </p:nvSpPr>
        <p:spPr>
          <a:xfrm>
            <a:off x="6615116" y="1025587"/>
            <a:ext cx="4967289" cy="1113633"/>
          </a:xfrm>
          <a:prstGeom prst="rect">
            <a:avLst/>
          </a:prstGeom>
          <a:noFill/>
          <a:ln w="19050">
            <a:solidFill>
              <a:srgbClr val="02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1DB0B-3F59-CD46-BAAD-CE1667B84B50}"/>
              </a:ext>
            </a:extLst>
          </p:cNvPr>
          <p:cNvSpPr txBox="1"/>
          <p:nvPr/>
        </p:nvSpPr>
        <p:spPr>
          <a:xfrm>
            <a:off x="6829425" y="1098841"/>
            <a:ext cx="452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Приложения и платформы предлагают </a:t>
            </a:r>
            <a:r>
              <a:rPr lang="ru-RU" sz="1800" dirty="0" err="1">
                <a:solidFill>
                  <a:srgbClr val="000000"/>
                </a:solidFill>
                <a:latin typeface="Montserrat" pitchFamily="2" charset="0"/>
              </a:rPr>
              <a:t>геймифицированный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 подход</a:t>
            </a:r>
          </a:p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FF4AD8-6AC8-4D41-BB03-C55FE64C3D55}"/>
              </a:ext>
            </a:extLst>
          </p:cNvPr>
          <p:cNvSpPr/>
          <p:nvPr/>
        </p:nvSpPr>
        <p:spPr>
          <a:xfrm>
            <a:off x="6610349" y="2372425"/>
            <a:ext cx="4967289" cy="950418"/>
          </a:xfrm>
          <a:prstGeom prst="rect">
            <a:avLst/>
          </a:prstGeom>
          <a:noFill/>
          <a:ln w="19050">
            <a:solidFill>
              <a:srgbClr val="020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DAA1F-2A3F-8B45-85E2-764DCB9213E8}"/>
              </a:ext>
            </a:extLst>
          </p:cNvPr>
          <p:cNvSpPr txBox="1"/>
          <p:nvPr/>
        </p:nvSpPr>
        <p:spPr>
          <a:xfrm>
            <a:off x="6824655" y="2495060"/>
            <a:ext cx="453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Преподаватели и репетиторы            - индивидуализированный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26B3B0-9D22-8745-87CA-073E78B871F0}"/>
              </a:ext>
            </a:extLst>
          </p:cNvPr>
          <p:cNvSpPr/>
          <p:nvPr/>
        </p:nvSpPr>
        <p:spPr>
          <a:xfrm>
            <a:off x="6610349" y="3445478"/>
            <a:ext cx="4967289" cy="2044661"/>
          </a:xfrm>
          <a:prstGeom prst="rect">
            <a:avLst/>
          </a:prstGeom>
          <a:noFill/>
          <a:ln w="19050">
            <a:solidFill>
              <a:srgbClr val="F8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F3BDF-B29E-0945-8673-DF2B099C3610}"/>
              </a:ext>
            </a:extLst>
          </p:cNvPr>
          <p:cNvSpPr txBox="1"/>
          <p:nvPr/>
        </p:nvSpPr>
        <p:spPr>
          <a:xfrm>
            <a:off x="6824655" y="3597341"/>
            <a:ext cx="4529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Но нет ни одного сервиса, предлагающего </a:t>
            </a:r>
            <a:r>
              <a:rPr lang="ru-RU" sz="1800" b="1" dirty="0">
                <a:solidFill>
                  <a:srgbClr val="000000"/>
                </a:solidFill>
                <a:latin typeface="Montserrat" pitchFamily="2" charset="0"/>
              </a:rPr>
              <a:t>одновременно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 индивидуализированный и </a:t>
            </a:r>
            <a:r>
              <a:rPr lang="ru-RU" sz="1800" dirty="0" err="1">
                <a:solidFill>
                  <a:srgbClr val="000000"/>
                </a:solidFill>
                <a:latin typeface="Montserrat" pitchFamily="2" charset="0"/>
              </a:rPr>
              <a:t>геймифицированный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 подход </a:t>
            </a:r>
          </a:p>
          <a:p>
            <a:r>
              <a:rPr lang="ru-RU" sz="1800" b="1" dirty="0">
                <a:solidFill>
                  <a:srgbClr val="000000"/>
                </a:solidFill>
                <a:latin typeface="Montserrat" pitchFamily="2" charset="0"/>
              </a:rPr>
              <a:t>к быстрому освоению иностранного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32955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B4D8E-7B0C-C347-BBB9-6D475E64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Решение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08E718-3053-55A0-A06D-58922190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414" y="5136486"/>
            <a:ext cx="9705876" cy="1216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Мы упрощаем форму изучения иностранных языков с помощью инструмента - </a:t>
            </a:r>
            <a:r>
              <a:rPr lang="ru-RU" sz="1900" b="1" dirty="0">
                <a:solidFill>
                  <a:srgbClr val="000000"/>
                </a:solidFill>
                <a:latin typeface="Montserrat" pitchFamily="2" charset="0"/>
              </a:rPr>
              <a:t>платформы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, на которой студент в форме игры (</a:t>
            </a:r>
            <a:r>
              <a:rPr lang="ru-RU" sz="1900" b="1" dirty="0" err="1">
                <a:solidFill>
                  <a:srgbClr val="000000"/>
                </a:solidFill>
                <a:latin typeface="Montserrat" pitchFamily="2" charset="0"/>
              </a:rPr>
              <a:t>геймификация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) изучает иностранный язык только в тех сферах, которые ему интересны (</a:t>
            </a:r>
            <a:r>
              <a:rPr lang="ru-RU" sz="1900" b="1" dirty="0">
                <a:solidFill>
                  <a:srgbClr val="000000"/>
                </a:solidFill>
                <a:latin typeface="Montserrat" pitchFamily="2" charset="0"/>
              </a:rPr>
              <a:t>персонализация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 процесса обучения)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63" y="498936"/>
            <a:ext cx="4388969" cy="4388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69" y="1018835"/>
            <a:ext cx="3791266" cy="3791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29" y="2028925"/>
            <a:ext cx="2783763" cy="2180252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4BE0DBBE-D679-BC4E-8D54-8DCD17F484C2}"/>
              </a:ext>
            </a:extLst>
          </p:cNvPr>
          <p:cNvSpPr/>
          <p:nvPr/>
        </p:nvSpPr>
        <p:spPr>
          <a:xfrm>
            <a:off x="5231457" y="2867863"/>
            <a:ext cx="487680" cy="487680"/>
          </a:xfrm>
          <a:prstGeom prst="ellipse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+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36D9423-3289-4244-A640-AA214F172F05}"/>
              </a:ext>
            </a:extLst>
          </p:cNvPr>
          <p:cNvSpPr/>
          <p:nvPr/>
        </p:nvSpPr>
        <p:spPr>
          <a:xfrm>
            <a:off x="8155703" y="2818201"/>
            <a:ext cx="487680" cy="487680"/>
          </a:xfrm>
          <a:prstGeom prst="ellipse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1FB29-5231-3044-B1DB-172E938C7069}"/>
              </a:ext>
            </a:extLst>
          </p:cNvPr>
          <p:cNvSpPr txBox="1"/>
          <p:nvPr/>
        </p:nvSpPr>
        <p:spPr>
          <a:xfrm>
            <a:off x="4126300" y="2320794"/>
            <a:ext cx="98921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видео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461D2-549D-8C43-857B-A4ADAB9F7F26}"/>
              </a:ext>
            </a:extLst>
          </p:cNvPr>
          <p:cNvSpPr txBox="1"/>
          <p:nvPr/>
        </p:nvSpPr>
        <p:spPr>
          <a:xfrm>
            <a:off x="1070923" y="1750642"/>
            <a:ext cx="1077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тексты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B7E6AF-B605-1641-9596-57CBF5FFA397}"/>
              </a:ext>
            </a:extLst>
          </p:cNvPr>
          <p:cNvSpPr txBox="1"/>
          <p:nvPr/>
        </p:nvSpPr>
        <p:spPr>
          <a:xfrm>
            <a:off x="3242766" y="1673835"/>
            <a:ext cx="921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игры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A2C23E-0745-CD4C-A13C-362D4EE6E38B}"/>
              </a:ext>
            </a:extLst>
          </p:cNvPr>
          <p:cNvSpPr txBox="1"/>
          <p:nvPr/>
        </p:nvSpPr>
        <p:spPr>
          <a:xfrm>
            <a:off x="103821" y="2328784"/>
            <a:ext cx="2022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презентации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2A8743-5429-B948-B802-8C85560F2F32}"/>
              </a:ext>
            </a:extLst>
          </p:cNvPr>
          <p:cNvSpPr txBox="1"/>
          <p:nvPr/>
        </p:nvSpPr>
        <p:spPr>
          <a:xfrm>
            <a:off x="2106911" y="1542180"/>
            <a:ext cx="1077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музыка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4372B5-D696-A74C-8EB7-8A492B464068}"/>
              </a:ext>
            </a:extLst>
          </p:cNvPr>
          <p:cNvSpPr txBox="1"/>
          <p:nvPr/>
        </p:nvSpPr>
        <p:spPr>
          <a:xfrm>
            <a:off x="10578841" y="779026"/>
            <a:ext cx="1139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Helvetica Neue" panose="02000503000000020004" pitchFamily="2" charset="0"/>
              </a:rPr>
              <a:t>😍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603414-760C-AD43-9647-A2226653A745}"/>
              </a:ext>
            </a:extLst>
          </p:cNvPr>
          <p:cNvSpPr txBox="1"/>
          <p:nvPr/>
        </p:nvSpPr>
        <p:spPr>
          <a:xfrm>
            <a:off x="8888032" y="1558532"/>
            <a:ext cx="391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elvetica Neue" panose="02000503000000020004" pitchFamily="2" charset="0"/>
              </a:rPr>
              <a:t>😍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2205D6-3B20-EF46-BCE7-A57F019C6252}"/>
              </a:ext>
            </a:extLst>
          </p:cNvPr>
          <p:cNvSpPr txBox="1"/>
          <p:nvPr/>
        </p:nvSpPr>
        <p:spPr>
          <a:xfrm>
            <a:off x="10873375" y="2576598"/>
            <a:ext cx="1829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elvetica Neue" panose="02000503000000020004" pitchFamily="2" charset="0"/>
              </a:rPr>
              <a:t>😍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1E7ECE-59E5-3844-8F53-D9BD195CB4C0}"/>
              </a:ext>
            </a:extLst>
          </p:cNvPr>
          <p:cNvSpPr txBox="1"/>
          <p:nvPr/>
        </p:nvSpPr>
        <p:spPr>
          <a:xfrm>
            <a:off x="8830864" y="3947567"/>
            <a:ext cx="625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Helvetica Neue" panose="02000503000000020004" pitchFamily="2" charset="0"/>
              </a:rPr>
              <a:t>😍</a:t>
            </a:r>
          </a:p>
        </p:txBody>
      </p:sp>
    </p:spTree>
    <p:extLst>
      <p:ext uri="{BB962C8B-B14F-4D97-AF65-F5344CB8AC3E}">
        <p14:creationId xmlns:p14="http://schemas.microsoft.com/office/powerpoint/2010/main" val="108037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F3DAA-0AFB-D043-8C81-3C0EC132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660" y="700494"/>
            <a:ext cx="5361092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Рынок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C0EEDF-333E-2A5C-E35C-6A38A906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9" y="2113771"/>
            <a:ext cx="4355252" cy="409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Наш рынок – СНГ</a:t>
            </a:r>
            <a:endParaRPr lang="en-US" sz="1900" dirty="0">
              <a:solidFill>
                <a:srgbClr val="000000"/>
              </a:solidFill>
              <a:latin typeface="Montserrat" pitchFamily="2" charset="0"/>
            </a:endParaRPr>
          </a:p>
          <a:p>
            <a:endParaRPr lang="ru-RU" sz="1900" dirty="0">
              <a:solidFill>
                <a:srgbClr val="000000"/>
              </a:solidFill>
              <a:latin typeface="Montserrat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24AC12C-32EF-A545-A29C-56D145D73430}"/>
              </a:ext>
            </a:extLst>
          </p:cNvPr>
          <p:cNvSpPr/>
          <p:nvPr/>
        </p:nvSpPr>
        <p:spPr>
          <a:xfrm>
            <a:off x="6197610" y="2116956"/>
            <a:ext cx="243840" cy="243840"/>
          </a:xfrm>
          <a:prstGeom prst="ellipse">
            <a:avLst/>
          </a:prstGeom>
          <a:solidFill>
            <a:srgbClr val="F8C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0EBAA-3DCC-ED42-9F1F-20513137240B}"/>
              </a:ext>
            </a:extLst>
          </p:cNvPr>
          <p:cNvSpPr txBox="1"/>
          <p:nvPr/>
        </p:nvSpPr>
        <p:spPr>
          <a:xfrm>
            <a:off x="6606468" y="2527022"/>
            <a:ext cx="3170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В будущем планируем выйти на рынок Дубая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9C97390-989F-244B-8FFE-9FA54B1C7513}"/>
              </a:ext>
            </a:extLst>
          </p:cNvPr>
          <p:cNvSpPr/>
          <p:nvPr/>
        </p:nvSpPr>
        <p:spPr>
          <a:xfrm>
            <a:off x="6197610" y="2728268"/>
            <a:ext cx="243840" cy="243840"/>
          </a:xfrm>
          <a:prstGeom prst="ellipse">
            <a:avLst/>
          </a:prstGeom>
          <a:solidFill>
            <a:srgbClr val="F8C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Изображение выглядит как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E741DF3F-5931-B943-8843-1310B168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17" y="274699"/>
            <a:ext cx="6819898" cy="6819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01D1A7-7E54-9346-AB5C-E6DDFFF50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535" b="-1"/>
          <a:stretch/>
        </p:blipFill>
        <p:spPr>
          <a:xfrm>
            <a:off x="213782" y="-120733"/>
            <a:ext cx="5698002" cy="56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3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54D07-AD23-AE49-A3F0-0DD706EC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Конкуренты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6DF11-D089-8B4F-A3D8-8363BB79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387"/>
            <a:ext cx="4235980" cy="1051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Уровень конкуренции на рынке - </a:t>
            </a:r>
            <a:r>
              <a:rPr lang="ru-RU" sz="1900" b="1" dirty="0">
                <a:solidFill>
                  <a:srgbClr val="000000"/>
                </a:solidFill>
                <a:latin typeface="Montserrat" pitchFamily="2" charset="0"/>
              </a:rPr>
              <a:t>высокий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8B01-03C3-3044-9B1C-75AF41F534A7}"/>
              </a:ext>
            </a:extLst>
          </p:cNvPr>
          <p:cNvSpPr txBox="1"/>
          <p:nvPr/>
        </p:nvSpPr>
        <p:spPr>
          <a:xfrm>
            <a:off x="6231467" y="1908745"/>
            <a:ext cx="5317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 Приложения для изучения иностранных языков;</a:t>
            </a:r>
          </a:p>
          <a:p>
            <a:endParaRPr lang="ru-RU" sz="18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2. Онлайн-школы иностранных языков;</a:t>
            </a:r>
          </a:p>
          <a:p>
            <a:endParaRPr lang="ru-RU" sz="18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3. </a:t>
            </a:r>
            <a:r>
              <a:rPr lang="ru-RU" sz="1800" dirty="0" err="1">
                <a:solidFill>
                  <a:srgbClr val="000000"/>
                </a:solidFill>
                <a:latin typeface="Montserrat" pitchFamily="2" charset="0"/>
              </a:rPr>
              <a:t>Оффлайн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-школы иностранных языков;</a:t>
            </a:r>
          </a:p>
          <a:p>
            <a:endParaRPr lang="ru-RU" sz="18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4. Частные репетиторы и </a:t>
            </a:r>
            <a:r>
              <a:rPr lang="ru-RU" sz="1800" dirty="0" err="1">
                <a:solidFill>
                  <a:srgbClr val="000000"/>
                </a:solidFill>
                <a:latin typeface="Montserrat" pitchFamily="2" charset="0"/>
              </a:rPr>
              <a:t>блогеры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, запускающие курсы по иностранным языкам.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6A2B30-39CC-9147-A697-695C45100A28}"/>
              </a:ext>
            </a:extLst>
          </p:cNvPr>
          <p:cNvSpPr/>
          <p:nvPr/>
        </p:nvSpPr>
        <p:spPr>
          <a:xfrm>
            <a:off x="6096000" y="889001"/>
            <a:ext cx="5934097" cy="1019744"/>
          </a:xfrm>
          <a:prstGeom prst="rect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Основные конкуренты: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7DD66F-6062-A74D-B4A5-93FE03652EF8}"/>
              </a:ext>
            </a:extLst>
          </p:cNvPr>
          <p:cNvSpPr/>
          <p:nvPr/>
        </p:nvSpPr>
        <p:spPr>
          <a:xfrm>
            <a:off x="5947832" y="1055685"/>
            <a:ext cx="6757988" cy="4509586"/>
          </a:xfrm>
          <a:prstGeom prst="rect">
            <a:avLst/>
          </a:prstGeom>
          <a:noFill/>
          <a:ln w="19050">
            <a:solidFill>
              <a:srgbClr val="F8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костюм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2A7B858C-A207-7644-B17B-4325007AF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18" y="889001"/>
            <a:ext cx="9036000" cy="90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7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0298E-C417-1B4E-9F44-763A15DD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Бизнес-модель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DADA52-1B71-5740-8DDC-40219B653E15}"/>
              </a:ext>
            </a:extLst>
          </p:cNvPr>
          <p:cNvSpPr/>
          <p:nvPr/>
        </p:nvSpPr>
        <p:spPr>
          <a:xfrm>
            <a:off x="192121" y="1598206"/>
            <a:ext cx="4950073" cy="1019744"/>
          </a:xfrm>
          <a:prstGeom prst="rect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Оплата - подписка за платформу (форматы: 1 месяц/ 6 месяцев/ 1 год)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1B3F07-B4A4-1846-B335-6C21FA8E4C88}"/>
              </a:ext>
            </a:extLst>
          </p:cNvPr>
          <p:cNvSpPr/>
          <p:nvPr/>
        </p:nvSpPr>
        <p:spPr>
          <a:xfrm>
            <a:off x="1548274" y="2923769"/>
            <a:ext cx="5172881" cy="2304316"/>
          </a:xfrm>
          <a:prstGeom prst="rect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Оплата индивидуальных уроков с преподавателем (1 урок/5 уроков/10 уроков/20 уроков)</a:t>
            </a:r>
          </a:p>
          <a:p>
            <a:endParaRPr lang="ru-RU" sz="1900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ru-RU" sz="1700" i="1" dirty="0">
                <a:solidFill>
                  <a:srgbClr val="000000"/>
                </a:solidFill>
                <a:latin typeface="Montserrat" pitchFamily="2" charset="0"/>
              </a:rPr>
              <a:t>* При оплате индивидуальных занятий все материалы платформы бесплатны для студентов</a:t>
            </a:r>
          </a:p>
        </p:txBody>
      </p:sp>
      <p:pic>
        <p:nvPicPr>
          <p:cNvPr id="11" name="Рисунок 10" descr="Изображение выглядит как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id="{A54240CC-A5AC-924F-9D38-B9E06EA0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504" y="808830"/>
            <a:ext cx="5684045" cy="56840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4477D8-1151-A84A-A64E-0C5A74BAAC0B}"/>
              </a:ext>
            </a:extLst>
          </p:cNvPr>
          <p:cNvSpPr/>
          <p:nvPr/>
        </p:nvSpPr>
        <p:spPr>
          <a:xfrm>
            <a:off x="4290737" y="5533904"/>
            <a:ext cx="4442824" cy="815044"/>
          </a:xfrm>
          <a:prstGeom prst="rect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Montserrat" pitchFamily="2" charset="0"/>
              </a:rPr>
              <a:t>AVP = 1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0 тыс. руб.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Montserrat" pitchFamily="2" charset="0"/>
              </a:rPr>
              <a:t>LTV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:</a:t>
            </a:r>
            <a:r>
              <a:rPr lang="en-US" sz="1900" dirty="0">
                <a:solidFill>
                  <a:srgbClr val="000000"/>
                </a:solidFill>
                <a:latin typeface="Montserrat" pitchFamily="2" charset="0"/>
              </a:rPr>
              <a:t> &gt; 12 </a:t>
            </a:r>
            <a:r>
              <a:rPr lang="en-US" sz="1900" dirty="0" err="1">
                <a:solidFill>
                  <a:srgbClr val="000000"/>
                </a:solidFill>
                <a:latin typeface="Montserrat" pitchFamily="2" charset="0"/>
              </a:rPr>
              <a:t>м</a:t>
            </a:r>
            <a:r>
              <a:rPr lang="ru-RU" sz="1900" dirty="0" err="1">
                <a:solidFill>
                  <a:srgbClr val="000000"/>
                </a:solidFill>
                <a:latin typeface="Montserrat" pitchFamily="2" charset="0"/>
              </a:rPr>
              <a:t>ес</a:t>
            </a:r>
            <a:r>
              <a:rPr lang="en-US" sz="1900" dirty="0" err="1">
                <a:solidFill>
                  <a:srgbClr val="000000"/>
                </a:solidFill>
                <a:latin typeface="Montserrat" pitchFamily="2" charset="0"/>
              </a:rPr>
              <a:t>я</a:t>
            </a:r>
            <a:r>
              <a:rPr lang="ru-RU" sz="1900" dirty="0" err="1">
                <a:solidFill>
                  <a:srgbClr val="000000"/>
                </a:solidFill>
                <a:latin typeface="Montserrat" pitchFamily="2" charset="0"/>
              </a:rPr>
              <a:t>цев</a:t>
            </a:r>
            <a:endParaRPr lang="ru-RU" sz="1900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94779-F671-9446-BD9A-B3AE7258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39" y="2766218"/>
            <a:ext cx="4853515" cy="132556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Способы монетизации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289254F-63A9-334D-A91F-E6F1091DC4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4744021"/>
              </p:ext>
            </p:extLst>
          </p:nvPr>
        </p:nvGraphicFramePr>
        <p:xfrm>
          <a:off x="5180644" y="796092"/>
          <a:ext cx="6270567" cy="526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5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3CE8C-21C1-1843-8285-5F80D8A6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Montserrat" pitchFamily="2" charset="0"/>
              </a:rPr>
              <a:t>Текущие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61A91-FCDA-9242-AD03-D303C862F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306" y="1676978"/>
            <a:ext cx="5181600" cy="4351338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Наличие методологии и </a:t>
            </a:r>
            <a:r>
              <a:rPr lang="ru-RU" sz="1900">
                <a:solidFill>
                  <a:srgbClr val="000000"/>
                </a:solidFill>
                <a:latin typeface="Montserrat" pitchFamily="2" charset="0"/>
              </a:rPr>
              <a:t>видео уроков - 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индивидуальные занятия с преподавателем, персонализированный и </a:t>
            </a:r>
            <a:r>
              <a:rPr lang="ru-RU" sz="1900" dirty="0" err="1">
                <a:solidFill>
                  <a:srgbClr val="000000"/>
                </a:solidFill>
                <a:latin typeface="Montserrat" pitchFamily="2" charset="0"/>
              </a:rPr>
              <a:t>геймифицированный</a:t>
            </a:r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 подход обучения на занятиях</a:t>
            </a:r>
          </a:p>
          <a:p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100 учеников из разных стран</a:t>
            </a:r>
          </a:p>
          <a:p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7 языков</a:t>
            </a:r>
          </a:p>
          <a:p>
            <a:r>
              <a:rPr lang="ru-RU" sz="1900" dirty="0">
                <a:solidFill>
                  <a:srgbClr val="000000"/>
                </a:solidFill>
                <a:latin typeface="Montserrat" pitchFamily="2" charset="0"/>
              </a:rPr>
              <a:t>Штат преподавателей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202E59-0EAE-3149-B796-834D09848E21}"/>
              </a:ext>
            </a:extLst>
          </p:cNvPr>
          <p:cNvSpPr/>
          <p:nvPr/>
        </p:nvSpPr>
        <p:spPr>
          <a:xfrm>
            <a:off x="6350074" y="1600778"/>
            <a:ext cx="5934097" cy="1603375"/>
          </a:xfrm>
          <a:prstGeom prst="rect">
            <a:avLst/>
          </a:prstGeom>
          <a:ln>
            <a:solidFill>
              <a:srgbClr val="02056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0000"/>
                </a:solidFill>
                <a:latin typeface="Montserrat" pitchFamily="2" charset="0"/>
              </a:rPr>
              <a:t>Основная цель участия в акселераторе 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- создание платформы.  </a:t>
            </a:r>
            <a:endParaRPr lang="ru-RU" dirty="0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Механизм работы с учениками и методология - выстроены, процесс </a:t>
            </a:r>
            <a:r>
              <a:rPr lang="ru-RU" sz="1800" dirty="0" err="1">
                <a:solidFill>
                  <a:srgbClr val="000000"/>
                </a:solidFill>
                <a:latin typeface="Montserrat" pitchFamily="2" charset="0"/>
              </a:rPr>
              <a:t>геймификации</a:t>
            </a:r>
            <a:r>
              <a:rPr lang="ru-RU" sz="1800" dirty="0">
                <a:solidFill>
                  <a:srgbClr val="000000"/>
                </a:solidFill>
                <a:latin typeface="Montserrat" pitchFamily="2" charset="0"/>
              </a:rPr>
              <a:t> на занятиях - отмечен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A66871-E042-8549-A897-F73CB864E36A}"/>
              </a:ext>
            </a:extLst>
          </p:cNvPr>
          <p:cNvSpPr/>
          <p:nvPr/>
        </p:nvSpPr>
        <p:spPr>
          <a:xfrm>
            <a:off x="6201906" y="1676978"/>
            <a:ext cx="6757988" cy="1680150"/>
          </a:xfrm>
          <a:prstGeom prst="rect">
            <a:avLst/>
          </a:prstGeom>
          <a:noFill/>
          <a:ln w="19050">
            <a:solidFill>
              <a:srgbClr val="F8C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04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373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Montserrat</vt:lpstr>
      <vt:lpstr>Times New Roman</vt:lpstr>
      <vt:lpstr>Тема Office</vt:lpstr>
      <vt:lpstr>Презентация PowerPoint</vt:lpstr>
      <vt:lpstr>Актуальность проекта</vt:lpstr>
      <vt:lpstr>Проблема</vt:lpstr>
      <vt:lpstr>Решение</vt:lpstr>
      <vt:lpstr>Рынок</vt:lpstr>
      <vt:lpstr>Конкуренты</vt:lpstr>
      <vt:lpstr>Бизнес-модель</vt:lpstr>
      <vt:lpstr>Способы монетизации</vt:lpstr>
      <vt:lpstr>Текущие результаты</vt:lpstr>
      <vt:lpstr>Планы развития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Лахтина Маргарита Александровна</dc:creator>
  <cp:lastModifiedBy>Пользователь</cp:lastModifiedBy>
  <cp:revision>14</cp:revision>
  <dcterms:created xsi:type="dcterms:W3CDTF">2022-12-12T21:16:10Z</dcterms:created>
  <dcterms:modified xsi:type="dcterms:W3CDTF">2023-08-23T12:22:25Z</dcterms:modified>
</cp:coreProperties>
</file>