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0" r:id="rId2"/>
    <p:sldId id="281" r:id="rId3"/>
    <p:sldId id="286" r:id="rId4"/>
    <p:sldId id="291" r:id="rId5"/>
    <p:sldId id="296" r:id="rId6"/>
    <p:sldId id="301" r:id="rId7"/>
    <p:sldId id="306" r:id="rId8"/>
    <p:sldId id="269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FF"/>
    <a:srgbClr val="FCAF17"/>
    <a:srgbClr val="9F00FF"/>
    <a:srgbClr val="B5D8E1"/>
    <a:srgbClr val="FD493D"/>
    <a:srgbClr val="FBB3C1"/>
    <a:srgbClr val="FF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94"/>
  </p:normalViewPr>
  <p:slideViewPr>
    <p:cSldViewPr snapToGrid="0" snapToObjects="1" showGuides="1">
      <p:cViewPr varScale="1">
        <p:scale>
          <a:sx n="87" d="100"/>
          <a:sy n="87" d="100"/>
        </p:scale>
        <p:origin x="48" y="269"/>
      </p:cViewPr>
      <p:guideLst>
        <p:guide orient="horz" pos="2160"/>
        <p:guide pos="393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95400000000003E-2"/>
          <c:y val="3.4485799999999997E-2"/>
          <c:w val="0.93565600000000004"/>
          <c:h val="0.884340000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Издержки</c:v>
                </c:pt>
              </c:strCache>
            </c:strRef>
          </c:tx>
          <c:spPr>
            <a:ln w="63500" cap="flat">
              <a:solidFill>
                <a:srgbClr val="FD493D"/>
              </a:solidFill>
              <a:prstDash val="solid"/>
              <a:miter lim="800000"/>
            </a:ln>
            <a:effectLst/>
          </c:spPr>
          <c:marker>
            <c:symbol val="circle"/>
            <c:size val="3"/>
            <c:spPr>
              <a:solidFill>
                <a:srgbClr val="FCAF17"/>
              </a:solidFill>
              <a:ln w="6350" cap="flat">
                <a:solidFill>
                  <a:srgbClr val="FD493D"/>
                </a:solidFill>
                <a:prstDash val="solid"/>
                <a:miter lim="800000"/>
              </a:ln>
              <a:effectLst/>
            </c:spPr>
          </c:marker>
          <c:cat>
            <c:numRef>
              <c:f>Sheet1!$B$1:$E$1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2027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</c:v>
                </c:pt>
                <c:pt idx="1">
                  <c:v>25</c:v>
                </c:pt>
                <c:pt idx="2">
                  <c:v>38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45-4D70-88AF-F6969EE53A2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Выручка</c:v>
                </c:pt>
              </c:strCache>
            </c:strRef>
          </c:tx>
          <c:spPr>
            <a:ln w="63500" cap="flat">
              <a:solidFill>
                <a:srgbClr val="FCAF17"/>
              </a:solidFill>
              <a:prstDash val="solid"/>
              <a:miter lim="800000"/>
            </a:ln>
            <a:effectLst/>
          </c:spPr>
          <c:marker>
            <c:symbol val="circle"/>
            <c:size val="3"/>
            <c:spPr>
              <a:solidFill>
                <a:srgbClr val="FD493D"/>
              </a:solidFill>
              <a:ln w="6350" cap="flat">
                <a:solidFill>
                  <a:srgbClr val="FCAF17"/>
                </a:solidFill>
                <a:prstDash val="solid"/>
                <a:miter lim="800000"/>
              </a:ln>
              <a:effectLst/>
            </c:spPr>
          </c:marker>
          <c:cat>
            <c:numRef>
              <c:f>Sheet1!$B$1:$E$1</c:f>
              <c:numCache>
                <c:formatCode>General</c:formatCode>
                <c:ptCount val="4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2027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25</c:v>
                </c:pt>
                <c:pt idx="1">
                  <c:v>39</c:v>
                </c:pt>
                <c:pt idx="2">
                  <c:v>42</c:v>
                </c:pt>
                <c:pt idx="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45-4D70-88AF-F6969EE53A22}"/>
            </c:ext>
          </c:extLst>
        </c:ser>
        <c:dLbls>
          <c:dLblPos val="t"/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6512704"/>
        <c:axId val="1786518688"/>
      </c:lineChart>
      <c:catAx>
        <c:axId val="1786512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38100" cap="flat">
            <a:solidFill>
              <a:srgbClr val="FBB3C1"/>
            </a:solidFill>
            <a:prstDash val="solid"/>
            <a:miter lim="8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Gilroy-Light"/>
              </a:defRPr>
            </a:pPr>
            <a:endParaRPr lang="ru-RU"/>
          </a:p>
        </c:txPr>
        <c:crossAx val="1786518688"/>
        <c:crosses val="autoZero"/>
        <c:auto val="1"/>
        <c:lblAlgn val="ctr"/>
        <c:lblOffset val="100"/>
        <c:noMultiLvlLbl val="1"/>
      </c:catAx>
      <c:valAx>
        <c:axId val="178651868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0" sourceLinked="0"/>
        <c:majorTickMark val="out"/>
        <c:minorTickMark val="none"/>
        <c:tickLblPos val="nextTo"/>
        <c:spPr>
          <a:ln w="38100" cap="flat">
            <a:solidFill>
              <a:srgbClr val="FBB3C1"/>
            </a:solidFill>
            <a:prstDash val="solid"/>
            <a:miter lim="8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Gilroy-Light"/>
              </a:defRPr>
            </a:pPr>
            <a:endParaRPr lang="ru-RU"/>
          </a:p>
        </c:txPr>
        <c:crossAx val="178651270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91038251202426579"/>
          <c:y val="0.32143790981251302"/>
          <c:w val="8.9617487975734197E-2"/>
          <c:h val="0.10145454400746455"/>
        </c:manualLayout>
      </c:layout>
      <c:overlay val="0"/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61876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35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nikolaevasasha111@gmail.com" TargetMode="External"/><Relationship Id="rId4" Type="http://schemas.openxmlformats.org/officeDocument/2006/relationships/hyperlink" Target="mailto:emmy10768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9" y="123006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defTabSz="877822">
              <a:defRPr sz="69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lang="en-US" sz="6000" dirty="0" err="1"/>
              <a:t>PenguiLingui</a:t>
            </a:r>
            <a:endParaRPr lang="ru-RU" sz="9600" dirty="0"/>
          </a:p>
          <a:p>
            <a:pPr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en-US" dirty="0"/>
          </a:p>
          <a:p>
            <a:pPr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800" dirty="0">
                <a:solidFill>
                  <a:srgbClr val="8F00FF"/>
                </a:solidFill>
              </a:rPr>
              <a:t>Закатова Виктория</a:t>
            </a:r>
            <a:endParaRPr lang="en-US" sz="2800" dirty="0">
              <a:solidFill>
                <a:srgbClr val="8F00FF"/>
              </a:solidFill>
            </a:endParaRPr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:a16="http://schemas.microsoft.com/office/drawing/2014/main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60" b="6860"/>
          <a:stretch/>
        </p:blipFill>
        <p:spPr>
          <a:xfrm>
            <a:off x="8818529" y="2365758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9159" y="487281"/>
            <a:ext cx="4287641" cy="369328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8F00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Акселератор ПсковГУ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9159" y="5948198"/>
            <a:ext cx="4287641" cy="369328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8F00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ПУТП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F2096-17A9-4473-88CA-AB36AA0E94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1000"/>
                    </a14:imgEffect>
                    <a14:imgEffect>
                      <a14:saturation sat="142000"/>
                    </a14:imgEffect>
                    <a14:imgEffect>
                      <a14:brightnessContrast bright="-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" t="16007" b="9528"/>
          <a:stretch/>
        </p:blipFill>
        <p:spPr>
          <a:xfrm>
            <a:off x="8818526" y="2374810"/>
            <a:ext cx="3752150" cy="45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Текст 2"/>
          <p:cNvSpPr txBox="1"/>
          <p:nvPr/>
        </p:nvSpPr>
        <p:spPr>
          <a:xfrm>
            <a:off x="559690" y="1048481"/>
            <a:ext cx="719051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Какая проблема стоит перед нами?</a:t>
            </a:r>
            <a:endParaRPr sz="3600" dirty="0"/>
          </a:p>
        </p:txBody>
      </p:sp>
      <p:sp>
        <p:nvSpPr>
          <p:cNvPr id="185" name="Текст 2"/>
          <p:cNvSpPr txBox="1"/>
          <p:nvPr/>
        </p:nvSpPr>
        <p:spPr>
          <a:xfrm>
            <a:off x="618549" y="2072075"/>
            <a:ext cx="9276768" cy="4093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dirty="0"/>
              <a:t>Образовательные учреждения не всегда могут обеспечить школьников учебниками с качественным материалом. 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0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dirty="0"/>
              <a:t>В сфере иностранных языков эта проблема актуальна. Чтобы исправить данное положение мы предлагаем платформу, на которой собраны актуальные и полезные материалы. 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sz="2000" dirty="0"/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000" dirty="0"/>
              <a:t>На платформе будут представлены актуальные проверенные методические материалы, которые соответствуют современным знаниям иностранного языка, технологии AI помогут отслеживать прогресс и исправлять ошибки, также после прохождения вводного технология AI поможет подобрать материалы для изучения, учитывая интересы пользователя и его уровень знаний, удобный интерфейс поможет ориентироваться на онлайн-платформе. </a:t>
            </a:r>
          </a:p>
        </p:txBody>
      </p:sp>
      <p:grpSp>
        <p:nvGrpSpPr>
          <p:cNvPr id="188" name="Прямоугольник 16"/>
          <p:cNvGrpSpPr/>
          <p:nvPr/>
        </p:nvGrpSpPr>
        <p:grpSpPr>
          <a:xfrm>
            <a:off x="-18521" y="6358526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304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4061ED-1F92-42B0-926B-8CCC3417EA29}"/>
              </a:ext>
            </a:extLst>
          </p:cNvPr>
          <p:cNvSpPr/>
          <p:nvPr/>
        </p:nvSpPr>
        <p:spPr>
          <a:xfrm>
            <a:off x="5743852" y="2499540"/>
            <a:ext cx="6044644" cy="355106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88" name="Прямоугольник 16"/>
          <p:cNvGrpSpPr/>
          <p:nvPr/>
        </p:nvGrpSpPr>
        <p:grpSpPr>
          <a:xfrm>
            <a:off x="-18521" y="6358526"/>
            <a:ext cx="542260" cy="506841"/>
            <a:chOff x="0" y="0"/>
            <a:chExt cx="542258" cy="506839"/>
          </a:xfrm>
        </p:grpSpPr>
        <p:sp>
          <p:nvSpPr>
            <p:cNvPr id="186" name="Прямоугольник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7" name="7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3</a:t>
              </a:r>
              <a:endParaRPr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4" y="353951"/>
            <a:ext cx="1071643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Технология решения проблемы/описание продукта/ценностное предложение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2" name="Текст 2">
            <a:extLst>
              <a:ext uri="{FF2B5EF4-FFF2-40B4-BE49-F238E27FC236}">
                <a16:creationId xmlns:a16="http://schemas.microsoft.com/office/drawing/2014/main" id="{1DDE4AED-F6DD-A527-4565-F40167CC4C2E}"/>
              </a:ext>
            </a:extLst>
          </p:cNvPr>
          <p:cNvSpPr txBox="1"/>
          <p:nvPr/>
        </p:nvSpPr>
        <p:spPr>
          <a:xfrm>
            <a:off x="5978076" y="2572737"/>
            <a:ext cx="5810420" cy="347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1600">
                <a:solidFill>
                  <a:srgbClr val="8F00FF"/>
                </a:solidFill>
                <a:latin typeface="Gilroy-Regular"/>
                <a:ea typeface="Gilroy-Regular"/>
                <a:cs typeface="Gilroy-Regular"/>
                <a:sym typeface="Gilroy-Regular"/>
              </a:defRPr>
            </a:pPr>
            <a:r>
              <a:rPr lang="ru-RU" sz="2000" dirty="0"/>
              <a:t>Потребитель получает доступ к актуальным материалам, с которыми удобно и интересно работать. Платформа помогает отслеживать прогресс и подбор материала происходит с учетом проходного теста на уровень знаний. Интерактивные задания сохраняют ошибки и их всегда можно исправить. Таким образом, любые ошибки прорабатываются и ученик может исправить в любое время, чтобы сделать работу над ошибками. Платформа помогает углубленно изучить грамматику и лексику.</a:t>
            </a:r>
            <a:endParaRPr sz="20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403504" y="2276649"/>
            <a:ext cx="4989789" cy="412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Платформа «PenguiLingui» помогает решить проблему отсутствия качественных методических материалов с помощью онлайн-платформы.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Платформа, на которой можно найти методические материалы для изучения языков, ориентируясь на свой уровень языка, определяемый начальным быстрым тестом. Технология Искусственного интеллекта поможет подобрать материалы под ваши интересы.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Помощь не только школьникам, но и студентам.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1546675" y="789578"/>
            <a:ext cx="8862802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dirty="0"/>
              <a:t>Мы нашли решение проблемы с помощью нашего проекта</a:t>
            </a:r>
            <a:endParaRPr sz="36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6307DB7-E87F-484B-A105-09C48AEFC42B}"/>
              </a:ext>
            </a:extLst>
          </p:cNvPr>
          <p:cNvSpPr/>
          <p:nvPr/>
        </p:nvSpPr>
        <p:spPr>
          <a:xfrm>
            <a:off x="4438835" y="1970837"/>
            <a:ext cx="2157338" cy="324854"/>
          </a:xfrm>
          <a:custGeom>
            <a:avLst/>
            <a:gdLst>
              <a:gd name="connsiteX0" fmla="*/ 0 w 2157338"/>
              <a:gd name="connsiteY0" fmla="*/ 292969 h 324854"/>
              <a:gd name="connsiteX1" fmla="*/ 1074198 w 2157338"/>
              <a:gd name="connsiteY1" fmla="*/ 6 h 324854"/>
              <a:gd name="connsiteX2" fmla="*/ 2086252 w 2157338"/>
              <a:gd name="connsiteY2" fmla="*/ 284091 h 324854"/>
              <a:gd name="connsiteX3" fmla="*/ 1695635 w 2157338"/>
              <a:gd name="connsiteY3" fmla="*/ 292969 h 324854"/>
              <a:gd name="connsiteX4" fmla="*/ 2148396 w 2157338"/>
              <a:gd name="connsiteY4" fmla="*/ 310724 h 324854"/>
              <a:gd name="connsiteX5" fmla="*/ 1953087 w 2157338"/>
              <a:gd name="connsiteY5" fmla="*/ 62149 h 3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338" h="324854">
                <a:moveTo>
                  <a:pt x="0" y="292969"/>
                </a:moveTo>
                <a:cubicBezTo>
                  <a:pt x="363244" y="147227"/>
                  <a:pt x="726489" y="1486"/>
                  <a:pt x="1074198" y="6"/>
                </a:cubicBezTo>
                <a:cubicBezTo>
                  <a:pt x="1421907" y="-1474"/>
                  <a:pt x="1982679" y="235264"/>
                  <a:pt x="2086252" y="284091"/>
                </a:cubicBezTo>
                <a:cubicBezTo>
                  <a:pt x="2189825" y="332918"/>
                  <a:pt x="1685278" y="288530"/>
                  <a:pt x="1695635" y="292969"/>
                </a:cubicBezTo>
                <a:cubicBezTo>
                  <a:pt x="1705992" y="297408"/>
                  <a:pt x="2105487" y="349194"/>
                  <a:pt x="2148396" y="310724"/>
                </a:cubicBezTo>
                <a:cubicBezTo>
                  <a:pt x="2191305" y="272254"/>
                  <a:pt x="2072196" y="167201"/>
                  <a:pt x="1953087" y="62149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28927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id="{9CBAEBE7-B3E4-9EF2-2D39-353A67DD765E}"/>
              </a:ext>
            </a:extLst>
          </p:cNvPr>
          <p:cNvSpPr txBox="1"/>
          <p:nvPr/>
        </p:nvSpPr>
        <p:spPr>
          <a:xfrm>
            <a:off x="589496" y="922281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Мы не одни на рынке...</a:t>
            </a:r>
          </a:p>
        </p:txBody>
      </p:sp>
      <p:grpSp>
        <p:nvGrpSpPr>
          <p:cNvPr id="17" name="Прямоугольник 16">
            <a:extLst>
              <a:ext uri="{FF2B5EF4-FFF2-40B4-BE49-F238E27FC236}">
                <a16:creationId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4</a:t>
              </a:r>
            </a:p>
          </p:txBody>
        </p:sp>
      </p:grpSp>
      <p:graphicFrame>
        <p:nvGraphicFramePr>
          <p:cNvPr id="20" name="Таблица 3">
            <a:extLst>
              <a:ext uri="{FF2B5EF4-FFF2-40B4-BE49-F238E27FC236}">
                <a16:creationId xmlns:a16="http://schemas.microsoft.com/office/drawing/2014/main" id="{47260F1B-C678-31D1-C9C6-256ADC29C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104066"/>
              </p:ext>
            </p:extLst>
          </p:nvPr>
        </p:nvGraphicFramePr>
        <p:xfrm>
          <a:off x="673166" y="1564829"/>
          <a:ext cx="10929340" cy="4999784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2732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896">
                <a:tc>
                  <a:txBody>
                    <a:bodyPr/>
                    <a:lstStyle/>
                    <a:p>
                      <a:pPr lvl="8" algn="ctr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en-US" sz="2400" b="1" i="0" u="none" strike="noStrike" cap="none" spc="0" baseline="0" dirty="0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Gilroy-Bold"/>
                        </a:rPr>
                        <a:t>Duolingo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8" algn="ctr">
                        <a:defRPr sz="1600" b="0">
                          <a:latin typeface="Gilroy-Bold"/>
                          <a:ea typeface="Gilroy-Bold"/>
                          <a:cs typeface="Gilroy-Bold"/>
                          <a:sym typeface="Gilroy-Bold"/>
                        </a:defRPr>
                      </a:pPr>
                      <a:r>
                        <a:rPr lang="en-US" sz="2400" b="1" i="0" u="none" strike="noStrike" cap="none" spc="0" baseline="0" dirty="0" err="1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Gilroy-Bold"/>
                        </a:rPr>
                        <a:t>Memrise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r>
                        <a:rPr lang="en-US" sz="2400" b="1" i="0" u="none" strike="noStrike" cap="none" spc="0" baseline="0" dirty="0" err="1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Babbel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400" b="1" i="0" u="none" strike="noStrike" cap="none" spc="0" baseline="0" dirty="0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Puzzle</a:t>
                      </a:r>
                      <a:r>
                        <a:rPr lang="ru-RU" sz="2400" b="0" i="0" u="none" strike="noStrike" cap="none" spc="0" baseline="0" dirty="0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lang="en-US" sz="2400" b="1" i="0" u="none" strike="noStrike" cap="none" spc="0" baseline="0" dirty="0">
                          <a:solidFill>
                            <a:srgbClr val="FFFFFF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English</a:t>
                      </a:r>
                      <a:endParaRPr lang="en-US" sz="2400" b="0" dirty="0">
                        <a:effectLst/>
                      </a:endParaRPr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190">
                <a:tc>
                  <a:txBody>
                    <a:bodyPr/>
                    <a:lstStyle/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4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Gilroy-Light"/>
                        </a:rPr>
                        <a:t>Бесплатное использование</a:t>
                      </a:r>
                      <a:endParaRPr sz="1400"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8" algn="l">
                        <a:defRPr sz="1600">
                          <a:solidFill>
                            <a:srgbClr val="1B1B1B"/>
                          </a:solidFill>
                          <a:latin typeface="Gilroy-Light"/>
                          <a:ea typeface="Gilroy-Light"/>
                          <a:cs typeface="Gilroy-Light"/>
                          <a:sym typeface="Gilroy-Light"/>
                        </a:defRPr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Gilroy-Light"/>
                        </a:rPr>
                        <a:t>Изучение языков через запоминание слов и фраз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Обеспечение глубокого изучения языка с акцентом на грамматику, произношение и лексику, 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Изучение английского языка с фокусом на разговорную практику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896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chemeClr val="accent1"/>
                          </a:solidFill>
                        </a:rPr>
                        <a:t>Удобный интерфейс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Широкий выбор курсов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Широкий выбор языков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Использование игровых  механик для повышения мотивации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896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chemeClr val="accent1"/>
                          </a:solidFill>
                        </a:rPr>
                        <a:t>Интересный игровой подход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Gilroy-Light"/>
                        </a:rPr>
                        <a:t>Использование интервального повторения для лучшего запоминания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sz="1600" b="0" i="0" u="none" strike="noStrike" cap="none" spc="0" baseline="0" dirty="0">
                          <a:solidFill>
                            <a:schemeClr val="accent1"/>
                          </a:solidFill>
                          <a:effectLst/>
                          <a:uFillTx/>
                          <a:latin typeface="+mj-lt"/>
                          <a:ea typeface="+mj-ea"/>
                          <a:cs typeface="+mj-cs"/>
                          <a:sym typeface="Calibri"/>
                        </a:rPr>
                        <a:t>Доступность онлайн-уроков с преподавателями</a:t>
                      </a:r>
                      <a:endParaRPr dirty="0">
                        <a:solidFill>
                          <a:schemeClr val="accent1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Мало грамматики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896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Дорогая подписка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Дорогая подписка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Дорогая подписка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Дорогая подписка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2896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Предоставлены поверхностные знания, без разговорной практики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Фокусировно только на запоминание слов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Не нацелен на людей с начинающим уровнем английского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Сложный интерфейс</a:t>
                      </a:r>
                      <a:endParaRPr dirty="0">
                        <a:solidFill>
                          <a:srgbClr val="FF0000"/>
                        </a:solidFill>
                      </a:endParaRPr>
                    </a:p>
                  </a:txBody>
                  <a:tcPr marL="40509" marR="40509" marT="40509" marB="40509" horzOverflow="overflow">
                    <a:lnL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5D8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4374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AE7BC-BB27-CB8C-A959-17C57A1FE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71" y="6139368"/>
            <a:ext cx="2145252" cy="981081"/>
          </a:xfrm>
          <a:prstGeom prst="rect">
            <a:avLst/>
          </a:prstGeom>
        </p:spPr>
      </p:pic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60A3F205-9578-CF94-7092-1400F601C8D1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D5CA97BE-F13C-452B-AB08-E629876F7B54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1C138934-0F09-1C12-B60E-F8669A1B6027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5</a:t>
              </a:r>
            </a:p>
          </p:txBody>
        </p:sp>
      </p:grpSp>
      <p:graphicFrame>
        <p:nvGraphicFramePr>
          <p:cNvPr id="18" name="2D‑линейная диаграмма">
            <a:extLst>
              <a:ext uri="{FF2B5EF4-FFF2-40B4-BE49-F238E27FC236}">
                <a16:creationId xmlns:a16="http://schemas.microsoft.com/office/drawing/2014/main" id="{DCD9AA97-C031-F9F7-F20D-EECE32690A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142354"/>
              </p:ext>
            </p:extLst>
          </p:nvPr>
        </p:nvGraphicFramePr>
        <p:xfrm>
          <a:off x="612408" y="1626134"/>
          <a:ext cx="10682357" cy="427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Текст 2">
            <a:extLst>
              <a:ext uri="{FF2B5EF4-FFF2-40B4-BE49-F238E27FC236}">
                <a16:creationId xmlns:a16="http://schemas.microsoft.com/office/drawing/2014/main" id="{7DA271B1-E3E2-B470-7FBD-BF2F39D0553F}"/>
              </a:ext>
            </a:extLst>
          </p:cNvPr>
          <p:cNvSpPr txBox="1"/>
          <p:nvPr/>
        </p:nvSpPr>
        <p:spPr>
          <a:xfrm>
            <a:off x="589496" y="908955"/>
            <a:ext cx="936553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Финансовая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4322336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6096000" y="0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00639E2F-6BCB-D6BD-96FD-ED6BA872F990}"/>
              </a:ext>
            </a:extLst>
          </p:cNvPr>
          <p:cNvSpPr txBox="1"/>
          <p:nvPr/>
        </p:nvSpPr>
        <p:spPr>
          <a:xfrm>
            <a:off x="6615058" y="5175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40ECE85A-89B4-B034-BBCD-C51FD33B6118}"/>
              </a:ext>
            </a:extLst>
          </p:cNvPr>
          <p:cNvSpPr txBox="1"/>
          <p:nvPr/>
        </p:nvSpPr>
        <p:spPr>
          <a:xfrm>
            <a:off x="6506864" y="2989415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4DFDD2C4-A9D5-4F3A-4266-393EF2C2CFE8}"/>
              </a:ext>
            </a:extLst>
          </p:cNvPr>
          <p:cNvSpPr txBox="1"/>
          <p:nvPr/>
        </p:nvSpPr>
        <p:spPr>
          <a:xfrm>
            <a:off x="9684871" y="145017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A0B350F-B5B5-5B17-0C85-C204DA452869}"/>
              </a:ext>
            </a:extLst>
          </p:cNvPr>
          <p:cNvSpPr txBox="1"/>
          <p:nvPr/>
        </p:nvSpPr>
        <p:spPr>
          <a:xfrm>
            <a:off x="10197670" y="3912844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E449CD20-430A-7DD9-ED27-9D1F7DA327CE}"/>
              </a:ext>
            </a:extLst>
          </p:cNvPr>
          <p:cNvSpPr txBox="1"/>
          <p:nvPr/>
        </p:nvSpPr>
        <p:spPr>
          <a:xfrm>
            <a:off x="6308745" y="4562803"/>
            <a:ext cx="1828805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dirty="0"/>
              <a:t>Создание макета онлайн-платформы, проверка работоспособности</a:t>
            </a:r>
            <a:endParaRPr dirty="0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27BAC03B-EB46-314B-DC45-E7AD5C314E3C}"/>
              </a:ext>
            </a:extLst>
          </p:cNvPr>
          <p:cNvSpPr txBox="1"/>
          <p:nvPr/>
        </p:nvSpPr>
        <p:spPr>
          <a:xfrm>
            <a:off x="6662525" y="1560522"/>
            <a:ext cx="1565011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dirty="0"/>
              <a:t>Формулировка проблемы и создание концепции</a:t>
            </a:r>
            <a:endParaRPr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000D3CE4-34EE-E26E-E7A2-678BFE00736C}"/>
              </a:ext>
            </a:extLst>
          </p:cNvPr>
          <p:cNvSpPr txBox="1"/>
          <p:nvPr/>
        </p:nvSpPr>
        <p:spPr>
          <a:xfrm>
            <a:off x="9718283" y="2977844"/>
            <a:ext cx="1565011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dirty="0"/>
              <a:t>Проведение опроса среди потенциальных потребителей, анализ рынка</a:t>
            </a:r>
            <a:endParaRPr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66F96AD-EABC-03A5-50C6-42E5F6853235}"/>
              </a:ext>
            </a:extLst>
          </p:cNvPr>
          <p:cNvSpPr txBox="1"/>
          <p:nvPr/>
        </p:nvSpPr>
        <p:spPr>
          <a:xfrm>
            <a:off x="10266423" y="5438847"/>
            <a:ext cx="1565011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rPr lang="ru-RU" dirty="0"/>
              <a:t>Вывод платформы на рынок с исправлением ошибок</a:t>
            </a:r>
            <a:endParaRPr dirty="0"/>
          </a:p>
        </p:txBody>
      </p:sp>
      <p:sp>
        <p:nvSpPr>
          <p:cNvPr id="29" name="Соединительная линия уступом 2">
            <a:extLst>
              <a:ext uri="{FF2B5EF4-FFF2-40B4-BE49-F238E27FC236}">
                <a16:creationId xmlns:a16="http://schemas.microsoft.com/office/drawing/2014/main" id="{9428A32D-CAF8-886B-9A02-19EBCAA4CFE9}"/>
              </a:ext>
            </a:extLst>
          </p:cNvPr>
          <p:cNvSpPr/>
          <p:nvPr/>
        </p:nvSpPr>
        <p:spPr>
          <a:xfrm>
            <a:off x="7477146" y="1011301"/>
            <a:ext cx="2162014" cy="1323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0" name="Соединительная линия уступом 26">
            <a:extLst>
              <a:ext uri="{FF2B5EF4-FFF2-40B4-BE49-F238E27FC236}">
                <a16:creationId xmlns:a16="http://schemas.microsoft.com/office/drawing/2014/main" id="{7901E5FE-4CBA-7A96-46EB-10221AA8CFD0}"/>
              </a:ext>
            </a:extLst>
          </p:cNvPr>
          <p:cNvSpPr/>
          <p:nvPr/>
        </p:nvSpPr>
        <p:spPr>
          <a:xfrm flipH="1">
            <a:off x="7663413" y="2702913"/>
            <a:ext cx="1828805" cy="1066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1" name="Соединительная линия уступом 29">
            <a:extLst>
              <a:ext uri="{FF2B5EF4-FFF2-40B4-BE49-F238E27FC236}">
                <a16:creationId xmlns:a16="http://schemas.microsoft.com/office/drawing/2014/main" id="{601636D4-6453-1D84-B08B-B46065B512D9}"/>
              </a:ext>
            </a:extLst>
          </p:cNvPr>
          <p:cNvSpPr/>
          <p:nvPr/>
        </p:nvSpPr>
        <p:spPr>
          <a:xfrm>
            <a:off x="7663413" y="4171270"/>
            <a:ext cx="2319868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Бизнес-модель/Стадия проекта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5" name="Прямоугольник 16">
            <a:extLst>
              <a:ext uri="{FF2B5EF4-FFF2-40B4-BE49-F238E27FC236}">
                <a16:creationId xmlns:a16="http://schemas.microsoft.com/office/drawing/2014/main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568895" y="2890020"/>
            <a:ext cx="4989789" cy="360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На сегодняшний день мы на </a:t>
            </a:r>
            <a:r>
              <a:rPr lang="ru-RU" dirty="0">
                <a:solidFill>
                  <a:schemeClr val="accent1"/>
                </a:solidFill>
              </a:rPr>
              <a:t>второй</a:t>
            </a:r>
            <a:r>
              <a:rPr lang="ru-RU" dirty="0"/>
              <a:t> стадии проекта.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Для подтверждения концепции проекта был проведен опрос потенциальных пользователей платформы. Результаты опроса выявили, что потенциальными пользователями сервиса являются студенты, школьники, а также родители школьников, заинтересованные в том, чтобы их дети изучали иностранные языки. Потенциальные пользователи заинтересованы в том, чтобы появилась платформа, на которой они могли бы быстро найти качественные методические материалы для изучения иностранных языков. </a:t>
            </a:r>
          </a:p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Проведен анализ рынка, выявлены проблемы и потенциальные потребители.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559690" y="1955444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Стадия проекта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8116199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420955" y="353951"/>
            <a:ext cx="651893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1600" cap="all" dirty="0">
                <a:solidFill>
                  <a:schemeClr val="tx1"/>
                </a:solidFill>
              </a:rPr>
              <a:t>Команда проекта</a:t>
            </a:r>
            <a:endParaRPr sz="1600" cap="all" dirty="0">
              <a:solidFill>
                <a:schemeClr val="tx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id="{21FF62E7-FC14-63FA-D2C4-4AD458155A21}"/>
              </a:ext>
            </a:extLst>
          </p:cNvPr>
          <p:cNvSpPr txBox="1"/>
          <p:nvPr/>
        </p:nvSpPr>
        <p:spPr>
          <a:xfrm>
            <a:off x="559690" y="3001955"/>
            <a:ext cx="4989789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accent1"/>
                </a:solidFill>
              </a:rPr>
              <a:t>Закатова Виктория </a:t>
            </a:r>
            <a:r>
              <a:rPr lang="ru-RU" dirty="0"/>
              <a:t>– лидер, сборщик и координатор, визуализатор, эксперт-продуктолог</a:t>
            </a:r>
          </a:p>
          <a:p>
            <a:endParaRPr lang="ru-RU" dirty="0"/>
          </a:p>
          <a:p>
            <a:r>
              <a:rPr lang="ru-RU" dirty="0">
                <a:solidFill>
                  <a:schemeClr val="accent1"/>
                </a:solidFill>
              </a:rPr>
              <a:t>Николаева Александра</a:t>
            </a:r>
            <a:r>
              <a:rPr lang="ru-RU" dirty="0"/>
              <a:t> - Сборщик и координатор, исследователь, эксперт-продуктолог</a:t>
            </a:r>
            <a:br>
              <a:rPr lang="ru-RU" dirty="0"/>
            </a:br>
            <a:endParaRPr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F069A5F-4696-88B0-02DE-3C26EECCC1AC}"/>
              </a:ext>
            </a:extLst>
          </p:cNvPr>
          <p:cNvSpPr txBox="1"/>
          <p:nvPr/>
        </p:nvSpPr>
        <p:spPr>
          <a:xfrm>
            <a:off x="559690" y="1955444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/>
              <a:t>Наша команда пингвинов</a:t>
            </a:r>
            <a:endParaRPr sz="3600" dirty="0"/>
          </a:p>
        </p:txBody>
      </p:sp>
      <p:grpSp>
        <p:nvGrpSpPr>
          <p:cNvPr id="19" name="Прямоугольник 16">
            <a:extLst>
              <a:ext uri="{FF2B5EF4-FFF2-40B4-BE49-F238E27FC236}">
                <a16:creationId xmlns:a16="http://schemas.microsoft.com/office/drawing/2014/main" id="{2E5AE94E-E90D-E173-A00A-18964D62909E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20" name="Прямоугольник">
              <a:extLst>
                <a:ext uri="{FF2B5EF4-FFF2-40B4-BE49-F238E27FC236}">
                  <a16:creationId xmlns:a16="http://schemas.microsoft.com/office/drawing/2014/main" id="{000382F8-A895-A166-51BB-13EC465BAB70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id="{37AE1662-C7F3-3A92-F4F2-ED5719E92166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t>7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C2A112-098C-4F6A-A36A-648C6A29C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r="7649"/>
          <a:stretch/>
        </p:blipFill>
        <p:spPr bwMode="auto">
          <a:xfrm>
            <a:off x="5801690" y="-1"/>
            <a:ext cx="6907823" cy="68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439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dirty="0"/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КОНТАКТЫ</a:t>
            </a:r>
            <a:endParaRPr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dirty="0">
                <a:hlinkClick r:id="rId4"/>
              </a:rPr>
              <a:t>emmy10768@gmail.com</a:t>
            </a:r>
            <a:endParaRPr lang="en-US" dirty="0"/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/>
              </a:rPr>
              <a:t>nikolaevasasha111@gmail.com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843444-C33D-4591-A874-CA1C8993A3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1000"/>
                    </a14:imgEffect>
                    <a14:imgEffect>
                      <a14:saturation sat="142000"/>
                    </a14:imgEffect>
                    <a14:imgEffect>
                      <a14:brightnessContrast bright="-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" t="16007" b="9528"/>
          <a:stretch/>
        </p:blipFill>
        <p:spPr>
          <a:xfrm>
            <a:off x="8362274" y="1796503"/>
            <a:ext cx="4235069" cy="50873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513</Words>
  <Application>Microsoft Office PowerPoint</Application>
  <PresentationFormat>Widescreen</PresentationFormat>
  <Paragraphs>74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Gilroy-Bold</vt:lpstr>
      <vt:lpstr>Gilroy-ExtraBold</vt:lpstr>
      <vt:lpstr>Gilroy-Light</vt:lpstr>
      <vt:lpstr>Gilroy-Regular</vt:lpstr>
      <vt:lpstr>Helvetica</vt:lpstr>
      <vt:lpstr>Helvetica Neue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вика закатова</cp:lastModifiedBy>
  <cp:revision>33</cp:revision>
  <dcterms:modified xsi:type="dcterms:W3CDTF">2024-12-15T21:19:51Z</dcterms:modified>
</cp:coreProperties>
</file>