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83" r:id="rId3"/>
    <p:sldId id="296" r:id="rId4"/>
    <p:sldId id="301" r:id="rId5"/>
    <p:sldId id="302" r:id="rId6"/>
    <p:sldId id="303" r:id="rId7"/>
    <p:sldId id="299" r:id="rId8"/>
    <p:sldId id="304" r:id="rId9"/>
    <p:sldId id="267" r:id="rId10"/>
    <p:sldId id="310" r:id="rId11"/>
    <p:sldId id="311" r:id="rId12"/>
    <p:sldId id="307" r:id="rId13"/>
    <p:sldId id="271" r:id="rId14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Kharkiv" pitchFamily="2" charset="0"/>
      <p:regular r:id="rId21"/>
    </p:embeddedFont>
    <p:embeddedFont>
      <p:font typeface="Montserrat" panose="00000500000000000000" pitchFamily="2" charset="-52"/>
      <p:regular r:id="rId22"/>
      <p:bold r:id="rId23"/>
      <p:italic r:id="rId24"/>
      <p:boldItalic r:id="rId25"/>
    </p:embeddedFont>
  </p:embeddedFontLst>
  <p:defaultTextStyle>
    <a:defPPr lvl="0">
      <a:defRPr lang="ru-RU"/>
    </a:defPPr>
    <a:lvl1pPr marL="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71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8" autoAdjust="0"/>
    <p:restoredTop sz="95033" autoAdjust="0"/>
  </p:normalViewPr>
  <p:slideViewPr>
    <p:cSldViewPr snapToGrid="0">
      <p:cViewPr varScale="1">
        <p:scale>
          <a:sx n="111" d="100"/>
          <a:sy n="111" d="100"/>
        </p:scale>
        <p:origin x="5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1997FC-186F-0C4F-F2F4-9B713D232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778E733-FB7F-8AA2-2F17-8416106A5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234E6B-D8DB-598F-C360-42DD09344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FCDF-418F-409A-9EF9-F5B06BF5470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FE2E5F-9944-65EF-42ED-51D111617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973041-3F8C-779D-4336-E33B3B37D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11483-9A29-4AEC-9209-4C204EB7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629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5D4AC5-E9C4-6D26-517E-967F0D97C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AF2D98-C8A6-8091-1DAA-D93B15F1B1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1F7D1D-D2A0-8E09-46E0-85507D25D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FCDF-418F-409A-9EF9-F5B06BF5470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823F2B-5DBB-C2C6-17E2-4FDD1AAFE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EB4DBC-ACCD-5A64-AA4C-41F0E4581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11483-9A29-4AEC-9209-4C204EB7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539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D4F8DF-8CF5-44D7-7D71-16ECFBB2D4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3183833-744F-30E0-B65A-57BFEC9FC6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D8B9DA-C123-5C42-EFA2-5BC401EBA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FCDF-418F-409A-9EF9-F5B06BF5470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F4337D-7D00-3C23-1179-E6EDA95CB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F9B19A-19D8-F2E5-A348-CC438D94C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11483-9A29-4AEC-9209-4C204EB7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261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D03025-5D04-D4A5-9B62-77661618E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72B850-71A1-3CD1-A2CA-787886EA7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DF0C44-5B6D-225B-7278-70273C663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FCDF-418F-409A-9EF9-F5B06BF5470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A8454D-8B6E-6A10-CF09-8FD8B100A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B60E45-2F6C-33F3-7A63-484F68ED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11483-9A29-4AEC-9209-4C204EB7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254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85C7B4-DF9D-EAED-B606-01248B81F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D2E6FC-3356-C81F-F28D-D6AA71BEF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F7DBF5-74B3-8990-10AA-666C634D9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FCDF-418F-409A-9EF9-F5B06BF5470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EE2BF2-420E-A797-7C0C-95C4336C1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78A4FD-22F2-8FF2-DAD7-A4D2962F7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11483-9A29-4AEC-9209-4C204EB7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749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0C9755-5B83-D4D1-B067-B1E6D8C17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171EA9-7C92-7BE7-7F22-F93001D778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7D8704-878D-2585-4233-27AA6F49F0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0F9CA4-675C-0F51-9474-970EA55FD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FCDF-418F-409A-9EF9-F5B06BF5470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314C77-2B53-BA99-0210-1B8EDD1C8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497912-89BA-9333-8F50-65B19CC91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11483-9A29-4AEC-9209-4C204EB7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664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B92388-E93C-6341-42E8-6D389A7C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08FCC5-E82A-7E30-2483-C37CA299F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91A90D-0226-A6D4-48D8-BC38D6704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5D8E0CE-6C9D-D9B4-9ED4-D14B25073C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9DF520C-7B31-F05F-94FF-D893BED253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F09A5AE-F241-CE61-19B3-02C6316B4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FCDF-418F-409A-9EF9-F5B06BF5470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E8230D3-FE1F-E3D3-CD33-AF210E399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14B3669-7E30-AEE1-A9B4-B25E733AB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11483-9A29-4AEC-9209-4C204EB7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571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B1AA42-699E-A581-3FFC-BBF8F80EA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D3F0B81-719B-DEA9-1F33-1EBE58F82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FCDF-418F-409A-9EF9-F5B06BF5470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791FBD0-63A1-8BD0-8B67-2D03C6779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B628BF-7A61-C35F-C3A0-48AAEC459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11483-9A29-4AEC-9209-4C204EB7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960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1B37D7E-6F9A-7015-BEC1-2FA55227E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FCDF-418F-409A-9EF9-F5B06BF5470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6C23DAB-0429-4D08-DC4F-F055F4359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1CE23C7-31B0-B099-B2F7-1072AE1E8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11483-9A29-4AEC-9209-4C204EB7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851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4CFE8C-935B-1A68-FF20-4DBBD32CE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E83DE4-E2FE-3934-B5DB-BA6CDC296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BD8274-CFDE-3FAA-6A99-4FE681159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6C9932-5099-DA5B-482B-A569F73EA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FCDF-418F-409A-9EF9-F5B06BF5470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0B3111-C381-54F6-652A-72B166CB4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5C179C-978D-6CE5-86F6-095AC356E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11483-9A29-4AEC-9209-4C204EB7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303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8F9DF5-7750-CCE6-D8B8-FD6AFE7B0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35A5340-8A82-5581-8E6B-DA7CFCB871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5FF76FB-A086-6944-E4E9-33AF9DD90C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35D4E1-BA9D-99EB-C88C-0A4F7B9FB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FCDF-418F-409A-9EF9-F5B06BF5470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F7AFE3-0959-9D33-F54F-F31D6846C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3C31C3-55DC-3AEA-AE85-B83AF0202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11483-9A29-4AEC-9209-4C204EB7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901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2B44E7-46B1-99C6-CB9B-B38FA37AB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A6A336-DC24-4DB6-F7A9-1B04A2AD0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3D5CD9-065E-035D-F138-80632C77D1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AFCDF-418F-409A-9EF9-F5B06BF5470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0E82B2-A479-C7D5-C976-50AB1B3344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871DA6-7990-C4E0-1378-6EC9753F18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11483-9A29-4AEC-9209-4C204EB7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393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CAFE8A-E170-BD3A-798C-18EB27CB9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24919" y="373584"/>
            <a:ext cx="3711724" cy="3592631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10A06F9-0F95-96CB-BB6B-4882999546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9941" y="3702947"/>
            <a:ext cx="5114452" cy="766478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sz="1800" dirty="0">
                <a:latin typeface="Montserrat" panose="00000500000000000000" pitchFamily="2" charset="-52"/>
              </a:rPr>
              <a:t>Мобильное приложение для психолога для работы с клиентами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384209E5-EDD6-CE82-615C-2378A94F60A8}"/>
              </a:ext>
            </a:extLst>
          </p:cNvPr>
          <p:cNvSpPr txBox="1">
            <a:spLocks/>
          </p:cNvSpPr>
          <p:nvPr/>
        </p:nvSpPr>
        <p:spPr>
          <a:xfrm>
            <a:off x="381279" y="2737747"/>
            <a:ext cx="5542384" cy="965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latin typeface="Kharkiv" pitchFamily="2" charset="0"/>
              </a:rPr>
              <a:t>PSYCHOLIST</a:t>
            </a:r>
            <a:endParaRPr lang="ru-RU" sz="4800" b="1" dirty="0">
              <a:latin typeface="Kharkiv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F519EE-24F4-CF0A-FBFD-D1EB9692C97C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2" y="373584"/>
            <a:ext cx="2920482" cy="66514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1D35D95-DE14-D427-007A-BF9CAC0011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52161" y="2097928"/>
            <a:ext cx="3733333" cy="679365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2C1BD16-0916-8014-ACD2-19F7783DA7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42325" y="1238688"/>
            <a:ext cx="3854818" cy="701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95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5E9597-3A91-7918-EB6D-BE7768E3E26F}"/>
              </a:ext>
            </a:extLst>
          </p:cNvPr>
          <p:cNvSpPr txBox="1">
            <a:spLocks/>
          </p:cNvSpPr>
          <p:nvPr/>
        </p:nvSpPr>
        <p:spPr>
          <a:xfrm>
            <a:off x="678609" y="543827"/>
            <a:ext cx="11286230" cy="6596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latin typeface="Kharkiv" pitchFamily="2" charset="0"/>
              </a:rPr>
              <a:t>Результаты Акселератора НТИ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B32F40-E701-B22F-C023-90EBB8973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04865" y="7416200"/>
            <a:ext cx="4354423" cy="2157237"/>
          </a:xfrm>
          <a:prstGeom prst="rect">
            <a:avLst/>
          </a:prstGeom>
        </p:spPr>
      </p:pic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C533E6C3-5487-D5E2-7B4F-300723D2E55A}"/>
              </a:ext>
            </a:extLst>
          </p:cNvPr>
          <p:cNvCxnSpPr>
            <a:cxnSpLocks/>
          </p:cNvCxnSpPr>
          <p:nvPr/>
        </p:nvCxnSpPr>
        <p:spPr>
          <a:xfrm>
            <a:off x="760432" y="1906934"/>
            <a:ext cx="577243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04DE381-7FAC-F2E9-CA1F-89BED9CBD806}"/>
              </a:ext>
            </a:extLst>
          </p:cNvPr>
          <p:cNvSpPr txBox="1"/>
          <p:nvPr/>
        </p:nvSpPr>
        <p:spPr>
          <a:xfrm>
            <a:off x="1593730" y="1722268"/>
            <a:ext cx="64309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ontserrat" panose="00000500000000000000" pitchFamily="2" charset="-52"/>
              </a:rPr>
              <a:t>Определение шагов работы с целевой аудиторией;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E9EC1B86-7662-B4ED-6CDA-5A21BA198661}"/>
              </a:ext>
            </a:extLst>
          </p:cNvPr>
          <p:cNvCxnSpPr>
            <a:cxnSpLocks/>
          </p:cNvCxnSpPr>
          <p:nvPr/>
        </p:nvCxnSpPr>
        <p:spPr>
          <a:xfrm>
            <a:off x="760432" y="2723428"/>
            <a:ext cx="577243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3147CC2-86BA-799A-F8B4-B262BDFFE835}"/>
              </a:ext>
            </a:extLst>
          </p:cNvPr>
          <p:cNvSpPr txBox="1"/>
          <p:nvPr/>
        </p:nvSpPr>
        <p:spPr>
          <a:xfrm>
            <a:off x="1593729" y="2538902"/>
            <a:ext cx="67480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ontserrat" panose="00000500000000000000" pitchFamily="2" charset="-52"/>
              </a:rPr>
              <a:t>Определение концепции мобильного приложения;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AF88A927-4CDD-BC4B-9772-480D5F7ABDA9}"/>
              </a:ext>
            </a:extLst>
          </p:cNvPr>
          <p:cNvCxnSpPr>
            <a:cxnSpLocks/>
          </p:cNvCxnSpPr>
          <p:nvPr/>
        </p:nvCxnSpPr>
        <p:spPr>
          <a:xfrm>
            <a:off x="760432" y="3540062"/>
            <a:ext cx="577243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1D8F64D-E4A2-EA95-C4CD-2A1C93E92F67}"/>
              </a:ext>
            </a:extLst>
          </p:cNvPr>
          <p:cNvSpPr txBox="1"/>
          <p:nvPr/>
        </p:nvSpPr>
        <p:spPr>
          <a:xfrm>
            <a:off x="1593730" y="3355536"/>
            <a:ext cx="64309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ontserrat" panose="00000500000000000000" pitchFamily="2" charset="-52"/>
              </a:rPr>
              <a:t>Пересмотр функций мобильного приложения;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1274FAFB-266D-51F9-1A9F-9F1694A5DD39}"/>
              </a:ext>
            </a:extLst>
          </p:cNvPr>
          <p:cNvCxnSpPr>
            <a:cxnSpLocks/>
          </p:cNvCxnSpPr>
          <p:nvPr/>
        </p:nvCxnSpPr>
        <p:spPr>
          <a:xfrm>
            <a:off x="760432" y="4356836"/>
            <a:ext cx="577243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67F2DA3-4630-00C3-B105-C65256E3EA63}"/>
              </a:ext>
            </a:extLst>
          </p:cNvPr>
          <p:cNvSpPr txBox="1"/>
          <p:nvPr/>
        </p:nvSpPr>
        <p:spPr>
          <a:xfrm>
            <a:off x="1593730" y="4172170"/>
            <a:ext cx="64309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ontserrat" panose="00000500000000000000" pitchFamily="2" charset="-52"/>
              </a:rPr>
              <a:t>Составление стратегии продвижения и распространения мобильного приложения.</a:t>
            </a:r>
          </a:p>
        </p:txBody>
      </p:sp>
    </p:spTree>
    <p:extLst>
      <p:ext uri="{BB962C8B-B14F-4D97-AF65-F5344CB8AC3E}">
        <p14:creationId xmlns:p14="http://schemas.microsoft.com/office/powerpoint/2010/main" val="3665374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5E9597-3A91-7918-EB6D-BE7768E3E26F}"/>
              </a:ext>
            </a:extLst>
          </p:cNvPr>
          <p:cNvSpPr txBox="1">
            <a:spLocks/>
          </p:cNvSpPr>
          <p:nvPr/>
        </p:nvSpPr>
        <p:spPr>
          <a:xfrm>
            <a:off x="391607" y="465785"/>
            <a:ext cx="11951261" cy="6596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latin typeface="Kharkiv" pitchFamily="2" charset="0"/>
              </a:rPr>
              <a:t>Дорожная карта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B32F40-E701-B22F-C023-90EBB8973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04865" y="7416200"/>
            <a:ext cx="4354423" cy="2157237"/>
          </a:xfrm>
          <a:prstGeom prst="rect">
            <a:avLst/>
          </a:prstGeom>
        </p:spPr>
      </p:pic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EEA73243-673C-0ECE-ABCC-1646318A9DC1}"/>
              </a:ext>
            </a:extLst>
          </p:cNvPr>
          <p:cNvCxnSpPr>
            <a:cxnSpLocks/>
          </p:cNvCxnSpPr>
          <p:nvPr/>
        </p:nvCxnSpPr>
        <p:spPr>
          <a:xfrm>
            <a:off x="391607" y="3285128"/>
            <a:ext cx="3240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BC2AF9E0-2980-D07D-41DD-562F521F4F3B}"/>
              </a:ext>
            </a:extLst>
          </p:cNvPr>
          <p:cNvCxnSpPr>
            <a:cxnSpLocks/>
          </p:cNvCxnSpPr>
          <p:nvPr/>
        </p:nvCxnSpPr>
        <p:spPr>
          <a:xfrm>
            <a:off x="4476000" y="3285128"/>
            <a:ext cx="3240000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03BD5BCE-B3E2-9343-CAD0-5C49EE2FBA14}"/>
              </a:ext>
            </a:extLst>
          </p:cNvPr>
          <p:cNvCxnSpPr>
            <a:cxnSpLocks/>
          </p:cNvCxnSpPr>
          <p:nvPr/>
        </p:nvCxnSpPr>
        <p:spPr>
          <a:xfrm>
            <a:off x="8560393" y="3282252"/>
            <a:ext cx="3240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ECB55F0-56A0-AC7F-C2F9-D86ED4F35074}"/>
              </a:ext>
            </a:extLst>
          </p:cNvPr>
          <p:cNvSpPr txBox="1"/>
          <p:nvPr/>
        </p:nvSpPr>
        <p:spPr>
          <a:xfrm>
            <a:off x="391607" y="3707689"/>
            <a:ext cx="3381403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100" b="0" i="0" u="none" strike="noStrike" dirty="0">
                <a:solidFill>
                  <a:srgbClr val="000000"/>
                </a:solidFill>
                <a:effectLst/>
                <a:latin typeface="Montserrat" panose="00000500000000000000" pitchFamily="2" charset="-52"/>
              </a:rPr>
              <a:t>Формирование УТП</a:t>
            </a:r>
          </a:p>
          <a:p>
            <a:pPr marL="171450" indent="-1714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100" b="0" i="0" u="none" strike="noStrike" dirty="0">
                <a:solidFill>
                  <a:srgbClr val="000000"/>
                </a:solidFill>
                <a:effectLst/>
                <a:latin typeface="Montserrat" panose="00000500000000000000" pitchFamily="2" charset="-52"/>
              </a:rPr>
              <a:t>Разработка бизнес-плана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100" b="0" i="0" u="none" strike="noStrike" dirty="0">
                <a:solidFill>
                  <a:srgbClr val="7030A0"/>
                </a:solidFill>
                <a:effectLst/>
                <a:latin typeface="Montserrat" panose="00000500000000000000" pitchFamily="2" charset="-52"/>
              </a:rPr>
              <a:t>Разработка User </a:t>
            </a:r>
            <a:r>
              <a:rPr lang="ru-RU" sz="1100" b="0" i="0" u="none" strike="noStrike" dirty="0" err="1">
                <a:solidFill>
                  <a:srgbClr val="7030A0"/>
                </a:solidFill>
                <a:effectLst/>
                <a:latin typeface="Montserrat" panose="00000500000000000000" pitchFamily="2" charset="-52"/>
              </a:rPr>
              <a:t>Flow</a:t>
            </a:r>
            <a:r>
              <a:rPr lang="ru-RU" sz="1100" b="0" i="0" u="none" strike="noStrike" dirty="0">
                <a:solidFill>
                  <a:srgbClr val="7030A0"/>
                </a:solidFill>
                <a:effectLst/>
                <a:latin typeface="Montserrat" panose="00000500000000000000" pitchFamily="2" charset="-52"/>
              </a:rPr>
              <a:t> и доработка дизайна приложения</a:t>
            </a:r>
          </a:p>
          <a:p>
            <a:pPr marL="171450" indent="-1714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100" b="0" i="0" u="none" strike="noStrike" dirty="0">
                <a:solidFill>
                  <a:srgbClr val="000000"/>
                </a:solidFill>
                <a:effectLst/>
                <a:latin typeface="Montserrat" panose="00000500000000000000" pitchFamily="2" charset="-52"/>
              </a:rPr>
              <a:t>Оформление юридического лица</a:t>
            </a:r>
          </a:p>
          <a:p>
            <a:pPr marL="171450" indent="-1714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100" b="0" i="0" u="none" strike="noStrike" dirty="0">
                <a:solidFill>
                  <a:srgbClr val="7030A0"/>
                </a:solidFill>
                <a:effectLst/>
                <a:latin typeface="Montserrat" panose="00000500000000000000" pitchFamily="2" charset="-52"/>
              </a:rPr>
              <a:t>Разработка рабочего прототипа приложения (MVP)</a:t>
            </a:r>
          </a:p>
          <a:p>
            <a:pPr marL="171450" indent="-1714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100" b="0" i="0" u="none" strike="noStrike" dirty="0">
                <a:solidFill>
                  <a:srgbClr val="000000"/>
                </a:solidFill>
                <a:effectLst/>
                <a:latin typeface="Montserrat" panose="00000500000000000000" pitchFamily="2" charset="-52"/>
              </a:rPr>
              <a:t>Поиск грантовой поддержки/инвесторов будущего проекта</a:t>
            </a:r>
          </a:p>
          <a:p>
            <a:pPr marL="171450" indent="-1714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100" b="0" i="0" u="none" strike="noStrike" dirty="0">
                <a:solidFill>
                  <a:srgbClr val="7030A0"/>
                </a:solidFill>
                <a:effectLst/>
                <a:latin typeface="Montserrat" panose="00000500000000000000" pitchFamily="2" charset="-52"/>
              </a:rPr>
              <a:t>Тестирование MVP-версии, исправление багов и ошибок, доработка</a:t>
            </a:r>
          </a:p>
          <a:p>
            <a:pPr marL="171450" indent="-1714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100" b="0" i="0" u="none" strike="noStrike" dirty="0">
                <a:solidFill>
                  <a:srgbClr val="000000"/>
                </a:solidFill>
                <a:effectLst/>
                <a:latin typeface="Montserrat" panose="00000500000000000000" pitchFamily="2" charset="-52"/>
              </a:rPr>
              <a:t>Создание маркетинговой стратегии (имидж, PR-программа)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1100" dirty="0">
              <a:latin typeface="Montserrat" panose="00000500000000000000" pitchFamily="2" charset="-5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645ADE-0ECC-4201-6509-FC5856EB34FA}"/>
              </a:ext>
            </a:extLst>
          </p:cNvPr>
          <p:cNvSpPr txBox="1"/>
          <p:nvPr/>
        </p:nvSpPr>
        <p:spPr>
          <a:xfrm>
            <a:off x="4476000" y="1591553"/>
            <a:ext cx="3303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fontAlgn="ctr"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ru-RU" sz="1100" b="0" i="0" u="none" strike="noStrike" dirty="0">
                <a:solidFill>
                  <a:srgbClr val="7030A0"/>
                </a:solidFill>
                <a:effectLst/>
                <a:latin typeface="Montserrat" panose="00000500000000000000" pitchFamily="2" charset="-52"/>
              </a:rPr>
              <a:t>Релиз приложения</a:t>
            </a:r>
            <a:endParaRPr lang="en-US" sz="1100" b="0" i="0" u="none" strike="noStrike" dirty="0">
              <a:solidFill>
                <a:srgbClr val="7030A0"/>
              </a:solidFill>
              <a:effectLst/>
              <a:latin typeface="Montserrat" panose="00000500000000000000" pitchFamily="2" charset="-52"/>
            </a:endParaRPr>
          </a:p>
          <a:p>
            <a:pPr marL="171450" indent="-171450" fontAlgn="ctr"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ru-RU" sz="1100" b="0" i="0" u="none" strike="noStrike" dirty="0">
                <a:solidFill>
                  <a:srgbClr val="000000"/>
                </a:solidFill>
                <a:effectLst/>
                <a:latin typeface="Montserrat" panose="00000500000000000000" pitchFamily="2" charset="-52"/>
              </a:rPr>
              <a:t>Привлечение партнеров для увеличения узнаваемости бренда и увеличения рынка сбыта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75A390-E347-0C78-5B21-156AE571B383}"/>
              </a:ext>
            </a:extLst>
          </p:cNvPr>
          <p:cNvSpPr txBox="1"/>
          <p:nvPr/>
        </p:nvSpPr>
        <p:spPr>
          <a:xfrm>
            <a:off x="8560393" y="3903711"/>
            <a:ext cx="363984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fontAlgn="ctr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100" b="0" i="0" u="none" strike="noStrike" dirty="0">
                <a:solidFill>
                  <a:srgbClr val="7030A0"/>
                </a:solidFill>
                <a:effectLst/>
                <a:latin typeface="Montserrat" panose="00000500000000000000" pitchFamily="2" charset="-52"/>
              </a:rPr>
              <a:t>Доработка старых и введение новых функций в рабочее приложение</a:t>
            </a:r>
          </a:p>
          <a:p>
            <a:pPr marL="171450" indent="-171450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100" b="0" i="0" u="none" strike="noStrike" dirty="0">
                <a:solidFill>
                  <a:srgbClr val="000000"/>
                </a:solidFill>
                <a:effectLst/>
                <a:latin typeface="Montserrat" panose="00000500000000000000" pitchFamily="2" charset="-52"/>
              </a:rPr>
              <a:t>Увеличение потока клиентов, пользующихся сервисом</a:t>
            </a:r>
          </a:p>
          <a:p>
            <a:pPr marL="171450" indent="-171450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100" b="0" i="0" u="none" strike="noStrike" dirty="0">
                <a:solidFill>
                  <a:srgbClr val="000000"/>
                </a:solidFill>
                <a:effectLst/>
                <a:latin typeface="Montserrat" panose="00000500000000000000" pitchFamily="2" charset="-52"/>
              </a:rPr>
              <a:t>Выход проекта на самоокупаемость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90EF63C9-560A-DE38-4244-87B819E3EE9B}"/>
              </a:ext>
            </a:extLst>
          </p:cNvPr>
          <p:cNvSpPr/>
          <p:nvPr/>
        </p:nvSpPr>
        <p:spPr>
          <a:xfrm>
            <a:off x="1860687" y="3145827"/>
            <a:ext cx="301840" cy="3018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Kharkiv" pitchFamily="2" charset="0"/>
              </a:rPr>
              <a:t>1</a:t>
            </a:r>
            <a:endParaRPr lang="ru-RU" sz="1600" dirty="0">
              <a:latin typeface="Kharkiv" pitchFamily="2" charset="0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8D5C665C-9789-0D6F-1F14-9FB1E93927C2}"/>
              </a:ext>
            </a:extLst>
          </p:cNvPr>
          <p:cNvSpPr/>
          <p:nvPr/>
        </p:nvSpPr>
        <p:spPr>
          <a:xfrm>
            <a:off x="5945080" y="3145827"/>
            <a:ext cx="301840" cy="3018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Kharkiv" pitchFamily="2" charset="0"/>
              </a:rPr>
              <a:t>2</a:t>
            </a:r>
            <a:endParaRPr lang="ru-RU" sz="1600" dirty="0">
              <a:latin typeface="Kharkiv" pitchFamily="2" charset="0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022EB265-268D-1DFB-E012-04119AABAF69}"/>
              </a:ext>
            </a:extLst>
          </p:cNvPr>
          <p:cNvSpPr/>
          <p:nvPr/>
        </p:nvSpPr>
        <p:spPr>
          <a:xfrm>
            <a:off x="10029473" y="3128462"/>
            <a:ext cx="301840" cy="3018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Kharkiv" pitchFamily="2" charset="0"/>
              </a:rPr>
              <a:t>3</a:t>
            </a:r>
            <a:endParaRPr lang="ru-RU" sz="1600" dirty="0">
              <a:latin typeface="Kharkiv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264893-981C-11C9-64C0-00FD69F1966A}"/>
              </a:ext>
            </a:extLst>
          </p:cNvPr>
          <p:cNvSpPr txBox="1"/>
          <p:nvPr/>
        </p:nvSpPr>
        <p:spPr>
          <a:xfrm>
            <a:off x="391607" y="2802215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Montserrat" panose="00000500000000000000" pitchFamily="2" charset="-52"/>
              </a:rPr>
              <a:t>2023</a:t>
            </a:r>
            <a:endParaRPr lang="ru-RU" b="1" dirty="0">
              <a:latin typeface="Montserrat" panose="00000500000000000000" pitchFamily="2" charset="-5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6D3409-841F-269F-1C2C-5B2183292753}"/>
              </a:ext>
            </a:extLst>
          </p:cNvPr>
          <p:cNvSpPr txBox="1"/>
          <p:nvPr/>
        </p:nvSpPr>
        <p:spPr>
          <a:xfrm>
            <a:off x="4401117" y="2802215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Montserrat" panose="00000500000000000000" pitchFamily="2" charset="-52"/>
              </a:rPr>
              <a:t>2024</a:t>
            </a:r>
            <a:endParaRPr lang="ru-RU" b="1" dirty="0">
              <a:latin typeface="Montserrat" panose="00000500000000000000" pitchFamily="2" charset="-5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976AF78-A4F8-FCCB-B2E7-BA1F2C7D3F91}"/>
              </a:ext>
            </a:extLst>
          </p:cNvPr>
          <p:cNvSpPr txBox="1"/>
          <p:nvPr/>
        </p:nvSpPr>
        <p:spPr>
          <a:xfrm>
            <a:off x="8497474" y="2802215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Montserrat" panose="00000500000000000000" pitchFamily="2" charset="-52"/>
              </a:rPr>
              <a:t>2025</a:t>
            </a:r>
            <a:endParaRPr lang="ru-RU" b="1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22802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5E9597-3A91-7918-EB6D-BE7768E3E26F}"/>
              </a:ext>
            </a:extLst>
          </p:cNvPr>
          <p:cNvSpPr txBox="1">
            <a:spLocks/>
          </p:cNvSpPr>
          <p:nvPr/>
        </p:nvSpPr>
        <p:spPr>
          <a:xfrm>
            <a:off x="404091" y="344517"/>
            <a:ext cx="11951261" cy="6596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latin typeface="Kharkiv" pitchFamily="2" charset="0"/>
              </a:rPr>
              <a:t>Карта потребностей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B32F40-E701-B22F-C023-90EBB8973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04865" y="7416200"/>
            <a:ext cx="4354423" cy="2157237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BB76BD9F-BE94-CC5F-98DD-A32856DF9C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0509054"/>
              </p:ext>
            </p:extLst>
          </p:nvPr>
        </p:nvGraphicFramePr>
        <p:xfrm>
          <a:off x="507607" y="1654423"/>
          <a:ext cx="11060418" cy="3984044"/>
        </p:xfrm>
        <a:graphic>
          <a:graphicData uri="http://schemas.openxmlformats.org/drawingml/2006/table">
            <a:tbl>
              <a:tblPr/>
              <a:tblGrid>
                <a:gridCol w="1843403">
                  <a:extLst>
                    <a:ext uri="{9D8B030D-6E8A-4147-A177-3AD203B41FA5}">
                      <a16:colId xmlns:a16="http://schemas.microsoft.com/office/drawing/2014/main" val="3904017901"/>
                    </a:ext>
                  </a:extLst>
                </a:gridCol>
                <a:gridCol w="1843403">
                  <a:extLst>
                    <a:ext uri="{9D8B030D-6E8A-4147-A177-3AD203B41FA5}">
                      <a16:colId xmlns:a16="http://schemas.microsoft.com/office/drawing/2014/main" val="615588888"/>
                    </a:ext>
                  </a:extLst>
                </a:gridCol>
                <a:gridCol w="1843403">
                  <a:extLst>
                    <a:ext uri="{9D8B030D-6E8A-4147-A177-3AD203B41FA5}">
                      <a16:colId xmlns:a16="http://schemas.microsoft.com/office/drawing/2014/main" val="2129060971"/>
                    </a:ext>
                  </a:extLst>
                </a:gridCol>
                <a:gridCol w="1843403">
                  <a:extLst>
                    <a:ext uri="{9D8B030D-6E8A-4147-A177-3AD203B41FA5}">
                      <a16:colId xmlns:a16="http://schemas.microsoft.com/office/drawing/2014/main" val="1765143178"/>
                    </a:ext>
                  </a:extLst>
                </a:gridCol>
                <a:gridCol w="1843403">
                  <a:extLst>
                    <a:ext uri="{9D8B030D-6E8A-4147-A177-3AD203B41FA5}">
                      <a16:colId xmlns:a16="http://schemas.microsoft.com/office/drawing/2014/main" val="4226361014"/>
                    </a:ext>
                  </a:extLst>
                </a:gridCol>
                <a:gridCol w="1843403">
                  <a:extLst>
                    <a:ext uri="{9D8B030D-6E8A-4147-A177-3AD203B41FA5}">
                      <a16:colId xmlns:a16="http://schemas.microsoft.com/office/drawing/2014/main" val="3374226164"/>
                    </a:ext>
                  </a:extLst>
                </a:gridCol>
              </a:tblGrid>
              <a:tr h="12002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Запрос (сформулированная потребность) </a:t>
                      </a: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Этап реализации проекта / сроки (когда и в какой момент реализации проекта необходим сервис)</a:t>
                      </a:r>
                    </a:p>
                  </a:txBody>
                  <a:tcPr marL="9389" marR="9389" marT="93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Ожидаемый эффект (от привлечения данного типа поддержки)</a:t>
                      </a:r>
                    </a:p>
                  </a:txBody>
                  <a:tcPr marL="9389" marR="9389" marT="93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Потребность (решаемая за счет данного сервиса потребность нашей компании) </a:t>
                      </a:r>
                    </a:p>
                  </a:txBody>
                  <a:tcPr marL="9389" marR="9389" marT="93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План действий, связанный с интеграцией сервиса / инструмента поддержки в задачи по проекту </a:t>
                      </a:r>
                    </a:p>
                  </a:txBody>
                  <a:tcPr marL="9389" marR="9389" marT="93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Подтверждение необходимости (чего не будет в проекте, если не получится привлечь данный сервси)</a:t>
                      </a:r>
                    </a:p>
                  </a:txBody>
                  <a:tcPr marL="9389" marR="9389" marT="93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477900"/>
                  </a:ext>
                </a:extLst>
              </a:tr>
              <a:tr h="608654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Анализ и оптимизация бизнес-модели с помощью экспертов</a:t>
                      </a: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Сентябрь 2023</a:t>
                      </a:r>
                    </a:p>
                  </a:txBody>
                  <a:tcPr marL="9389" marR="9389" marT="93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Совершенствование существующей бизнес-модели</a:t>
                      </a:r>
                    </a:p>
                  </a:txBody>
                  <a:tcPr marL="9389" marR="9389" marT="93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Корректировка бизнес-модели и исправление недочетов </a:t>
                      </a:r>
                    </a:p>
                  </a:txBody>
                  <a:tcPr marL="9389" marR="9389" marT="93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Внедрение новой бизнес-модели </a:t>
                      </a:r>
                    </a:p>
                  </a:txBody>
                  <a:tcPr marL="9389" marR="9389" marT="93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Неэффективное распределение ресурсов</a:t>
                      </a:r>
                    </a:p>
                  </a:txBody>
                  <a:tcPr marL="9389" marR="9389" marT="93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9463681"/>
                  </a:ext>
                </a:extLst>
              </a:tr>
              <a:tr h="608654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Помощь в подготовке материалов для инвесторов, формирование привлекательного предложения для привлечения инвестиций</a:t>
                      </a: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Ноябрь 2023</a:t>
                      </a:r>
                    </a:p>
                  </a:txBody>
                  <a:tcPr marL="9389" marR="9389" marT="93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Сформированное предложение для инвесторов</a:t>
                      </a:r>
                    </a:p>
                  </a:txBody>
                  <a:tcPr marL="9389" marR="9389" marT="93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Потребность в финансовых ресурсах</a:t>
                      </a:r>
                    </a:p>
                  </a:txBody>
                  <a:tcPr marL="9389" marR="9389" marT="93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Демонстрация предложения инвесторам, с целью получения финансовой поддержки</a:t>
                      </a:r>
                    </a:p>
                  </a:txBody>
                  <a:tcPr marL="9389" marR="9389" marT="93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Не получится вывести проект на этап реализации в ближайшие сроки</a:t>
                      </a:r>
                    </a:p>
                  </a:txBody>
                  <a:tcPr marL="9389" marR="9389" marT="93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6729807"/>
                  </a:ext>
                </a:extLst>
              </a:tr>
              <a:tr h="1205631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Консультации по разработке продажных стратегий, привлечению клиентов, улучшению обслуживания и взаимодействия</a:t>
                      </a:r>
                    </a:p>
                  </a:txBody>
                  <a:tcPr marL="9389" marR="9389" marT="93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Декабрь 2023</a:t>
                      </a:r>
                    </a:p>
                  </a:txBody>
                  <a:tcPr marL="9389" marR="9389" marT="93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Повышение уровня осведомленности ЦА о нашем продукте</a:t>
                      </a:r>
                    </a:p>
                  </a:txBody>
                  <a:tcPr marL="9389" marR="9389" marT="93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Потребность в увеличении узнаваемости бренда и увеличении рынка сбыта</a:t>
                      </a:r>
                    </a:p>
                  </a:txBody>
                  <a:tcPr marL="9389" marR="9389" marT="93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Разработка новых маркетинговых программ</a:t>
                      </a:r>
                    </a:p>
                  </a:txBody>
                  <a:tcPr marL="9389" marR="9389" marT="93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Увеличение срока выхода проекта на рынок сбыта</a:t>
                      </a:r>
                    </a:p>
                  </a:txBody>
                  <a:tcPr marL="9389" marR="9389" marT="93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68512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8674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CAFE8A-E170-BD3A-798C-18EB27CB9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24919" y="373584"/>
            <a:ext cx="3711724" cy="3592631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10A06F9-0F95-96CB-BB6B-4882999546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9941" y="3702947"/>
            <a:ext cx="5114452" cy="766478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sz="1800" dirty="0">
                <a:latin typeface="Montserrat" panose="00000500000000000000" pitchFamily="2" charset="-52"/>
              </a:rPr>
              <a:t>Мобильное приложение для психолога для работы с клиентами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384209E5-EDD6-CE82-615C-2378A94F60A8}"/>
              </a:ext>
            </a:extLst>
          </p:cNvPr>
          <p:cNvSpPr txBox="1">
            <a:spLocks/>
          </p:cNvSpPr>
          <p:nvPr/>
        </p:nvSpPr>
        <p:spPr>
          <a:xfrm>
            <a:off x="381279" y="2737747"/>
            <a:ext cx="5542384" cy="965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latin typeface="Kharkiv" pitchFamily="2" charset="0"/>
              </a:rPr>
              <a:t>PSYCHOLIST</a:t>
            </a:r>
            <a:endParaRPr lang="ru-RU" sz="4800" b="1" dirty="0">
              <a:latin typeface="Kharkiv" pitchFamily="2" charset="0"/>
            </a:endParaRP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B20F11C7-2602-0F37-6008-40AD01B232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279" y="5710069"/>
            <a:ext cx="4673800" cy="965200"/>
          </a:xfrm>
        </p:spPr>
        <p:txBody>
          <a:bodyPr>
            <a:noAutofit/>
          </a:bodyPr>
          <a:lstStyle/>
          <a:p>
            <a:pPr algn="l"/>
            <a:r>
              <a:rPr lang="ru-RU" sz="1400" b="1" dirty="0">
                <a:latin typeface="Kharkiv" pitchFamily="2" charset="0"/>
              </a:rPr>
              <a:t>Контакты:</a:t>
            </a:r>
          </a:p>
          <a:p>
            <a:pPr algn="l"/>
            <a:r>
              <a:rPr lang="ru-RU" sz="1400" dirty="0">
                <a:latin typeface="Montserrat" panose="00000500000000000000" pitchFamily="2" charset="-52"/>
              </a:rPr>
              <a:t>Шарипова Ленара</a:t>
            </a:r>
          </a:p>
          <a:p>
            <a:pPr algn="l"/>
            <a:r>
              <a:rPr lang="en-US" sz="1400" dirty="0" err="1">
                <a:latin typeface="Montserrat" panose="00000500000000000000" pitchFamily="2" charset="-52"/>
              </a:rPr>
              <a:t>tg</a:t>
            </a:r>
            <a:r>
              <a:rPr lang="ru-RU" sz="1400" dirty="0">
                <a:latin typeface="Montserrat" panose="00000500000000000000" pitchFamily="2" charset="-52"/>
              </a:rPr>
              <a:t>: </a:t>
            </a:r>
            <a:r>
              <a:rPr lang="en-US" sz="1400" dirty="0">
                <a:latin typeface="Montserrat" panose="00000500000000000000" pitchFamily="2" charset="-52"/>
              </a:rPr>
              <a:t>@shrpvlenara</a:t>
            </a:r>
            <a:endParaRPr lang="ru-RU" sz="1400" dirty="0">
              <a:latin typeface="Montserrat" panose="00000500000000000000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F519EE-24F4-CF0A-FBFD-D1EB9692C97C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2" y="373584"/>
            <a:ext cx="2920482" cy="66514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1D35D95-DE14-D427-007A-BF9CAC0011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52161" y="2097928"/>
            <a:ext cx="3733333" cy="679365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2C1BD16-0916-8014-ACD2-19F7783DA7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42325" y="1238688"/>
            <a:ext cx="3854818" cy="701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93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5E9597-3A91-7918-EB6D-BE7768E3E26F}"/>
              </a:ext>
            </a:extLst>
          </p:cNvPr>
          <p:cNvSpPr txBox="1">
            <a:spLocks/>
          </p:cNvSpPr>
          <p:nvPr/>
        </p:nvSpPr>
        <p:spPr>
          <a:xfrm>
            <a:off x="641956" y="319692"/>
            <a:ext cx="11142608" cy="965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latin typeface="Kharkiv" pitchFamily="2" charset="0"/>
              </a:rPr>
              <a:t>Решаемая проблема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B32F40-E701-B22F-C023-90EBB8973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14788" y="-1009775"/>
            <a:ext cx="4354423" cy="21572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3C4BBA-FC64-B9E3-6277-66710DA78385}"/>
              </a:ext>
            </a:extLst>
          </p:cNvPr>
          <p:cNvSpPr txBox="1"/>
          <p:nvPr/>
        </p:nvSpPr>
        <p:spPr>
          <a:xfrm>
            <a:off x="1515658" y="1764322"/>
            <a:ext cx="3698026" cy="95410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>
            <a:defPPr>
              <a:defRPr lang="ru-RU"/>
            </a:defPPr>
            <a:lvl1pPr>
              <a:defRPr sz="2400">
                <a:latin typeface="Georgia" panose="02040502050405020303" pitchFamily="18" charset="0"/>
              </a:defRPr>
            </a:lvl1pPr>
          </a:lstStyle>
          <a:p>
            <a:r>
              <a:rPr lang="ru-RU" sz="1400" dirty="0">
                <a:latin typeface="Montserrat" panose="00000500000000000000" pitchFamily="2" charset="-52"/>
              </a:rPr>
              <a:t>По данным с сайта </a:t>
            </a:r>
            <a:r>
              <a:rPr lang="en-US" sz="1400" dirty="0">
                <a:latin typeface="Montserrat" panose="00000500000000000000" pitchFamily="2" charset="-52"/>
              </a:rPr>
              <a:t>b</a:t>
            </a:r>
            <a:r>
              <a:rPr lang="ru-RU" sz="1400" dirty="0">
                <a:latin typeface="Montserrat" panose="00000500000000000000" pitchFamily="2" charset="-52"/>
              </a:rPr>
              <a:t>17, сегодняшние выпускники-психологи испытывают </a:t>
            </a:r>
            <a:r>
              <a:rPr lang="ru-RU" sz="1400" b="1" dirty="0">
                <a:latin typeface="Montserrat" panose="00000500000000000000" pitchFamily="2" charset="-52"/>
              </a:rPr>
              <a:t>трудности с  трудоустройством</a:t>
            </a:r>
            <a:r>
              <a:rPr lang="ru-RU" sz="1400" dirty="0">
                <a:latin typeface="Montserrat" panose="00000500000000000000" pitchFamily="2" charset="-52"/>
              </a:rPr>
              <a:t> и </a:t>
            </a:r>
            <a:r>
              <a:rPr lang="ru-RU" sz="1400" b="1" dirty="0">
                <a:latin typeface="Montserrat" panose="00000500000000000000" pitchFamily="2" charset="-52"/>
              </a:rPr>
              <a:t>набором опыта</a:t>
            </a:r>
            <a:r>
              <a:rPr lang="ru-RU" sz="1400" dirty="0">
                <a:latin typeface="Montserrat" panose="00000500000000000000" pitchFamily="2" charset="-52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F7D6FA-830C-877E-60A0-7118250E641A}"/>
              </a:ext>
            </a:extLst>
          </p:cNvPr>
          <p:cNvSpPr txBox="1"/>
          <p:nvPr/>
        </p:nvSpPr>
        <p:spPr>
          <a:xfrm>
            <a:off x="760432" y="3572408"/>
            <a:ext cx="3157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>
                <a:latin typeface="Georgia" panose="02040502050405020303" pitchFamily="18" charset="0"/>
              </a:defRPr>
            </a:lvl1pPr>
          </a:lstStyle>
          <a:p>
            <a:r>
              <a:rPr lang="ru-RU" sz="1400" dirty="0">
                <a:latin typeface="Montserrat" panose="00000500000000000000" pitchFamily="2" charset="-52"/>
              </a:rPr>
              <a:t>По данным ВЦИОМ: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AC0AF7C-7C6B-19A7-4F81-389C0C642640}"/>
              </a:ext>
            </a:extLst>
          </p:cNvPr>
          <p:cNvGrpSpPr/>
          <p:nvPr/>
        </p:nvGrpSpPr>
        <p:grpSpPr>
          <a:xfrm>
            <a:off x="725520" y="4191652"/>
            <a:ext cx="4868122" cy="956968"/>
            <a:chOff x="683947" y="3526179"/>
            <a:chExt cx="3593099" cy="95696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B6A2F3C-BD96-155F-9D47-1663ED6E13E4}"/>
                </a:ext>
              </a:extLst>
            </p:cNvPr>
            <p:cNvSpPr txBox="1"/>
            <p:nvPr/>
          </p:nvSpPr>
          <p:spPr>
            <a:xfrm>
              <a:off x="683947" y="3526179"/>
              <a:ext cx="9196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400">
                  <a:latin typeface="Georgia" panose="02040502050405020303" pitchFamily="18" charset="0"/>
                </a:defRPr>
              </a:lvl1pPr>
            </a:lstStyle>
            <a:p>
              <a:r>
                <a:rPr lang="ru-RU" sz="3200" b="1" dirty="0">
                  <a:latin typeface="Kharkiv" pitchFamily="2" charset="0"/>
                </a:rPr>
                <a:t>15%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2712F6C-4AFA-82AB-8543-D894EADAF9AA}"/>
                </a:ext>
              </a:extLst>
            </p:cNvPr>
            <p:cNvSpPr txBox="1"/>
            <p:nvPr/>
          </p:nvSpPr>
          <p:spPr>
            <a:xfrm>
              <a:off x="1699915" y="3529040"/>
              <a:ext cx="25771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400">
                  <a:latin typeface="Georgia" panose="02040502050405020303" pitchFamily="18" charset="0"/>
                </a:defRPr>
              </a:lvl1pPr>
            </a:lstStyle>
            <a:p>
              <a:r>
                <a:rPr lang="ru-RU" dirty="0">
                  <a:latin typeface="Montserrat" panose="00000500000000000000" pitchFamily="2" charset="-52"/>
                </a:rPr>
                <a:t>жителей страны нуждаются в психологической помощи</a:t>
              </a: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F48F393A-0083-F7EC-6BAB-FA3CC2E70EE4}"/>
              </a:ext>
            </a:extLst>
          </p:cNvPr>
          <p:cNvGrpSpPr/>
          <p:nvPr/>
        </p:nvGrpSpPr>
        <p:grpSpPr>
          <a:xfrm>
            <a:off x="760432" y="5077160"/>
            <a:ext cx="4619436" cy="766131"/>
            <a:chOff x="683946" y="3526179"/>
            <a:chExt cx="3604931" cy="76613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576866-66C0-1649-5BED-77AC6ABBACAC}"/>
                </a:ext>
              </a:extLst>
            </p:cNvPr>
            <p:cNvSpPr txBox="1"/>
            <p:nvPr/>
          </p:nvSpPr>
          <p:spPr>
            <a:xfrm>
              <a:off x="683946" y="3526179"/>
              <a:ext cx="1027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400">
                  <a:latin typeface="Georgia" panose="02040502050405020303" pitchFamily="18" charset="0"/>
                </a:defRPr>
              </a:lvl1pPr>
            </a:lstStyle>
            <a:p>
              <a:r>
                <a:rPr lang="ru-RU" sz="3200" b="1" dirty="0">
                  <a:latin typeface="Kharkiv" pitchFamily="2" charset="0"/>
                </a:rPr>
                <a:t>35%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D157F2-BA2B-3CC4-CE19-8C8FF20DE72A}"/>
                </a:ext>
              </a:extLst>
            </p:cNvPr>
            <p:cNvSpPr txBox="1"/>
            <p:nvPr/>
          </p:nvSpPr>
          <p:spPr>
            <a:xfrm>
              <a:off x="1711746" y="3553646"/>
              <a:ext cx="25771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400">
                  <a:latin typeface="Georgia" panose="02040502050405020303" pitchFamily="18" charset="0"/>
                </a:defRPr>
              </a:lvl1pPr>
            </a:lstStyle>
            <a:p>
              <a:r>
                <a:rPr lang="ru-RU" dirty="0">
                  <a:latin typeface="Montserrat" panose="00000500000000000000" pitchFamily="2" charset="-52"/>
                </a:rPr>
                <a:t>молодежи нуждаются в психологической помощи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D8B8681-357C-7141-2BB5-C69C5522FE28}"/>
              </a:ext>
            </a:extLst>
          </p:cNvPr>
          <p:cNvSpPr txBox="1"/>
          <p:nvPr/>
        </p:nvSpPr>
        <p:spPr>
          <a:xfrm>
            <a:off x="6427693" y="3433233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>
                <a:latin typeface="Georgia" panose="02040502050405020303" pitchFamily="18" charset="0"/>
              </a:defRPr>
            </a:lvl1pPr>
          </a:lstStyle>
          <a:p>
            <a:r>
              <a:rPr lang="ru-RU" sz="1400" dirty="0">
                <a:latin typeface="Montserrat" panose="00000500000000000000" pitchFamily="2" charset="-52"/>
              </a:rPr>
              <a:t>Согласно данным научного журнала «Современные наукоемкие технологии»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E03A7224-108D-E57F-CB9E-0589B072D76C}"/>
              </a:ext>
            </a:extLst>
          </p:cNvPr>
          <p:cNvGrpSpPr/>
          <p:nvPr/>
        </p:nvGrpSpPr>
        <p:grpSpPr>
          <a:xfrm>
            <a:off x="6427693" y="4207301"/>
            <a:ext cx="5148789" cy="523220"/>
            <a:chOff x="683946" y="3590335"/>
            <a:chExt cx="4713153" cy="52322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88E1205-0593-6A79-46E7-450AD8D4C60C}"/>
                </a:ext>
              </a:extLst>
            </p:cNvPr>
            <p:cNvSpPr txBox="1"/>
            <p:nvPr/>
          </p:nvSpPr>
          <p:spPr>
            <a:xfrm>
              <a:off x="683946" y="3603123"/>
              <a:ext cx="14678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400">
                  <a:latin typeface="Georgia" panose="02040502050405020303" pitchFamily="18" charset="0"/>
                </a:defRPr>
              </a:lvl1pPr>
            </a:lstStyle>
            <a:p>
              <a:r>
                <a:rPr lang="ru-RU" b="1" dirty="0">
                  <a:latin typeface="Kharkiv" pitchFamily="2" charset="0"/>
                </a:rPr>
                <a:t>81,5%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D88AEFD-416D-64F7-0213-6F4F1834E8BC}"/>
                </a:ext>
              </a:extLst>
            </p:cNvPr>
            <p:cNvSpPr txBox="1"/>
            <p:nvPr/>
          </p:nvSpPr>
          <p:spPr>
            <a:xfrm>
              <a:off x="1983954" y="3590335"/>
              <a:ext cx="34131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400">
                  <a:latin typeface="Georgia" panose="02040502050405020303" pitchFamily="18" charset="0"/>
                </a:defRPr>
              </a:lvl1pPr>
            </a:lstStyle>
            <a:p>
              <a:r>
                <a:rPr lang="ru-RU" dirty="0">
                  <a:latin typeface="Montserrat" panose="00000500000000000000" pitchFamily="2" charset="-52"/>
                </a:rPr>
                <a:t>учащихся испытывают стресс разной интенсивности в течение семестра</a:t>
              </a: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E885AF2-EB23-1ACD-D717-2D57662F6D65}"/>
              </a:ext>
            </a:extLst>
          </p:cNvPr>
          <p:cNvGrpSpPr/>
          <p:nvPr/>
        </p:nvGrpSpPr>
        <p:grpSpPr>
          <a:xfrm>
            <a:off x="6427693" y="5003805"/>
            <a:ext cx="5003875" cy="523220"/>
            <a:chOff x="459547" y="3264481"/>
            <a:chExt cx="4580501" cy="52322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13606E6-F335-394E-5800-D809C946209D}"/>
                </a:ext>
              </a:extLst>
            </p:cNvPr>
            <p:cNvSpPr txBox="1"/>
            <p:nvPr/>
          </p:nvSpPr>
          <p:spPr>
            <a:xfrm>
              <a:off x="459547" y="3295259"/>
              <a:ext cx="16339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400">
                  <a:latin typeface="Georgia" panose="02040502050405020303" pitchFamily="18" charset="0"/>
                </a:defRPr>
              </a:lvl1pPr>
            </a:lstStyle>
            <a:p>
              <a:r>
                <a:rPr lang="ru-RU" b="1" dirty="0">
                  <a:latin typeface="Kharkiv" pitchFamily="2" charset="0"/>
                </a:rPr>
                <a:t>30,6%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4DCD1F4-D904-B305-DB36-E2D3054A43CF}"/>
                </a:ext>
              </a:extLst>
            </p:cNvPr>
            <p:cNvSpPr txBox="1"/>
            <p:nvPr/>
          </p:nvSpPr>
          <p:spPr>
            <a:xfrm>
              <a:off x="1759556" y="3264481"/>
              <a:ext cx="32804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400">
                  <a:latin typeface="Georgia" panose="02040502050405020303" pitchFamily="18" charset="0"/>
                </a:defRPr>
              </a:lvl1pPr>
            </a:lstStyle>
            <a:p>
              <a:r>
                <a:rPr lang="ru-RU" dirty="0">
                  <a:latin typeface="Montserrat" panose="00000500000000000000" pitchFamily="2" charset="-52"/>
                </a:rPr>
                <a:t>обучающихся, у которых выявлен легкий уровень депрессии</a:t>
              </a: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E749F7F0-3424-2796-B58E-BAA68C7034CD}"/>
              </a:ext>
            </a:extLst>
          </p:cNvPr>
          <p:cNvGrpSpPr/>
          <p:nvPr/>
        </p:nvGrpSpPr>
        <p:grpSpPr>
          <a:xfrm>
            <a:off x="6427693" y="5799886"/>
            <a:ext cx="4793682" cy="523220"/>
            <a:chOff x="646191" y="3533053"/>
            <a:chExt cx="4388092" cy="52322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3CD3EAC-CEDF-271B-B00C-CD804ABF8EAD}"/>
                </a:ext>
              </a:extLst>
            </p:cNvPr>
            <p:cNvSpPr txBox="1"/>
            <p:nvPr/>
          </p:nvSpPr>
          <p:spPr>
            <a:xfrm>
              <a:off x="646191" y="3563831"/>
              <a:ext cx="16339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400">
                  <a:latin typeface="Georgia" panose="02040502050405020303" pitchFamily="18" charset="0"/>
                </a:defRPr>
              </a:lvl1pPr>
            </a:lstStyle>
            <a:p>
              <a:r>
                <a:rPr lang="ru-RU" b="1" dirty="0">
                  <a:latin typeface="Kharkiv" pitchFamily="2" charset="0"/>
                </a:rPr>
                <a:t>7,7%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BDEB7D0-1C6E-ECFD-2FEB-D8EEF9867722}"/>
                </a:ext>
              </a:extLst>
            </p:cNvPr>
            <p:cNvSpPr txBox="1"/>
            <p:nvPr/>
          </p:nvSpPr>
          <p:spPr>
            <a:xfrm>
              <a:off x="1946200" y="3533053"/>
              <a:ext cx="30880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400">
                  <a:latin typeface="Georgia" panose="02040502050405020303" pitchFamily="18" charset="0"/>
                </a:defRPr>
              </a:lvl1pPr>
            </a:lstStyle>
            <a:p>
              <a:r>
                <a:rPr lang="ru-RU" dirty="0">
                  <a:latin typeface="Montserrat" panose="00000500000000000000" pitchFamily="2" charset="-52"/>
                </a:rPr>
                <a:t>обучающихся, у которых выявлен средний уровень депрессии</a:t>
              </a:r>
            </a:p>
          </p:txBody>
        </p:sp>
      </p:grp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C32E3EDA-BBDC-EC81-E6DA-B728EAF6EE29}"/>
              </a:ext>
            </a:extLst>
          </p:cNvPr>
          <p:cNvCxnSpPr>
            <a:cxnSpLocks/>
          </p:cNvCxnSpPr>
          <p:nvPr/>
        </p:nvCxnSpPr>
        <p:spPr>
          <a:xfrm>
            <a:off x="760432" y="1906934"/>
            <a:ext cx="577243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639048E-DB24-B033-32D2-62CA641EBE56}"/>
              </a:ext>
            </a:extLst>
          </p:cNvPr>
          <p:cNvSpPr txBox="1"/>
          <p:nvPr/>
        </p:nvSpPr>
        <p:spPr>
          <a:xfrm>
            <a:off x="7120689" y="1732360"/>
            <a:ext cx="4310879" cy="116955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>
            <a:defPPr>
              <a:defRPr lang="ru-RU"/>
            </a:defPPr>
            <a:lvl1pPr>
              <a:defRPr sz="2400">
                <a:latin typeface="Georgia" panose="02040502050405020303" pitchFamily="18" charset="0"/>
              </a:defRPr>
            </a:lvl1pPr>
          </a:lstStyle>
          <a:p>
            <a:r>
              <a:rPr lang="ru-RU" sz="1400" dirty="0">
                <a:latin typeface="Montserrat" panose="00000500000000000000" pitchFamily="2" charset="-52"/>
              </a:rPr>
              <a:t>Существующие онлайн-сервисы и психологические центры </a:t>
            </a:r>
            <a:r>
              <a:rPr lang="ru-RU" sz="1400" b="1" dirty="0">
                <a:latin typeface="Montserrat" panose="00000500000000000000" pitchFamily="2" charset="-52"/>
              </a:rPr>
              <a:t>запрашивают опыт работы</a:t>
            </a:r>
            <a:r>
              <a:rPr lang="ru-RU" sz="1400" dirty="0">
                <a:latin typeface="Montserrat" panose="00000500000000000000" pitchFamily="2" charset="-52"/>
              </a:rPr>
              <a:t> и </a:t>
            </a:r>
            <a:r>
              <a:rPr lang="ru-RU" sz="1400" b="1" dirty="0">
                <a:latin typeface="Montserrat" panose="00000500000000000000" pitchFamily="2" charset="-52"/>
              </a:rPr>
              <a:t>ограничивают рабочие места</a:t>
            </a:r>
            <a:r>
              <a:rPr lang="ru-RU" sz="1400" dirty="0">
                <a:latin typeface="Montserrat" panose="00000500000000000000" pitchFamily="2" charset="-52"/>
              </a:rPr>
              <a:t>, что усложняет интеграцию в профессию молодых специалистов.</a:t>
            </a: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226E73C8-4154-49B9-D9D1-050BEB8B1B5B}"/>
              </a:ext>
            </a:extLst>
          </p:cNvPr>
          <p:cNvCxnSpPr>
            <a:cxnSpLocks/>
          </p:cNvCxnSpPr>
          <p:nvPr/>
        </p:nvCxnSpPr>
        <p:spPr>
          <a:xfrm>
            <a:off x="6427693" y="1877536"/>
            <a:ext cx="577243" cy="0"/>
          </a:xfrm>
          <a:prstGeom prst="straightConnector1">
            <a:avLst/>
          </a:prstGeom>
          <a:ln w="19050">
            <a:solidFill>
              <a:srgbClr val="877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6861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5E9597-3A91-7918-EB6D-BE7768E3E26F}"/>
              </a:ext>
            </a:extLst>
          </p:cNvPr>
          <p:cNvSpPr txBox="1">
            <a:spLocks/>
          </p:cNvSpPr>
          <p:nvPr/>
        </p:nvSpPr>
        <p:spPr>
          <a:xfrm>
            <a:off x="392211" y="276646"/>
            <a:ext cx="11951261" cy="6596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latin typeface="Kharkiv" pitchFamily="2" charset="0"/>
              </a:rPr>
              <a:t>Целевая аудитория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B32F40-E701-B22F-C023-90EBB8973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40834" y="5855575"/>
            <a:ext cx="4354423" cy="21572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583360-EBD1-335C-3BBE-4ECB5905904E}"/>
              </a:ext>
            </a:extLst>
          </p:cNvPr>
          <p:cNvSpPr txBox="1"/>
          <p:nvPr/>
        </p:nvSpPr>
        <p:spPr>
          <a:xfrm>
            <a:off x="388839" y="1104167"/>
            <a:ext cx="5979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Montserrat" panose="00000500000000000000" pitchFamily="2" charset="-52"/>
              </a:rPr>
              <a:t>Предполагаемые потребители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DF98C6-6350-040C-A194-D4856BAAB0D3}"/>
              </a:ext>
            </a:extLst>
          </p:cNvPr>
          <p:cNvSpPr txBox="1"/>
          <p:nvPr/>
        </p:nvSpPr>
        <p:spPr>
          <a:xfrm>
            <a:off x="388838" y="3940528"/>
            <a:ext cx="6379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b="1">
                <a:latin typeface="Georgia" panose="02040502050405020303" pitchFamily="18" charset="0"/>
              </a:defRPr>
            </a:lvl1pPr>
          </a:lstStyle>
          <a:p>
            <a:r>
              <a:rPr lang="ru-RU" dirty="0">
                <a:latin typeface="Montserrat" panose="00000500000000000000" pitchFamily="2" charset="-52"/>
              </a:rPr>
              <a:t>Качественная оценка количества потребителей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C64A775-8805-9131-422E-50995F7D198E}"/>
              </a:ext>
            </a:extLst>
          </p:cNvPr>
          <p:cNvGrpSpPr/>
          <p:nvPr/>
        </p:nvGrpSpPr>
        <p:grpSpPr>
          <a:xfrm>
            <a:off x="1637342" y="1849526"/>
            <a:ext cx="3481996" cy="1326603"/>
            <a:chOff x="767751" y="1831992"/>
            <a:chExt cx="3481996" cy="1326603"/>
          </a:xfrm>
        </p:grpSpPr>
        <p:pic>
          <p:nvPicPr>
            <p:cNvPr id="12" name="Рисунок 11" descr="Офисный рабочий женский контур">
              <a:extLst>
                <a:ext uri="{FF2B5EF4-FFF2-40B4-BE49-F238E27FC236}">
                  <a16:creationId xmlns:a16="http://schemas.microsoft.com/office/drawing/2014/main" id="{DC6F48CD-E669-8D14-8FB9-3C106DB20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139417" y="1831992"/>
              <a:ext cx="738664" cy="73866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C593A3-F3EC-2BAA-020B-A28E17465A16}"/>
                </a:ext>
              </a:extLst>
            </p:cNvPr>
            <p:cNvSpPr txBox="1"/>
            <p:nvPr/>
          </p:nvSpPr>
          <p:spPr>
            <a:xfrm>
              <a:off x="767751" y="2635375"/>
              <a:ext cx="34819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b="1">
                  <a:latin typeface="Georgia" panose="02040502050405020303" pitchFamily="18" charset="0"/>
                </a:defRPr>
              </a:lvl1pPr>
            </a:lstStyle>
            <a:p>
              <a:pPr algn="ctr"/>
              <a:r>
                <a:rPr lang="ru-RU" sz="1400" b="0" dirty="0">
                  <a:latin typeface="Montserrat" panose="00000500000000000000" pitchFamily="2" charset="-52"/>
                </a:rPr>
                <a:t>Психологи, имеющие высшее образование</a:t>
              </a: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476F5AA8-76FB-8459-80D4-BBF54F688D41}"/>
              </a:ext>
            </a:extLst>
          </p:cNvPr>
          <p:cNvGrpSpPr/>
          <p:nvPr/>
        </p:nvGrpSpPr>
        <p:grpSpPr>
          <a:xfrm>
            <a:off x="6367841" y="1790145"/>
            <a:ext cx="4354423" cy="1385984"/>
            <a:chOff x="6209490" y="1772611"/>
            <a:chExt cx="4354423" cy="1385984"/>
          </a:xfrm>
        </p:grpSpPr>
        <p:pic>
          <p:nvPicPr>
            <p:cNvPr id="9" name="Рисунок 8" descr="Пользователи контур">
              <a:extLst>
                <a:ext uri="{FF2B5EF4-FFF2-40B4-BE49-F238E27FC236}">
                  <a16:creationId xmlns:a16="http://schemas.microsoft.com/office/drawing/2014/main" id="{7AED0B0F-2C24-536E-7920-413A7282F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57988" y="1772611"/>
              <a:ext cx="857426" cy="85742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8D5E025-9F37-AFE3-3AE7-A7B1186F7741}"/>
                </a:ext>
              </a:extLst>
            </p:cNvPr>
            <p:cNvSpPr txBox="1"/>
            <p:nvPr/>
          </p:nvSpPr>
          <p:spPr>
            <a:xfrm>
              <a:off x="6209490" y="2635375"/>
              <a:ext cx="43544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b="1">
                  <a:latin typeface="Georgia" panose="02040502050405020303" pitchFamily="18" charset="0"/>
                </a:defRPr>
              </a:lvl1pPr>
            </a:lstStyle>
            <a:p>
              <a:pPr algn="ctr"/>
              <a:r>
                <a:rPr lang="ru-RU" sz="1400" b="0" dirty="0">
                  <a:latin typeface="Montserrat" panose="00000500000000000000" pitchFamily="2" charset="-52"/>
                </a:rPr>
                <a:t>Клиенты психологов - школьники, студенты, нуждающиеся в психологической помощи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36CE5E3-5976-27BD-3C8B-05FB7CE3057A}"/>
              </a:ext>
            </a:extLst>
          </p:cNvPr>
          <p:cNvSpPr txBox="1"/>
          <p:nvPr/>
        </p:nvSpPr>
        <p:spPr>
          <a:xfrm>
            <a:off x="388838" y="4570983"/>
            <a:ext cx="11506988" cy="175432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>
            <a:defPPr>
              <a:defRPr lang="ru-RU"/>
            </a:defPPr>
            <a:lvl1pPr algn="ctr">
              <a:defRPr sz="1400" b="0">
                <a:latin typeface="Georgia" panose="02040502050405020303" pitchFamily="18" charset="0"/>
              </a:defRPr>
            </a:lvl1pPr>
          </a:lstStyle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latin typeface="Montserrat" panose="00000500000000000000" pitchFamily="2" charset="-52"/>
              </a:rPr>
              <a:t>Первая группа потребителей – профессиональная группа начинающих психологов (3 года после получения диплома);</a:t>
            </a:r>
          </a:p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latin typeface="Montserrat" panose="00000500000000000000" pitchFamily="2" charset="-52"/>
              </a:rPr>
              <a:t>Вторая группа потребителей - профессиональная группа психологов с опытом работы;</a:t>
            </a:r>
          </a:p>
          <a:p>
            <a:pPr algn="l">
              <a:spcBef>
                <a:spcPts val="1200"/>
              </a:spcBef>
            </a:pPr>
            <a:endParaRPr lang="ru-RU" dirty="0">
              <a:latin typeface="Montserrat" panose="00000500000000000000" pitchFamily="2" charset="-52"/>
            </a:endParaRPr>
          </a:p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latin typeface="Montserrat" panose="00000500000000000000" pitchFamily="2" charset="-52"/>
              </a:rPr>
              <a:t>Третья группа потребителей – социальная группа студенческой молодёжи;</a:t>
            </a:r>
          </a:p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latin typeface="Montserrat" panose="00000500000000000000" pitchFamily="2" charset="-52"/>
              </a:rPr>
              <a:t>К четвёртой группе относятся все жители, кто желает получить психологическую помощь онлайн.</a:t>
            </a:r>
          </a:p>
        </p:txBody>
      </p:sp>
    </p:spTree>
    <p:extLst>
      <p:ext uri="{BB962C8B-B14F-4D97-AF65-F5344CB8AC3E}">
        <p14:creationId xmlns:p14="http://schemas.microsoft.com/office/powerpoint/2010/main" val="415729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ABF1C8BF-DF25-685A-EBED-04AD785F41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7641176"/>
              </p:ext>
            </p:extLst>
          </p:nvPr>
        </p:nvGraphicFramePr>
        <p:xfrm>
          <a:off x="5211193" y="161506"/>
          <a:ext cx="6889073" cy="750570"/>
        </p:xfrm>
        <a:graphic>
          <a:graphicData uri="http://schemas.openxmlformats.org/drawingml/2006/table">
            <a:tbl>
              <a:tblPr/>
              <a:tblGrid>
                <a:gridCol w="2573845">
                  <a:extLst>
                    <a:ext uri="{9D8B030D-6E8A-4147-A177-3AD203B41FA5}">
                      <a16:colId xmlns:a16="http://schemas.microsoft.com/office/drawing/2014/main" val="587855242"/>
                    </a:ext>
                  </a:extLst>
                </a:gridCol>
                <a:gridCol w="1078807">
                  <a:extLst>
                    <a:ext uri="{9D8B030D-6E8A-4147-A177-3AD203B41FA5}">
                      <a16:colId xmlns:a16="http://schemas.microsoft.com/office/drawing/2014/main" val="357785832"/>
                    </a:ext>
                  </a:extLst>
                </a:gridCol>
                <a:gridCol w="1078807">
                  <a:extLst>
                    <a:ext uri="{9D8B030D-6E8A-4147-A177-3AD203B41FA5}">
                      <a16:colId xmlns:a16="http://schemas.microsoft.com/office/drawing/2014/main" val="3301814727"/>
                    </a:ext>
                  </a:extLst>
                </a:gridCol>
                <a:gridCol w="1078807">
                  <a:extLst>
                    <a:ext uri="{9D8B030D-6E8A-4147-A177-3AD203B41FA5}">
                      <a16:colId xmlns:a16="http://schemas.microsoft.com/office/drawing/2014/main" val="1918563823"/>
                    </a:ext>
                  </a:extLst>
                </a:gridCol>
                <a:gridCol w="1078807">
                  <a:extLst>
                    <a:ext uri="{9D8B030D-6E8A-4147-A177-3AD203B41FA5}">
                      <a16:colId xmlns:a16="http://schemas.microsoft.com/office/drawing/2014/main" val="1445031737"/>
                    </a:ext>
                  </a:extLst>
                </a:gridCol>
              </a:tblGrid>
              <a:tr h="44577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Текущий уровень готовности проекта </a:t>
                      </a:r>
                    </a:p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по шкалам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TRL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CRL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IRL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MRL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111350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4285F4"/>
                          </a:solidFill>
                          <a:effectLst/>
                          <a:latin typeface="Montserrat" panose="00000500000000000000" pitchFamily="2" charset="-52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4285F4"/>
                          </a:solidFill>
                          <a:effectLst/>
                          <a:latin typeface="Montserrat" panose="00000500000000000000" pitchFamily="2" charset="-52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4285F4"/>
                          </a:solidFill>
                          <a:effectLst/>
                          <a:latin typeface="Montserrat" panose="00000500000000000000" pitchFamily="2" charset="-52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4285F4"/>
                          </a:solidFill>
                          <a:effectLst/>
                          <a:latin typeface="Montserrat" panose="00000500000000000000" pitchFamily="2" charset="-52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2357682"/>
                  </a:ext>
                </a:extLst>
              </a:tr>
            </a:tbl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E4513-3935-9737-0474-6FF59CEFEC2E}"/>
              </a:ext>
            </a:extLst>
          </p:cNvPr>
          <p:cNvSpPr txBox="1">
            <a:spLocks/>
          </p:cNvSpPr>
          <p:nvPr/>
        </p:nvSpPr>
        <p:spPr>
          <a:xfrm>
            <a:off x="1341166" y="11751"/>
            <a:ext cx="8938771" cy="965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800" b="1" dirty="0">
                <a:latin typeface="Kharkiv" pitchFamily="2" charset="0"/>
              </a:rPr>
              <a:t>Решение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3FE6A05-CC04-289C-E8BD-B83CA2B24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6568" y="1163179"/>
            <a:ext cx="923219" cy="90856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7724EBF-7BDB-7AA2-ABD6-20C2FF246A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89708" y="4347853"/>
            <a:ext cx="3711724" cy="35926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6040DA-729B-A58E-3CE4-B1CC8265F575}"/>
              </a:ext>
            </a:extLst>
          </p:cNvPr>
          <p:cNvSpPr txBox="1"/>
          <p:nvPr/>
        </p:nvSpPr>
        <p:spPr>
          <a:xfrm>
            <a:off x="5031450" y="1154801"/>
            <a:ext cx="45009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 b="0">
                <a:latin typeface="Georgia" panose="02040502050405020303" pitchFamily="18" charset="0"/>
              </a:defRPr>
            </a:lvl1pPr>
          </a:lstStyle>
          <a:p>
            <a:pPr algn="l"/>
            <a:r>
              <a:rPr lang="ru-RU" dirty="0">
                <a:latin typeface="Montserrat" panose="00000500000000000000" pitchFamily="2" charset="-52"/>
              </a:rPr>
              <a:t>Приложение </a:t>
            </a:r>
            <a:r>
              <a:rPr lang="ru-RU" dirty="0" err="1">
                <a:latin typeface="Montserrat" panose="00000500000000000000" pitchFamily="2" charset="-52"/>
              </a:rPr>
              <a:t>Psyholist</a:t>
            </a:r>
            <a:r>
              <a:rPr lang="ru-RU" dirty="0">
                <a:latin typeface="Montserrat" panose="00000500000000000000" pitchFamily="2" charset="-52"/>
              </a:rPr>
              <a:t> объединяет все необходимые функции для комфортной работы психолога и удобной записи клиента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9553F4-8DE6-D4AD-5086-2F31C9E7DC51}"/>
              </a:ext>
            </a:extLst>
          </p:cNvPr>
          <p:cNvSpPr txBox="1"/>
          <p:nvPr/>
        </p:nvSpPr>
        <p:spPr>
          <a:xfrm>
            <a:off x="1123220" y="6198576"/>
            <a:ext cx="3048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 b="1">
                <a:latin typeface="Georgia" panose="02040502050405020303" pitchFamily="18" charset="0"/>
              </a:defRPr>
            </a:lvl1pPr>
          </a:lstStyle>
          <a:p>
            <a:r>
              <a:rPr lang="ru-RU" sz="1400" dirty="0">
                <a:latin typeface="Montserrat" panose="00000500000000000000" pitchFamily="2" charset="-52"/>
              </a:rPr>
              <a:t>Связь психолога с клиентами/др. психологами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2D146CB-9D27-6297-46FE-44D547EC7C0F}"/>
              </a:ext>
            </a:extLst>
          </p:cNvPr>
          <p:cNvGrpSpPr/>
          <p:nvPr/>
        </p:nvGrpSpPr>
        <p:grpSpPr>
          <a:xfrm>
            <a:off x="5063003" y="2191196"/>
            <a:ext cx="4608576" cy="745027"/>
            <a:chOff x="3707904" y="1785101"/>
            <a:chExt cx="4608576" cy="74502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1C55240-3A1A-F83E-543F-0178B5959C4C}"/>
                </a:ext>
              </a:extLst>
            </p:cNvPr>
            <p:cNvSpPr txBox="1"/>
            <p:nvPr/>
          </p:nvSpPr>
          <p:spPr>
            <a:xfrm>
              <a:off x="3707904" y="1785101"/>
              <a:ext cx="46085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400" b="1">
                  <a:latin typeface="Georgia" panose="02040502050405020303" pitchFamily="18" charset="0"/>
                </a:defRPr>
              </a:lvl1pPr>
            </a:lstStyle>
            <a:p>
              <a:pPr algn="l"/>
              <a:r>
                <a:rPr lang="ru-RU" dirty="0">
                  <a:latin typeface="Montserrat" panose="00000500000000000000" pitchFamily="2" charset="-52"/>
                </a:rPr>
                <a:t>Чат с клиентами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2A983E3-481B-41A8-80F4-7A729A43512E}"/>
                </a:ext>
              </a:extLst>
            </p:cNvPr>
            <p:cNvSpPr txBox="1"/>
            <p:nvPr/>
          </p:nvSpPr>
          <p:spPr>
            <a:xfrm>
              <a:off x="3707904" y="2068463"/>
              <a:ext cx="4000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400" b="1">
                  <a:latin typeface="Georgia" panose="02040502050405020303" pitchFamily="18" charset="0"/>
                </a:defRPr>
              </a:lvl1pPr>
            </a:lstStyle>
            <a:p>
              <a:pPr algn="l"/>
              <a:r>
                <a:rPr lang="ru-RU" sz="1200" b="0" dirty="0">
                  <a:latin typeface="Montserrat" panose="00000500000000000000" pitchFamily="2" charset="-52"/>
                </a:rPr>
                <a:t>Возможность для клиента обсудить проблему с психологом в режиме чата</a:t>
              </a: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1C9A589F-3DFC-72F4-5680-6E541444AF34}"/>
              </a:ext>
            </a:extLst>
          </p:cNvPr>
          <p:cNvGrpSpPr/>
          <p:nvPr/>
        </p:nvGrpSpPr>
        <p:grpSpPr>
          <a:xfrm>
            <a:off x="5063003" y="3177740"/>
            <a:ext cx="4689213" cy="928596"/>
            <a:chOff x="3704471" y="2742606"/>
            <a:chExt cx="4689213" cy="92859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12D177-F14D-CE67-2909-54C5EC5003E2}"/>
                </a:ext>
              </a:extLst>
            </p:cNvPr>
            <p:cNvSpPr txBox="1"/>
            <p:nvPr/>
          </p:nvSpPr>
          <p:spPr>
            <a:xfrm>
              <a:off x="3704471" y="3024871"/>
              <a:ext cx="46892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400" b="1">
                  <a:latin typeface="Georgia" panose="02040502050405020303" pitchFamily="18" charset="0"/>
                </a:defRPr>
              </a:lvl1pPr>
            </a:lstStyle>
            <a:p>
              <a:pPr algn="l"/>
              <a:r>
                <a:rPr lang="ru-RU" sz="1200" b="0" dirty="0">
                  <a:latin typeface="Montserrat" panose="00000500000000000000" pitchFamily="2" charset="-52"/>
                </a:rPr>
                <a:t>Возможность для психологов посоветоваться с другими психологами в чате, обсудить определенные темы и проблемы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E7DA00E-2F66-53BB-5592-979B5FA062B6}"/>
                </a:ext>
              </a:extLst>
            </p:cNvPr>
            <p:cNvSpPr txBox="1"/>
            <p:nvPr/>
          </p:nvSpPr>
          <p:spPr>
            <a:xfrm>
              <a:off x="3704472" y="2742606"/>
              <a:ext cx="46085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400" b="1">
                  <a:latin typeface="Georgia" panose="02040502050405020303" pitchFamily="18" charset="0"/>
                </a:defRPr>
              </a:lvl1pPr>
            </a:lstStyle>
            <a:p>
              <a:pPr algn="l"/>
              <a:r>
                <a:rPr lang="ru-RU" dirty="0">
                  <a:latin typeface="Montserrat" panose="00000500000000000000" pitchFamily="2" charset="-52"/>
                </a:rPr>
                <a:t>Чат с другими психологами</a:t>
              </a: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9550CD3A-AC18-2069-95FB-ADA507A687EB}"/>
              </a:ext>
            </a:extLst>
          </p:cNvPr>
          <p:cNvGrpSpPr/>
          <p:nvPr/>
        </p:nvGrpSpPr>
        <p:grpSpPr>
          <a:xfrm>
            <a:off x="5063003" y="4347853"/>
            <a:ext cx="5256043" cy="800219"/>
            <a:chOff x="3704472" y="4407156"/>
            <a:chExt cx="4864245" cy="80021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5B41909-9ADC-0784-0421-39CA2601516C}"/>
                </a:ext>
              </a:extLst>
            </p:cNvPr>
            <p:cNvSpPr txBox="1"/>
            <p:nvPr/>
          </p:nvSpPr>
          <p:spPr>
            <a:xfrm>
              <a:off x="3704473" y="4407156"/>
              <a:ext cx="48642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 b="1">
                  <a:latin typeface="Georgia" panose="02040502050405020303" pitchFamily="18" charset="0"/>
                </a:defRPr>
              </a:lvl1pPr>
            </a:lstStyle>
            <a:p>
              <a:r>
                <a:rPr lang="ru-RU" sz="1400" dirty="0">
                  <a:latin typeface="Montserrat" panose="00000500000000000000" pitchFamily="2" charset="-52"/>
                </a:rPr>
                <a:t>Выбор способа связи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83F3AA4-E84E-5910-CB02-FEF732373EA1}"/>
                </a:ext>
              </a:extLst>
            </p:cNvPr>
            <p:cNvSpPr txBox="1"/>
            <p:nvPr/>
          </p:nvSpPr>
          <p:spPr>
            <a:xfrm>
              <a:off x="3704472" y="4745710"/>
              <a:ext cx="43364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400" b="1">
                  <a:latin typeface="Georgia" panose="02040502050405020303" pitchFamily="18" charset="0"/>
                </a:defRPr>
              </a:lvl1pPr>
            </a:lstStyle>
            <a:p>
              <a:pPr algn="l"/>
              <a:r>
                <a:rPr lang="ru-RU" sz="1200" b="0" dirty="0">
                  <a:latin typeface="Montserrat" panose="00000500000000000000" pitchFamily="2" charset="-52"/>
                </a:rPr>
                <a:t>В профиле психолога будут добавлены удобные способы связи </a:t>
              </a:r>
            </a:p>
          </p:txBody>
        </p:sp>
      </p:grpSp>
      <p:pic>
        <p:nvPicPr>
          <p:cNvPr id="18" name="Рисунок 17" descr="Изображение выглядит как гаджет, Устройство связи, Мобильный телефон, Портативное устройство связи&#10;&#10;Автоматически созданное описание">
            <a:extLst>
              <a:ext uri="{FF2B5EF4-FFF2-40B4-BE49-F238E27FC236}">
                <a16:creationId xmlns:a16="http://schemas.microsoft.com/office/drawing/2014/main" id="{B003B542-0D7F-E58C-F5FB-AE416DF516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66" y="1163179"/>
            <a:ext cx="2616146" cy="4990219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7DA9BFD-4D83-FE18-7C57-0297AFD8738D}"/>
              </a:ext>
            </a:extLst>
          </p:cNvPr>
          <p:cNvGrpSpPr/>
          <p:nvPr/>
        </p:nvGrpSpPr>
        <p:grpSpPr>
          <a:xfrm>
            <a:off x="5063003" y="5389589"/>
            <a:ext cx="5256043" cy="615553"/>
            <a:chOff x="3704472" y="4407156"/>
            <a:chExt cx="4864245" cy="61555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452D4F9-C5F7-8C84-B087-32FD1C96433A}"/>
                </a:ext>
              </a:extLst>
            </p:cNvPr>
            <p:cNvSpPr txBox="1"/>
            <p:nvPr/>
          </p:nvSpPr>
          <p:spPr>
            <a:xfrm>
              <a:off x="3704473" y="4407156"/>
              <a:ext cx="48642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 b="1">
                  <a:latin typeface="Georgia" panose="02040502050405020303" pitchFamily="18" charset="0"/>
                </a:defRPr>
              </a:lvl1pPr>
            </a:lstStyle>
            <a:p>
              <a:r>
                <a:rPr lang="ru-RU" sz="1400" dirty="0">
                  <a:latin typeface="Montserrat" panose="00000500000000000000" pitchFamily="2" charset="-52"/>
                </a:rPr>
                <a:t>Подбор психолога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0E73367-DB6F-1105-6E05-058EA4B2466B}"/>
                </a:ext>
              </a:extLst>
            </p:cNvPr>
            <p:cNvSpPr txBox="1"/>
            <p:nvPr/>
          </p:nvSpPr>
          <p:spPr>
            <a:xfrm>
              <a:off x="3704472" y="4745710"/>
              <a:ext cx="4336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400" b="1">
                  <a:latin typeface="Georgia" panose="02040502050405020303" pitchFamily="18" charset="0"/>
                </a:defRPr>
              </a:lvl1pPr>
            </a:lstStyle>
            <a:p>
              <a:pPr algn="l"/>
              <a:r>
                <a:rPr lang="ru-RU" sz="1200" b="0" dirty="0">
                  <a:latin typeface="Montserrat" panose="00000500000000000000" pitchFamily="2" charset="-52"/>
                </a:rPr>
                <a:t>по результатам опроса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8359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77641992-FDEC-B6CE-891B-7FE6FAFDEF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1336481"/>
              </p:ext>
            </p:extLst>
          </p:nvPr>
        </p:nvGraphicFramePr>
        <p:xfrm>
          <a:off x="5211193" y="161506"/>
          <a:ext cx="6889073" cy="750570"/>
        </p:xfrm>
        <a:graphic>
          <a:graphicData uri="http://schemas.openxmlformats.org/drawingml/2006/table">
            <a:tbl>
              <a:tblPr/>
              <a:tblGrid>
                <a:gridCol w="2573845">
                  <a:extLst>
                    <a:ext uri="{9D8B030D-6E8A-4147-A177-3AD203B41FA5}">
                      <a16:colId xmlns:a16="http://schemas.microsoft.com/office/drawing/2014/main" val="587855242"/>
                    </a:ext>
                  </a:extLst>
                </a:gridCol>
                <a:gridCol w="1078807">
                  <a:extLst>
                    <a:ext uri="{9D8B030D-6E8A-4147-A177-3AD203B41FA5}">
                      <a16:colId xmlns:a16="http://schemas.microsoft.com/office/drawing/2014/main" val="357785832"/>
                    </a:ext>
                  </a:extLst>
                </a:gridCol>
                <a:gridCol w="1078807">
                  <a:extLst>
                    <a:ext uri="{9D8B030D-6E8A-4147-A177-3AD203B41FA5}">
                      <a16:colId xmlns:a16="http://schemas.microsoft.com/office/drawing/2014/main" val="3301814727"/>
                    </a:ext>
                  </a:extLst>
                </a:gridCol>
                <a:gridCol w="1078807">
                  <a:extLst>
                    <a:ext uri="{9D8B030D-6E8A-4147-A177-3AD203B41FA5}">
                      <a16:colId xmlns:a16="http://schemas.microsoft.com/office/drawing/2014/main" val="1918563823"/>
                    </a:ext>
                  </a:extLst>
                </a:gridCol>
                <a:gridCol w="1078807">
                  <a:extLst>
                    <a:ext uri="{9D8B030D-6E8A-4147-A177-3AD203B41FA5}">
                      <a16:colId xmlns:a16="http://schemas.microsoft.com/office/drawing/2014/main" val="1445031737"/>
                    </a:ext>
                  </a:extLst>
                </a:gridCol>
              </a:tblGrid>
              <a:tr h="44577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Текущий уровень готовности проекта </a:t>
                      </a:r>
                    </a:p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по шкалам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TRL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CRL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IRL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MRL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111350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4285F4"/>
                          </a:solidFill>
                          <a:effectLst/>
                          <a:latin typeface="Montserrat" panose="00000500000000000000" pitchFamily="2" charset="-52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4285F4"/>
                          </a:solidFill>
                          <a:effectLst/>
                          <a:latin typeface="Montserrat" panose="00000500000000000000" pitchFamily="2" charset="-52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4285F4"/>
                          </a:solidFill>
                          <a:effectLst/>
                          <a:latin typeface="Montserrat" panose="00000500000000000000" pitchFamily="2" charset="-52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4285F4"/>
                          </a:solidFill>
                          <a:effectLst/>
                          <a:latin typeface="Montserrat" panose="00000500000000000000" pitchFamily="2" charset="-52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2357682"/>
                  </a:ext>
                </a:extLst>
              </a:tr>
            </a:tbl>
          </a:graphicData>
        </a:graphic>
      </p:graphicFrame>
      <p:pic>
        <p:nvPicPr>
          <p:cNvPr id="17" name="Рисунок 16" descr="Изображение выглядит как Человеческое лицо, Мобильный телефон, Портативное устройство связи, Мобильное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C9B118E6-F1A7-5414-2548-7E2D5C528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192" y="1207134"/>
            <a:ext cx="2830836" cy="500571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E4513-3935-9737-0474-6FF59CEFEC2E}"/>
              </a:ext>
            </a:extLst>
          </p:cNvPr>
          <p:cNvSpPr txBox="1">
            <a:spLocks/>
          </p:cNvSpPr>
          <p:nvPr/>
        </p:nvSpPr>
        <p:spPr>
          <a:xfrm>
            <a:off x="1341166" y="11751"/>
            <a:ext cx="8938771" cy="965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800" b="1" dirty="0">
                <a:latin typeface="Kharkiv" pitchFamily="2" charset="0"/>
              </a:rPr>
              <a:t>Решение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3FE6A05-CC04-289C-E8BD-B83CA2B24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00852" y="1207134"/>
            <a:ext cx="923219" cy="90856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7724EBF-7BDB-7AA2-ABD6-20C2FF246A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89708" y="4347853"/>
            <a:ext cx="3711724" cy="35926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6040DA-729B-A58E-3CE4-B1CC8265F575}"/>
              </a:ext>
            </a:extLst>
          </p:cNvPr>
          <p:cNvSpPr txBox="1"/>
          <p:nvPr/>
        </p:nvSpPr>
        <p:spPr>
          <a:xfrm>
            <a:off x="5031450" y="1154801"/>
            <a:ext cx="45009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 b="0">
                <a:latin typeface="Georgia" panose="02040502050405020303" pitchFamily="18" charset="0"/>
              </a:defRPr>
            </a:lvl1pPr>
          </a:lstStyle>
          <a:p>
            <a:pPr algn="l"/>
            <a:r>
              <a:rPr lang="ru-RU" dirty="0">
                <a:latin typeface="Montserrat" panose="00000500000000000000" pitchFamily="2" charset="-52"/>
              </a:rPr>
              <a:t>Приложение </a:t>
            </a:r>
            <a:r>
              <a:rPr lang="ru-RU" dirty="0" err="1">
                <a:latin typeface="Montserrat" panose="00000500000000000000" pitchFamily="2" charset="-52"/>
              </a:rPr>
              <a:t>Psyholist</a:t>
            </a:r>
            <a:r>
              <a:rPr lang="ru-RU" dirty="0">
                <a:latin typeface="Montserrat" panose="00000500000000000000" pitchFamily="2" charset="-52"/>
              </a:rPr>
              <a:t> объединяет все необходимые функции для комфортной работы психолога и удобной записи клиента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9553F4-8DE6-D4AD-5086-2F31C9E7DC51}"/>
              </a:ext>
            </a:extLst>
          </p:cNvPr>
          <p:cNvSpPr txBox="1"/>
          <p:nvPr/>
        </p:nvSpPr>
        <p:spPr>
          <a:xfrm>
            <a:off x="1123219" y="6289142"/>
            <a:ext cx="3048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 b="1">
                <a:latin typeface="Georgia" panose="02040502050405020303" pitchFamily="18" charset="0"/>
              </a:defRPr>
            </a:lvl1pPr>
          </a:lstStyle>
          <a:p>
            <a:r>
              <a:rPr lang="ru-RU" sz="1400" dirty="0">
                <a:latin typeface="Montserrat" panose="00000500000000000000" pitchFamily="2" charset="-52"/>
              </a:rPr>
              <a:t>Образовательный контент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2D146CB-9D27-6297-46FE-44D547EC7C0F}"/>
              </a:ext>
            </a:extLst>
          </p:cNvPr>
          <p:cNvGrpSpPr/>
          <p:nvPr/>
        </p:nvGrpSpPr>
        <p:grpSpPr>
          <a:xfrm>
            <a:off x="5031450" y="2197029"/>
            <a:ext cx="4608576" cy="745027"/>
            <a:chOff x="3707904" y="1785101"/>
            <a:chExt cx="4608576" cy="74502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1C55240-3A1A-F83E-543F-0178B5959C4C}"/>
                </a:ext>
              </a:extLst>
            </p:cNvPr>
            <p:cNvSpPr txBox="1"/>
            <p:nvPr/>
          </p:nvSpPr>
          <p:spPr>
            <a:xfrm>
              <a:off x="3707904" y="1785101"/>
              <a:ext cx="46085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400" b="1">
                  <a:latin typeface="Georgia" panose="02040502050405020303" pitchFamily="18" charset="0"/>
                </a:defRPr>
              </a:lvl1pPr>
            </a:lstStyle>
            <a:p>
              <a:pPr algn="l"/>
              <a:r>
                <a:rPr lang="ru-RU" dirty="0">
                  <a:latin typeface="Montserrat" panose="00000500000000000000" pitchFamily="2" charset="-52"/>
                </a:rPr>
                <a:t>Раздел «Избранное»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2A983E3-481B-41A8-80F4-7A729A43512E}"/>
                </a:ext>
              </a:extLst>
            </p:cNvPr>
            <p:cNvSpPr txBox="1"/>
            <p:nvPr/>
          </p:nvSpPr>
          <p:spPr>
            <a:xfrm>
              <a:off x="3707904" y="2068463"/>
              <a:ext cx="4000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400" b="1">
                  <a:latin typeface="Georgia" panose="02040502050405020303" pitchFamily="18" charset="0"/>
                </a:defRPr>
              </a:lvl1pPr>
            </a:lstStyle>
            <a:p>
              <a:pPr algn="l"/>
              <a:r>
                <a:rPr lang="ru-RU" sz="1200" b="0" dirty="0">
                  <a:latin typeface="Montserrat" panose="00000500000000000000" pitchFamily="2" charset="-52"/>
                </a:rPr>
                <a:t>куда можно сохранять понравившиеся статьи, которые нужны пользователю</a:t>
              </a: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1C9A589F-3DFC-72F4-5680-6E541444AF34}"/>
              </a:ext>
            </a:extLst>
          </p:cNvPr>
          <p:cNvGrpSpPr/>
          <p:nvPr/>
        </p:nvGrpSpPr>
        <p:grpSpPr>
          <a:xfrm>
            <a:off x="5031450" y="3184749"/>
            <a:ext cx="4867152" cy="559264"/>
            <a:chOff x="3704471" y="2742606"/>
            <a:chExt cx="4867152" cy="55926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12D177-F14D-CE67-2909-54C5EC5003E2}"/>
                </a:ext>
              </a:extLst>
            </p:cNvPr>
            <p:cNvSpPr txBox="1"/>
            <p:nvPr/>
          </p:nvSpPr>
          <p:spPr>
            <a:xfrm>
              <a:off x="3704471" y="3024871"/>
              <a:ext cx="48671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400" b="1">
                  <a:latin typeface="Georgia" panose="02040502050405020303" pitchFamily="18" charset="0"/>
                </a:defRPr>
              </a:lvl1pPr>
            </a:lstStyle>
            <a:p>
              <a:pPr algn="l"/>
              <a:r>
                <a:rPr lang="ru-RU" sz="1200" b="0" dirty="0">
                  <a:latin typeface="Montserrat" panose="00000500000000000000" pitchFamily="2" charset="-52"/>
                </a:rPr>
                <a:t>чтобы выделять важные и понравившиеся строки, слова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E7DA00E-2F66-53BB-5592-979B5FA062B6}"/>
                </a:ext>
              </a:extLst>
            </p:cNvPr>
            <p:cNvSpPr txBox="1"/>
            <p:nvPr/>
          </p:nvSpPr>
          <p:spPr>
            <a:xfrm>
              <a:off x="3704472" y="2742606"/>
              <a:ext cx="46085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400" b="1">
                  <a:latin typeface="Georgia" panose="02040502050405020303" pitchFamily="18" charset="0"/>
                </a:defRPr>
              </a:lvl1pPr>
            </a:lstStyle>
            <a:p>
              <a:pPr algn="l"/>
              <a:r>
                <a:rPr lang="ru-RU" dirty="0">
                  <a:latin typeface="Montserrat" panose="00000500000000000000" pitchFamily="2" charset="-52"/>
                </a:rPr>
                <a:t>Создание закладок в статьях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5B41909-9ADC-0784-0421-39CA2601516C}"/>
              </a:ext>
            </a:extLst>
          </p:cNvPr>
          <p:cNvSpPr txBox="1"/>
          <p:nvPr/>
        </p:nvSpPr>
        <p:spPr>
          <a:xfrm>
            <a:off x="5031450" y="3986706"/>
            <a:ext cx="5256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 b="1">
                <a:latin typeface="Georgia" panose="02040502050405020303" pitchFamily="18" charset="0"/>
              </a:defRPr>
            </a:lvl1pPr>
          </a:lstStyle>
          <a:p>
            <a:r>
              <a:rPr lang="ru-RU" sz="1400" dirty="0">
                <a:latin typeface="Montserrat" panose="00000500000000000000" pitchFamily="2" charset="-52"/>
              </a:rPr>
              <a:t>Распределение статей по темам и направлениям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7DA9BFD-4D83-FE18-7C57-0297AFD8738D}"/>
              </a:ext>
            </a:extLst>
          </p:cNvPr>
          <p:cNvGrpSpPr/>
          <p:nvPr/>
        </p:nvGrpSpPr>
        <p:grpSpPr>
          <a:xfrm>
            <a:off x="5031450" y="5395422"/>
            <a:ext cx="5256043" cy="615553"/>
            <a:chOff x="3704472" y="4407156"/>
            <a:chExt cx="4864245" cy="61555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452D4F9-C5F7-8C84-B087-32FD1C96433A}"/>
                </a:ext>
              </a:extLst>
            </p:cNvPr>
            <p:cNvSpPr txBox="1"/>
            <p:nvPr/>
          </p:nvSpPr>
          <p:spPr>
            <a:xfrm>
              <a:off x="3704473" y="4407156"/>
              <a:ext cx="48642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 b="1">
                  <a:latin typeface="Georgia" panose="02040502050405020303" pitchFamily="18" charset="0"/>
                </a:defRPr>
              </a:lvl1pPr>
            </a:lstStyle>
            <a:p>
              <a:r>
                <a:rPr lang="ru-RU" sz="1400" dirty="0">
                  <a:latin typeface="Montserrat" panose="00000500000000000000" pitchFamily="2" charset="-52"/>
                </a:rPr>
                <a:t>Проведение онлайн-трансляций/видеоуроков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0E73367-DB6F-1105-6E05-058EA4B2466B}"/>
                </a:ext>
              </a:extLst>
            </p:cNvPr>
            <p:cNvSpPr txBox="1"/>
            <p:nvPr/>
          </p:nvSpPr>
          <p:spPr>
            <a:xfrm>
              <a:off x="3704472" y="4745710"/>
              <a:ext cx="4336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400" b="1">
                  <a:latin typeface="Georgia" panose="02040502050405020303" pitchFamily="18" charset="0"/>
                </a:defRPr>
              </a:lvl1pPr>
            </a:lstStyle>
            <a:p>
              <a:pPr algn="l"/>
              <a:r>
                <a:rPr lang="ru-RU" sz="1200" b="0" dirty="0">
                  <a:latin typeface="Montserrat" panose="00000500000000000000" pitchFamily="2" charset="-52"/>
                </a:rPr>
                <a:t>с обратной связью для разбора определенных тем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5A093B4-D399-BE66-CBA5-4707724AB349}"/>
              </a:ext>
            </a:extLst>
          </p:cNvPr>
          <p:cNvGrpSpPr/>
          <p:nvPr/>
        </p:nvGrpSpPr>
        <p:grpSpPr>
          <a:xfrm>
            <a:off x="5031450" y="4537176"/>
            <a:ext cx="5256043" cy="615553"/>
            <a:chOff x="3704472" y="4407156"/>
            <a:chExt cx="4864245" cy="61555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C3C37AB-6A6A-6DAB-6C2D-0A8AAD3A9179}"/>
                </a:ext>
              </a:extLst>
            </p:cNvPr>
            <p:cNvSpPr txBox="1"/>
            <p:nvPr/>
          </p:nvSpPr>
          <p:spPr>
            <a:xfrm>
              <a:off x="3704473" y="4407156"/>
              <a:ext cx="48642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 b="1">
                  <a:latin typeface="Georgia" panose="02040502050405020303" pitchFamily="18" charset="0"/>
                </a:defRPr>
              </a:lvl1pPr>
            </a:lstStyle>
            <a:p>
              <a:r>
                <a:rPr lang="ru-RU" sz="1400" dirty="0">
                  <a:latin typeface="Montserrat" panose="00000500000000000000" pitchFamily="2" charset="-52"/>
                </a:rPr>
                <a:t>Персональные настройки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775A44C-ED59-A12E-B523-72ED698EA999}"/>
                </a:ext>
              </a:extLst>
            </p:cNvPr>
            <p:cNvSpPr txBox="1"/>
            <p:nvPr/>
          </p:nvSpPr>
          <p:spPr>
            <a:xfrm>
              <a:off x="3704472" y="4745710"/>
              <a:ext cx="4336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400" b="1">
                  <a:latin typeface="Georgia" panose="02040502050405020303" pitchFamily="18" charset="0"/>
                </a:defRPr>
              </a:lvl1pPr>
            </a:lstStyle>
            <a:p>
              <a:pPr algn="l"/>
              <a:r>
                <a:rPr lang="ru-RU" sz="1200" b="0" dirty="0">
                  <a:latin typeface="Montserrat" panose="00000500000000000000" pitchFamily="2" charset="-52"/>
                </a:rPr>
                <a:t>размер шрифта, цвета текста и фона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5923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A4DE5BB1-0408-85E0-CDDB-7FD26048E0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1336481"/>
              </p:ext>
            </p:extLst>
          </p:nvPr>
        </p:nvGraphicFramePr>
        <p:xfrm>
          <a:off x="5211193" y="161506"/>
          <a:ext cx="6889073" cy="750570"/>
        </p:xfrm>
        <a:graphic>
          <a:graphicData uri="http://schemas.openxmlformats.org/drawingml/2006/table">
            <a:tbl>
              <a:tblPr/>
              <a:tblGrid>
                <a:gridCol w="2573845">
                  <a:extLst>
                    <a:ext uri="{9D8B030D-6E8A-4147-A177-3AD203B41FA5}">
                      <a16:colId xmlns:a16="http://schemas.microsoft.com/office/drawing/2014/main" val="587855242"/>
                    </a:ext>
                  </a:extLst>
                </a:gridCol>
                <a:gridCol w="1078807">
                  <a:extLst>
                    <a:ext uri="{9D8B030D-6E8A-4147-A177-3AD203B41FA5}">
                      <a16:colId xmlns:a16="http://schemas.microsoft.com/office/drawing/2014/main" val="357785832"/>
                    </a:ext>
                  </a:extLst>
                </a:gridCol>
                <a:gridCol w="1078807">
                  <a:extLst>
                    <a:ext uri="{9D8B030D-6E8A-4147-A177-3AD203B41FA5}">
                      <a16:colId xmlns:a16="http://schemas.microsoft.com/office/drawing/2014/main" val="3301814727"/>
                    </a:ext>
                  </a:extLst>
                </a:gridCol>
                <a:gridCol w="1078807">
                  <a:extLst>
                    <a:ext uri="{9D8B030D-6E8A-4147-A177-3AD203B41FA5}">
                      <a16:colId xmlns:a16="http://schemas.microsoft.com/office/drawing/2014/main" val="1918563823"/>
                    </a:ext>
                  </a:extLst>
                </a:gridCol>
                <a:gridCol w="1078807">
                  <a:extLst>
                    <a:ext uri="{9D8B030D-6E8A-4147-A177-3AD203B41FA5}">
                      <a16:colId xmlns:a16="http://schemas.microsoft.com/office/drawing/2014/main" val="1445031737"/>
                    </a:ext>
                  </a:extLst>
                </a:gridCol>
              </a:tblGrid>
              <a:tr h="44577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Текущий уровень готовности проекта </a:t>
                      </a:r>
                    </a:p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по шкалам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TRL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CRL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IRL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MRL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111350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4285F4"/>
                          </a:solidFill>
                          <a:effectLst/>
                          <a:latin typeface="Montserrat" panose="00000500000000000000" pitchFamily="2" charset="-52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4285F4"/>
                          </a:solidFill>
                          <a:effectLst/>
                          <a:latin typeface="Montserrat" panose="00000500000000000000" pitchFamily="2" charset="-52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4285F4"/>
                          </a:solidFill>
                          <a:effectLst/>
                          <a:latin typeface="Montserrat" panose="00000500000000000000" pitchFamily="2" charset="-52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4285F4"/>
                          </a:solidFill>
                          <a:effectLst/>
                          <a:latin typeface="Montserrat" panose="00000500000000000000" pitchFamily="2" charset="-52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2357682"/>
                  </a:ext>
                </a:extLst>
              </a:tr>
            </a:tbl>
          </a:graphicData>
        </a:graphic>
      </p:graphicFrame>
      <p:pic>
        <p:nvPicPr>
          <p:cNvPr id="6" name="Рисунок 5" descr="Изображение выглядит как текст, гаджет, снимок экрана, Устройство связи&#10;&#10;Автоматически созданное описание">
            <a:extLst>
              <a:ext uri="{FF2B5EF4-FFF2-40B4-BE49-F238E27FC236}">
                <a16:creationId xmlns:a16="http://schemas.microsoft.com/office/drawing/2014/main" id="{E8616039-D136-331F-8CB3-497357762D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130" y="1122412"/>
            <a:ext cx="2663041" cy="500571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E4513-3935-9737-0474-6FF59CEFEC2E}"/>
              </a:ext>
            </a:extLst>
          </p:cNvPr>
          <p:cNvSpPr txBox="1">
            <a:spLocks/>
          </p:cNvSpPr>
          <p:nvPr/>
        </p:nvSpPr>
        <p:spPr>
          <a:xfrm>
            <a:off x="1341166" y="11751"/>
            <a:ext cx="8938771" cy="965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800" b="1" dirty="0">
                <a:latin typeface="Kharkiv" pitchFamily="2" charset="0"/>
              </a:rPr>
              <a:t>Решение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3FE6A05-CC04-289C-E8BD-B83CA2B24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68709" y="1122412"/>
            <a:ext cx="923219" cy="90856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7724EBF-7BDB-7AA2-ABD6-20C2FF246A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89708" y="4347853"/>
            <a:ext cx="3711724" cy="35926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6040DA-729B-A58E-3CE4-B1CC8265F575}"/>
              </a:ext>
            </a:extLst>
          </p:cNvPr>
          <p:cNvSpPr txBox="1"/>
          <p:nvPr/>
        </p:nvSpPr>
        <p:spPr>
          <a:xfrm>
            <a:off x="5031450" y="1154801"/>
            <a:ext cx="45009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 b="0">
                <a:latin typeface="Georgia" panose="02040502050405020303" pitchFamily="18" charset="0"/>
              </a:defRPr>
            </a:lvl1pPr>
          </a:lstStyle>
          <a:p>
            <a:pPr algn="l"/>
            <a:r>
              <a:rPr lang="ru-RU" dirty="0">
                <a:latin typeface="Montserrat" panose="00000500000000000000" pitchFamily="2" charset="-52"/>
              </a:rPr>
              <a:t>Приложение </a:t>
            </a:r>
            <a:r>
              <a:rPr lang="ru-RU" dirty="0" err="1">
                <a:latin typeface="Montserrat" panose="00000500000000000000" pitchFamily="2" charset="-52"/>
              </a:rPr>
              <a:t>Psyholist</a:t>
            </a:r>
            <a:r>
              <a:rPr lang="ru-RU" dirty="0">
                <a:latin typeface="Montserrat" panose="00000500000000000000" pitchFamily="2" charset="-52"/>
              </a:rPr>
              <a:t> объединяет все необходимые функции для комфортной работы психолога и удобной записи клиента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9553F4-8DE6-D4AD-5086-2F31C9E7DC51}"/>
              </a:ext>
            </a:extLst>
          </p:cNvPr>
          <p:cNvSpPr txBox="1"/>
          <p:nvPr/>
        </p:nvSpPr>
        <p:spPr>
          <a:xfrm>
            <a:off x="1123219" y="6289142"/>
            <a:ext cx="3048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 b="1">
                <a:latin typeface="Georgia" panose="02040502050405020303" pitchFamily="18" charset="0"/>
              </a:defRPr>
            </a:lvl1pPr>
          </a:lstStyle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Календарь и запись на прием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2D146CB-9D27-6297-46FE-44D547EC7C0F}"/>
              </a:ext>
            </a:extLst>
          </p:cNvPr>
          <p:cNvGrpSpPr/>
          <p:nvPr/>
        </p:nvGrpSpPr>
        <p:grpSpPr>
          <a:xfrm>
            <a:off x="5031450" y="2197029"/>
            <a:ext cx="4608576" cy="745027"/>
            <a:chOff x="3707904" y="1785101"/>
            <a:chExt cx="4608576" cy="74502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1C55240-3A1A-F83E-543F-0178B5959C4C}"/>
                </a:ext>
              </a:extLst>
            </p:cNvPr>
            <p:cNvSpPr txBox="1"/>
            <p:nvPr/>
          </p:nvSpPr>
          <p:spPr>
            <a:xfrm>
              <a:off x="3707904" y="1785101"/>
              <a:ext cx="46085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400" b="1">
                  <a:latin typeface="Georgia" panose="02040502050405020303" pitchFamily="18" charset="0"/>
                </a:defRPr>
              </a:lvl1pPr>
            </a:lstStyle>
            <a:p>
              <a:pPr algn="l"/>
              <a:r>
                <a:rPr lang="ru-RU" dirty="0">
                  <a:latin typeface="Montserrat" panose="00000500000000000000" pitchFamily="2" charset="-52"/>
                </a:rPr>
                <a:t>Синхронизация с другими календарями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2A983E3-481B-41A8-80F4-7A729A43512E}"/>
                </a:ext>
              </a:extLst>
            </p:cNvPr>
            <p:cNvSpPr txBox="1"/>
            <p:nvPr/>
          </p:nvSpPr>
          <p:spPr>
            <a:xfrm>
              <a:off x="3707904" y="2068463"/>
              <a:ext cx="4000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400" b="1">
                  <a:latin typeface="Georgia" panose="02040502050405020303" pitchFamily="18" charset="0"/>
                </a:defRPr>
              </a:lvl1pPr>
            </a:lstStyle>
            <a:p>
              <a:pPr algn="l"/>
              <a:r>
                <a:rPr lang="ru-RU" sz="1200" b="0" dirty="0">
                  <a:latin typeface="Montserrat" panose="00000500000000000000" pitchFamily="2" charset="-52"/>
                </a:rPr>
                <a:t>установленными на телефоне пользователя (календарь телефона, Google календарь и др.)</a:t>
              </a: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1C9A589F-3DFC-72F4-5680-6E541444AF34}"/>
              </a:ext>
            </a:extLst>
          </p:cNvPr>
          <p:cNvGrpSpPr/>
          <p:nvPr/>
        </p:nvGrpSpPr>
        <p:grpSpPr>
          <a:xfrm>
            <a:off x="5031449" y="3092416"/>
            <a:ext cx="5497467" cy="743930"/>
            <a:chOff x="3704470" y="2742606"/>
            <a:chExt cx="5497467" cy="74393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12D177-F14D-CE67-2909-54C5EC5003E2}"/>
                </a:ext>
              </a:extLst>
            </p:cNvPr>
            <p:cNvSpPr txBox="1"/>
            <p:nvPr/>
          </p:nvSpPr>
          <p:spPr>
            <a:xfrm>
              <a:off x="3704470" y="3024871"/>
              <a:ext cx="54974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400" b="1">
                  <a:latin typeface="Georgia" panose="02040502050405020303" pitchFamily="18" charset="0"/>
                </a:defRPr>
              </a:lvl1pPr>
            </a:lstStyle>
            <a:p>
              <a:pPr algn="l"/>
              <a:r>
                <a:rPr lang="ru-RU" sz="1200" b="0" dirty="0">
                  <a:latin typeface="Montserrat" panose="00000500000000000000" pitchFamily="2" charset="-52"/>
                </a:rPr>
                <a:t>Возможность добавления в календарь консультаций с клиентами с указанием времени и статуса (ожидается, отменена)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E7DA00E-2F66-53BB-5592-979B5FA062B6}"/>
                </a:ext>
              </a:extLst>
            </p:cNvPr>
            <p:cNvSpPr txBox="1"/>
            <p:nvPr/>
          </p:nvSpPr>
          <p:spPr>
            <a:xfrm>
              <a:off x="3704472" y="2742606"/>
              <a:ext cx="46085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400" b="1">
                  <a:latin typeface="Georgia" panose="02040502050405020303" pitchFamily="18" charset="0"/>
                </a:defRPr>
              </a:lvl1pPr>
            </a:lstStyle>
            <a:p>
              <a:pPr algn="l"/>
              <a:r>
                <a:rPr lang="ru-RU" dirty="0">
                  <a:latin typeface="Montserrat" panose="00000500000000000000" pitchFamily="2" charset="-52"/>
                </a:rPr>
                <a:t>Запись на прием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5B41909-9ADC-0784-0421-39CA2601516C}"/>
              </a:ext>
            </a:extLst>
          </p:cNvPr>
          <p:cNvSpPr txBox="1"/>
          <p:nvPr/>
        </p:nvSpPr>
        <p:spPr>
          <a:xfrm>
            <a:off x="5031450" y="3986706"/>
            <a:ext cx="5256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 b="1">
                <a:latin typeface="Georgia" panose="02040502050405020303" pitchFamily="18" charset="0"/>
              </a:defRPr>
            </a:lvl1pPr>
          </a:lstStyle>
          <a:p>
            <a:r>
              <a:rPr lang="ru-RU" sz="1400" dirty="0">
                <a:latin typeface="Montserrat" panose="00000500000000000000" pitchFamily="2" charset="-52"/>
              </a:rPr>
              <a:t>Возможность создания списка клиентов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7DA9BFD-4D83-FE18-7C57-0297AFD8738D}"/>
              </a:ext>
            </a:extLst>
          </p:cNvPr>
          <p:cNvGrpSpPr/>
          <p:nvPr/>
        </p:nvGrpSpPr>
        <p:grpSpPr>
          <a:xfrm>
            <a:off x="5013694" y="5395422"/>
            <a:ext cx="5273798" cy="615553"/>
            <a:chOff x="3688040" y="4407156"/>
            <a:chExt cx="4880676" cy="61555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452D4F9-C5F7-8C84-B087-32FD1C96433A}"/>
                </a:ext>
              </a:extLst>
            </p:cNvPr>
            <p:cNvSpPr txBox="1"/>
            <p:nvPr/>
          </p:nvSpPr>
          <p:spPr>
            <a:xfrm>
              <a:off x="3704472" y="4407156"/>
              <a:ext cx="48642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 b="1">
                  <a:latin typeface="Georgia" panose="02040502050405020303" pitchFamily="18" charset="0"/>
                </a:defRPr>
              </a:lvl1pPr>
            </a:lstStyle>
            <a:p>
              <a:r>
                <a:rPr lang="ru-RU" sz="1400" dirty="0">
                  <a:latin typeface="Montserrat" panose="00000500000000000000" pitchFamily="2" charset="-52"/>
                </a:rPr>
                <a:t>Функционирование сервиса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0E73367-DB6F-1105-6E05-058EA4B2466B}"/>
                </a:ext>
              </a:extLst>
            </p:cNvPr>
            <p:cNvSpPr txBox="1"/>
            <p:nvPr/>
          </p:nvSpPr>
          <p:spPr>
            <a:xfrm>
              <a:off x="3688040" y="4745710"/>
              <a:ext cx="4336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400" b="1">
                  <a:latin typeface="Georgia" panose="02040502050405020303" pitchFamily="18" charset="0"/>
                </a:defRPr>
              </a:lvl1pPr>
            </a:lstStyle>
            <a:p>
              <a:pPr algn="l"/>
              <a:r>
                <a:rPr lang="ru-RU" sz="1200" b="0" dirty="0">
                  <a:latin typeface="Montserrat" panose="00000500000000000000" pitchFamily="2" charset="-52"/>
                </a:rPr>
                <a:t> в виде веб-сайта и мобильного приложения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5A093B4-D399-BE66-CBA5-4707724AB349}"/>
              </a:ext>
            </a:extLst>
          </p:cNvPr>
          <p:cNvGrpSpPr/>
          <p:nvPr/>
        </p:nvGrpSpPr>
        <p:grpSpPr>
          <a:xfrm>
            <a:off x="5031449" y="4444843"/>
            <a:ext cx="6118903" cy="800219"/>
            <a:chOff x="3704471" y="4407156"/>
            <a:chExt cx="5662785" cy="80021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C3C37AB-6A6A-6DAB-6C2D-0A8AAD3A9179}"/>
                </a:ext>
              </a:extLst>
            </p:cNvPr>
            <p:cNvSpPr txBox="1"/>
            <p:nvPr/>
          </p:nvSpPr>
          <p:spPr>
            <a:xfrm>
              <a:off x="3704473" y="4407156"/>
              <a:ext cx="48642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 b="1">
                  <a:latin typeface="Georgia" panose="02040502050405020303" pitchFamily="18" charset="0"/>
                </a:defRPr>
              </a:lvl1pPr>
            </a:lstStyle>
            <a:p>
              <a:r>
                <a:rPr lang="ru-RU" sz="1400" dirty="0">
                  <a:latin typeface="Montserrat" panose="00000500000000000000" pitchFamily="2" charset="-52"/>
                </a:rPr>
                <a:t>Создание заметок во время консультации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775A44C-ED59-A12E-B523-72ED698EA999}"/>
                </a:ext>
              </a:extLst>
            </p:cNvPr>
            <p:cNvSpPr txBox="1"/>
            <p:nvPr/>
          </p:nvSpPr>
          <p:spPr>
            <a:xfrm>
              <a:off x="3704471" y="4745710"/>
              <a:ext cx="56627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400" b="1">
                  <a:latin typeface="Georgia" panose="02040502050405020303" pitchFamily="18" charset="0"/>
                </a:defRPr>
              </a:lvl1pPr>
            </a:lstStyle>
            <a:p>
              <a:pPr algn="l"/>
              <a:r>
                <a:rPr lang="ru-RU" sz="1200" b="0" dirty="0">
                  <a:latin typeface="Montserrat" panose="00000500000000000000" pitchFamily="2" charset="-52"/>
                </a:rPr>
                <a:t>При нажатии на клиента по его записи в календаре происходит переход в заметки. Все заметки по клиентам сохраняются и будут защищены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0201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5E9597-3A91-7918-EB6D-BE7768E3E26F}"/>
              </a:ext>
            </a:extLst>
          </p:cNvPr>
          <p:cNvSpPr txBox="1">
            <a:spLocks/>
          </p:cNvSpPr>
          <p:nvPr/>
        </p:nvSpPr>
        <p:spPr>
          <a:xfrm>
            <a:off x="579680" y="196072"/>
            <a:ext cx="10427626" cy="6596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latin typeface="Kharkiv" pitchFamily="2" charset="0"/>
              </a:rPr>
              <a:t>Финансовая модель проекта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1EDA7C4-225D-D321-44FF-72385C48195C}"/>
              </a:ext>
            </a:extLst>
          </p:cNvPr>
          <p:cNvGrpSpPr/>
          <p:nvPr/>
        </p:nvGrpSpPr>
        <p:grpSpPr>
          <a:xfrm>
            <a:off x="740285" y="994139"/>
            <a:ext cx="8469151" cy="552758"/>
            <a:chOff x="495728" y="2112656"/>
            <a:chExt cx="8469151" cy="552758"/>
          </a:xfrm>
        </p:grpSpPr>
        <p:sp>
          <p:nvSpPr>
            <p:cNvPr id="4" name="Заголовок 1">
              <a:extLst>
                <a:ext uri="{FF2B5EF4-FFF2-40B4-BE49-F238E27FC236}">
                  <a16:creationId xmlns:a16="http://schemas.microsoft.com/office/drawing/2014/main" id="{A6738E08-6AF7-9F74-1F74-B794ED9817C8}"/>
                </a:ext>
              </a:extLst>
            </p:cNvPr>
            <p:cNvSpPr txBox="1">
              <a:spLocks/>
            </p:cNvSpPr>
            <p:nvPr/>
          </p:nvSpPr>
          <p:spPr>
            <a:xfrm>
              <a:off x="495728" y="2112656"/>
              <a:ext cx="3738602" cy="55275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defPPr lvl="0">
                <a:defRPr lang="ru-RU"/>
              </a:defPPr>
              <a:lvl1pPr>
                <a:lnSpc>
                  <a:spcPct val="90000"/>
                </a:lnSpc>
                <a:spcBef>
                  <a:spcPct val="0"/>
                </a:spcBef>
                <a:buNone/>
                <a:defRPr sz="2800" b="1">
                  <a:latin typeface="Kharkiv" pitchFamily="2" charset="0"/>
                  <a:ea typeface="+mj-ea"/>
                  <a:cs typeface="+mj-cs"/>
                </a:defRPr>
              </a:lvl1pPr>
            </a:lstStyle>
            <a:p>
              <a:r>
                <a:rPr lang="ru-RU" dirty="0"/>
                <a:t>Расходы за год</a:t>
              </a:r>
            </a:p>
          </p:txBody>
        </p:sp>
        <p:sp>
          <p:nvSpPr>
            <p:cNvPr id="10" name="Заголовок 1">
              <a:extLst>
                <a:ext uri="{FF2B5EF4-FFF2-40B4-BE49-F238E27FC236}">
                  <a16:creationId xmlns:a16="http://schemas.microsoft.com/office/drawing/2014/main" id="{B6390730-BE61-A26D-A325-A41A966D405B}"/>
                </a:ext>
              </a:extLst>
            </p:cNvPr>
            <p:cNvSpPr txBox="1">
              <a:spLocks/>
            </p:cNvSpPr>
            <p:nvPr/>
          </p:nvSpPr>
          <p:spPr>
            <a:xfrm>
              <a:off x="5417996" y="2112656"/>
              <a:ext cx="3546883" cy="55275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endParaRPr lang="ru-RU" sz="2800" b="1" dirty="0">
                <a:latin typeface="Kharkiv" pitchFamily="2" charset="0"/>
              </a:endParaRPr>
            </a:p>
          </p:txBody>
        </p:sp>
      </p:grp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A9E357E-0177-9591-14A3-775D568D56AB}"/>
              </a:ext>
            </a:extLst>
          </p:cNvPr>
          <p:cNvSpPr txBox="1">
            <a:spLocks/>
          </p:cNvSpPr>
          <p:nvPr/>
        </p:nvSpPr>
        <p:spPr>
          <a:xfrm>
            <a:off x="740285" y="2926107"/>
            <a:ext cx="3738602" cy="5527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 lvl="0"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Kharkiv" pitchFamily="2" charset="0"/>
                <a:ea typeface="+mj-ea"/>
                <a:cs typeface="+mj-cs"/>
              </a:defRPr>
            </a:lvl1pPr>
          </a:lstStyle>
          <a:p>
            <a:r>
              <a:rPr lang="ru-RU" dirty="0"/>
              <a:t>Доходы за год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B0A535DF-21D0-A399-85E0-F1DA3DFDD5DA}"/>
              </a:ext>
            </a:extLst>
          </p:cNvPr>
          <p:cNvSpPr txBox="1">
            <a:spLocks/>
          </p:cNvSpPr>
          <p:nvPr/>
        </p:nvSpPr>
        <p:spPr>
          <a:xfrm>
            <a:off x="740285" y="4823571"/>
            <a:ext cx="3738602" cy="5527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 lvl="0"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Kharkiv" pitchFamily="2" charset="0"/>
                <a:ea typeface="+mj-ea"/>
                <a:cs typeface="+mj-cs"/>
              </a:defRPr>
            </a:lvl1pPr>
          </a:lstStyle>
          <a:p>
            <a:r>
              <a:rPr lang="ru-RU" dirty="0"/>
              <a:t>Чистая прибыль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559BFF3F-12B5-277F-A2BF-9771F98243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81276"/>
              </p:ext>
            </p:extLst>
          </p:nvPr>
        </p:nvGraphicFramePr>
        <p:xfrm>
          <a:off x="828628" y="1589584"/>
          <a:ext cx="10067752" cy="1114425"/>
        </p:xfrm>
        <a:graphic>
          <a:graphicData uri="http://schemas.openxmlformats.org/drawingml/2006/table">
            <a:tbl>
              <a:tblPr/>
              <a:tblGrid>
                <a:gridCol w="4827004">
                  <a:extLst>
                    <a:ext uri="{9D8B030D-6E8A-4147-A177-3AD203B41FA5}">
                      <a16:colId xmlns:a16="http://schemas.microsoft.com/office/drawing/2014/main" val="5354740"/>
                    </a:ext>
                  </a:extLst>
                </a:gridCol>
                <a:gridCol w="1930802">
                  <a:extLst>
                    <a:ext uri="{9D8B030D-6E8A-4147-A177-3AD203B41FA5}">
                      <a16:colId xmlns:a16="http://schemas.microsoft.com/office/drawing/2014/main" val="2023864394"/>
                    </a:ext>
                  </a:extLst>
                </a:gridCol>
                <a:gridCol w="1654973">
                  <a:extLst>
                    <a:ext uri="{9D8B030D-6E8A-4147-A177-3AD203B41FA5}">
                      <a16:colId xmlns:a16="http://schemas.microsoft.com/office/drawing/2014/main" val="3082018075"/>
                    </a:ext>
                  </a:extLst>
                </a:gridCol>
                <a:gridCol w="1654973">
                  <a:extLst>
                    <a:ext uri="{9D8B030D-6E8A-4147-A177-3AD203B41FA5}">
                      <a16:colId xmlns:a16="http://schemas.microsoft.com/office/drawing/2014/main" val="163168065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1-й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2-й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3-й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8753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Оплата труда сотрудников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1 592 500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1 170 000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1 170 000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04040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Оплата серверов и аккаунтов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52 840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44 920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44 920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522759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Реклама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200 000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200 000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200 000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43200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Итого расходы: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1 845 340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1 414 920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1 414 920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709602"/>
                  </a:ext>
                </a:extLst>
              </a:tr>
            </a:tbl>
          </a:graphicData>
        </a:graphic>
      </p:graphicFrame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14BA3E69-A538-C6E1-8F0E-6962B646E1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453538"/>
              </p:ext>
            </p:extLst>
          </p:nvPr>
        </p:nvGraphicFramePr>
        <p:xfrm>
          <a:off x="828628" y="3553239"/>
          <a:ext cx="10067752" cy="891540"/>
        </p:xfrm>
        <a:graphic>
          <a:graphicData uri="http://schemas.openxmlformats.org/drawingml/2006/table">
            <a:tbl>
              <a:tblPr/>
              <a:tblGrid>
                <a:gridCol w="4827004">
                  <a:extLst>
                    <a:ext uri="{9D8B030D-6E8A-4147-A177-3AD203B41FA5}">
                      <a16:colId xmlns:a16="http://schemas.microsoft.com/office/drawing/2014/main" val="2994461862"/>
                    </a:ext>
                  </a:extLst>
                </a:gridCol>
                <a:gridCol w="1930802">
                  <a:extLst>
                    <a:ext uri="{9D8B030D-6E8A-4147-A177-3AD203B41FA5}">
                      <a16:colId xmlns:a16="http://schemas.microsoft.com/office/drawing/2014/main" val="3015507777"/>
                    </a:ext>
                  </a:extLst>
                </a:gridCol>
                <a:gridCol w="1654973">
                  <a:extLst>
                    <a:ext uri="{9D8B030D-6E8A-4147-A177-3AD203B41FA5}">
                      <a16:colId xmlns:a16="http://schemas.microsoft.com/office/drawing/2014/main" val="4214136571"/>
                    </a:ext>
                  </a:extLst>
                </a:gridCol>
                <a:gridCol w="1654973">
                  <a:extLst>
                    <a:ext uri="{9D8B030D-6E8A-4147-A177-3AD203B41FA5}">
                      <a16:colId xmlns:a16="http://schemas.microsoft.com/office/drawing/2014/main" val="88453774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1-й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2-й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3-й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26534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Выручка с подписки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673 200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1 196 700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1 459 920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41039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Выручка с рекламы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180 000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300 000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360 000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11817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Итого выручка: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853 200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1 496 700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1 819 920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7883271"/>
                  </a:ext>
                </a:extLst>
              </a:tr>
            </a:tbl>
          </a:graphicData>
        </a:graphic>
      </p:graphicFrame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id="{E74D6DB6-B6D5-16E9-7A39-CB6C4E71AF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969854"/>
              </p:ext>
            </p:extLst>
          </p:nvPr>
        </p:nvGraphicFramePr>
        <p:xfrm>
          <a:off x="828628" y="5410833"/>
          <a:ext cx="10067752" cy="1114425"/>
        </p:xfrm>
        <a:graphic>
          <a:graphicData uri="http://schemas.openxmlformats.org/drawingml/2006/table">
            <a:tbl>
              <a:tblPr/>
              <a:tblGrid>
                <a:gridCol w="4827004">
                  <a:extLst>
                    <a:ext uri="{9D8B030D-6E8A-4147-A177-3AD203B41FA5}">
                      <a16:colId xmlns:a16="http://schemas.microsoft.com/office/drawing/2014/main" val="4008833277"/>
                    </a:ext>
                  </a:extLst>
                </a:gridCol>
                <a:gridCol w="1930802">
                  <a:extLst>
                    <a:ext uri="{9D8B030D-6E8A-4147-A177-3AD203B41FA5}">
                      <a16:colId xmlns:a16="http://schemas.microsoft.com/office/drawing/2014/main" val="3880118930"/>
                    </a:ext>
                  </a:extLst>
                </a:gridCol>
                <a:gridCol w="1654973">
                  <a:extLst>
                    <a:ext uri="{9D8B030D-6E8A-4147-A177-3AD203B41FA5}">
                      <a16:colId xmlns:a16="http://schemas.microsoft.com/office/drawing/2014/main" val="2083258747"/>
                    </a:ext>
                  </a:extLst>
                </a:gridCol>
                <a:gridCol w="1654973">
                  <a:extLst>
                    <a:ext uri="{9D8B030D-6E8A-4147-A177-3AD203B41FA5}">
                      <a16:colId xmlns:a16="http://schemas.microsoft.com/office/drawing/2014/main" val="13844759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1-й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2-й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3-й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12556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Прибыль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7 860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81 780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405 000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10123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Грантовая поддержка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1 000 000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67347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Налог на прибыль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1 572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16 356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81 000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37072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Чистая прибыль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6 288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65 424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324 000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96979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4072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5E9597-3A91-7918-EB6D-BE7768E3E26F}"/>
              </a:ext>
            </a:extLst>
          </p:cNvPr>
          <p:cNvSpPr txBox="1">
            <a:spLocks/>
          </p:cNvSpPr>
          <p:nvPr/>
        </p:nvSpPr>
        <p:spPr>
          <a:xfrm>
            <a:off x="678608" y="543827"/>
            <a:ext cx="11951261" cy="6596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latin typeface="Kharkiv" pitchFamily="2" charset="0"/>
              </a:rPr>
              <a:t>Анализ конкурентной среды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B32F40-E701-B22F-C023-90EBB8973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04865" y="7416200"/>
            <a:ext cx="4354423" cy="2157237"/>
          </a:xfrm>
          <a:prstGeom prst="rect">
            <a:avLst/>
          </a:prstGeom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9211228-2EC4-E653-B1B8-FA957A2D40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33470"/>
              </p:ext>
            </p:extLst>
          </p:nvPr>
        </p:nvGraphicFramePr>
        <p:xfrm>
          <a:off x="678608" y="1659952"/>
          <a:ext cx="10809096" cy="4421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41902">
                  <a:extLst>
                    <a:ext uri="{9D8B030D-6E8A-4147-A177-3AD203B41FA5}">
                      <a16:colId xmlns:a16="http://schemas.microsoft.com/office/drawing/2014/main" val="1384205363"/>
                    </a:ext>
                  </a:extLst>
                </a:gridCol>
                <a:gridCol w="1187548">
                  <a:extLst>
                    <a:ext uri="{9D8B030D-6E8A-4147-A177-3AD203B41FA5}">
                      <a16:colId xmlns:a16="http://schemas.microsoft.com/office/drawing/2014/main" val="4162483719"/>
                    </a:ext>
                  </a:extLst>
                </a:gridCol>
                <a:gridCol w="1096198">
                  <a:extLst>
                    <a:ext uri="{9D8B030D-6E8A-4147-A177-3AD203B41FA5}">
                      <a16:colId xmlns:a16="http://schemas.microsoft.com/office/drawing/2014/main" val="1250759947"/>
                    </a:ext>
                  </a:extLst>
                </a:gridCol>
                <a:gridCol w="1278898">
                  <a:extLst>
                    <a:ext uri="{9D8B030D-6E8A-4147-A177-3AD203B41FA5}">
                      <a16:colId xmlns:a16="http://schemas.microsoft.com/office/drawing/2014/main" val="1794793685"/>
                    </a:ext>
                  </a:extLst>
                </a:gridCol>
                <a:gridCol w="920953">
                  <a:extLst>
                    <a:ext uri="{9D8B030D-6E8A-4147-A177-3AD203B41FA5}">
                      <a16:colId xmlns:a16="http://schemas.microsoft.com/office/drawing/2014/main" val="1895222884"/>
                    </a:ext>
                  </a:extLst>
                </a:gridCol>
                <a:gridCol w="997394">
                  <a:extLst>
                    <a:ext uri="{9D8B030D-6E8A-4147-A177-3AD203B41FA5}">
                      <a16:colId xmlns:a16="http://schemas.microsoft.com/office/drawing/2014/main" val="2915647671"/>
                    </a:ext>
                  </a:extLst>
                </a:gridCol>
                <a:gridCol w="1244405">
                  <a:extLst>
                    <a:ext uri="{9D8B030D-6E8A-4147-A177-3AD203B41FA5}">
                      <a16:colId xmlns:a16="http://schemas.microsoft.com/office/drawing/2014/main" val="1684013714"/>
                    </a:ext>
                  </a:extLst>
                </a:gridCol>
                <a:gridCol w="1120899">
                  <a:extLst>
                    <a:ext uri="{9D8B030D-6E8A-4147-A177-3AD203B41FA5}">
                      <a16:colId xmlns:a16="http://schemas.microsoft.com/office/drawing/2014/main" val="292282869"/>
                    </a:ext>
                  </a:extLst>
                </a:gridCol>
                <a:gridCol w="1120899">
                  <a:extLst>
                    <a:ext uri="{9D8B030D-6E8A-4147-A177-3AD203B41FA5}">
                      <a16:colId xmlns:a16="http://schemas.microsoft.com/office/drawing/2014/main" val="1575269257"/>
                    </a:ext>
                  </a:extLst>
                </a:gridCol>
              </a:tblGrid>
              <a:tr h="511218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Montserrat" panose="00000500000000000000" pitchFamily="2" charset="-52"/>
                        </a:rPr>
                        <a:t>Критерии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>
                          <a:latin typeface="Montserrat" panose="00000500000000000000" pitchFamily="2" charset="-52"/>
                        </a:rPr>
                        <a:t>Psycholist</a:t>
                      </a:r>
                      <a:endParaRPr lang="ru-RU" sz="1100" b="1" dirty="0">
                        <a:latin typeface="Montserrat" panose="00000500000000000000" pitchFamily="2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>
                          <a:latin typeface="Montserrat" panose="00000500000000000000" pitchFamily="2" charset="-52"/>
                        </a:rPr>
                        <a:t>Mentavio</a:t>
                      </a:r>
                      <a:endParaRPr lang="ru-RU" sz="1100" b="1" dirty="0">
                        <a:latin typeface="Montserrat" panose="00000500000000000000" pitchFamily="2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err="1">
                          <a:solidFill>
                            <a:srgbClr val="000000"/>
                          </a:solidFill>
                          <a:latin typeface="Montserrat" panose="00000500000000000000" pitchFamily="2" charset="-52"/>
                          <a:ea typeface="Times New Roman"/>
                        </a:rPr>
                        <a:t>AirPersons</a:t>
                      </a:r>
                      <a:endParaRPr lang="ru-RU" sz="1100" b="1" dirty="0">
                        <a:latin typeface="Montserrat" panose="00000500000000000000" pitchFamily="2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err="1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iGrade</a:t>
                      </a:r>
                      <a:endParaRPr lang="ru-RU" sz="1100" b="1" dirty="0">
                        <a:latin typeface="Montserrat" panose="00000500000000000000" pitchFamily="2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Montserrat" panose="00000500000000000000" pitchFamily="2" charset="-52"/>
                        </a:rPr>
                        <a:t>В17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>
                          <a:latin typeface="Montserrat" panose="00000500000000000000" pitchFamily="2" charset="-52"/>
                        </a:rPr>
                        <a:t>Zigmund</a:t>
                      </a:r>
                      <a:endParaRPr lang="ru-RU" sz="1100" b="1" dirty="0">
                        <a:latin typeface="Montserrat" panose="00000500000000000000" pitchFamily="2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Montserrat" panose="00000500000000000000" pitchFamily="2" charset="-52"/>
                        </a:rPr>
                        <a:t>Alter</a:t>
                      </a:r>
                      <a:endParaRPr lang="ru-RU" sz="1100" b="1" dirty="0">
                        <a:latin typeface="Montserrat" panose="00000500000000000000" pitchFamily="2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Ясно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15436196"/>
                  </a:ext>
                </a:extLst>
              </a:tr>
              <a:tr h="576252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Montserrat" panose="00000500000000000000" pitchFamily="2" charset="-52"/>
                        </a:rPr>
                        <a:t>Push-</a:t>
                      </a:r>
                      <a:r>
                        <a:rPr lang="ru-RU" sz="1100" b="1" dirty="0">
                          <a:latin typeface="Montserrat" panose="00000500000000000000" pitchFamily="2" charset="-52"/>
                        </a:rPr>
                        <a:t>уведомления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Montserrat" panose="00000500000000000000" pitchFamily="2" charset="-52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Montserrat" panose="00000500000000000000" pitchFamily="2" charset="-52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ontserrat" panose="00000500000000000000" pitchFamily="2" charset="-52"/>
                        </a:rPr>
                        <a:t>+</a:t>
                      </a:r>
                      <a:endParaRPr lang="ru-RU" sz="2000" dirty="0">
                        <a:latin typeface="Montserrat" panose="00000500000000000000" pitchFamily="2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ontserrat" panose="00000500000000000000" pitchFamily="2" charset="-52"/>
                        </a:rPr>
                        <a:t>+</a:t>
                      </a:r>
                      <a:endParaRPr lang="ru-RU" sz="2000" dirty="0">
                        <a:latin typeface="Montserrat" panose="00000500000000000000" pitchFamily="2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ontserrat" panose="00000500000000000000" pitchFamily="2" charset="-52"/>
                        </a:rPr>
                        <a:t>+</a:t>
                      </a:r>
                      <a:endParaRPr lang="ru-RU" sz="2000" dirty="0">
                        <a:latin typeface="Montserrat" panose="00000500000000000000" pitchFamily="2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ontserrat" panose="00000500000000000000" pitchFamily="2" charset="-52"/>
                        </a:rPr>
                        <a:t>-</a:t>
                      </a:r>
                      <a:endParaRPr lang="ru-RU" sz="2000" dirty="0">
                        <a:latin typeface="Montserrat" panose="00000500000000000000" pitchFamily="2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ontserrat" panose="00000500000000000000" pitchFamily="2" charset="-52"/>
                        </a:rPr>
                        <a:t>+</a:t>
                      </a:r>
                      <a:endParaRPr lang="ru-RU" sz="2000" dirty="0">
                        <a:latin typeface="Montserrat" panose="00000500000000000000" pitchFamily="2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58220721"/>
                  </a:ext>
                </a:extLst>
              </a:tr>
              <a:tr h="576252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Montserrat" panose="00000500000000000000" pitchFamily="2" charset="-52"/>
                        </a:rPr>
                        <a:t>Календарь консультаций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ontserrat" panose="00000500000000000000" pitchFamily="2" charset="-52"/>
                        </a:rPr>
                        <a:t>+</a:t>
                      </a:r>
                      <a:endParaRPr lang="ru-RU" sz="2000" dirty="0">
                        <a:latin typeface="Montserrat" panose="00000500000000000000" pitchFamily="2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ontserrat" panose="00000500000000000000" pitchFamily="2" charset="-52"/>
                        </a:rPr>
                        <a:t>-</a:t>
                      </a:r>
                      <a:endParaRPr lang="ru-RU" sz="2000" dirty="0">
                        <a:latin typeface="Montserrat" panose="00000500000000000000" pitchFamily="2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ontserrat" panose="00000500000000000000" pitchFamily="2" charset="-52"/>
                        </a:rPr>
                        <a:t>-</a:t>
                      </a:r>
                      <a:endParaRPr lang="ru-RU" sz="2000" dirty="0">
                        <a:latin typeface="Montserrat" panose="00000500000000000000" pitchFamily="2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ontserrat" panose="00000500000000000000" pitchFamily="2" charset="-52"/>
                        </a:rPr>
                        <a:t>+</a:t>
                      </a:r>
                      <a:endParaRPr lang="ru-RU" sz="2000" dirty="0">
                        <a:latin typeface="Montserrat" panose="00000500000000000000" pitchFamily="2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ontserrat" panose="00000500000000000000" pitchFamily="2" charset="-52"/>
                        </a:rPr>
                        <a:t>-</a:t>
                      </a:r>
                      <a:endParaRPr lang="ru-RU" sz="2000" dirty="0">
                        <a:latin typeface="Montserrat" panose="00000500000000000000" pitchFamily="2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ontserrat" panose="00000500000000000000" pitchFamily="2" charset="-52"/>
                        </a:rPr>
                        <a:t>-</a:t>
                      </a:r>
                      <a:endParaRPr lang="ru-RU" sz="2000" dirty="0">
                        <a:latin typeface="Montserrat" panose="00000500000000000000" pitchFamily="2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ontserrat" panose="00000500000000000000" pitchFamily="2" charset="-52"/>
                        </a:rPr>
                        <a:t>-</a:t>
                      </a:r>
                      <a:endParaRPr lang="ru-RU" sz="2000" dirty="0">
                        <a:latin typeface="Montserrat" panose="00000500000000000000" pitchFamily="2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1215366"/>
                  </a:ext>
                </a:extLst>
              </a:tr>
              <a:tr h="802637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Montserrat" panose="00000500000000000000" pitchFamily="2" charset="-52"/>
                        </a:rPr>
                        <a:t>Систематизация информации о клиенте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Montserrat" panose="00000500000000000000" pitchFamily="2" charset="-52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Montserrat" panose="00000500000000000000" pitchFamily="2" charset="-52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Montserrat" panose="00000500000000000000" pitchFamily="2" charset="-52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Montserrat" panose="00000500000000000000" pitchFamily="2" charset="-52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Montserrat" panose="00000500000000000000" pitchFamily="2" charset="-52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Montserrat" panose="00000500000000000000" pitchFamily="2" charset="-52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Montserrat" panose="00000500000000000000" pitchFamily="2" charset="-52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6206677"/>
                  </a:ext>
                </a:extLst>
              </a:tr>
              <a:tr h="576252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Montserrat" panose="00000500000000000000" pitchFamily="2" charset="-52"/>
                        </a:rPr>
                        <a:t>Публикация</a:t>
                      </a:r>
                      <a:r>
                        <a:rPr lang="ru-RU" sz="1100" b="1" baseline="0" dirty="0">
                          <a:latin typeface="Montserrat" panose="00000500000000000000" pitchFamily="2" charset="-52"/>
                        </a:rPr>
                        <a:t> статей</a:t>
                      </a:r>
                      <a:endParaRPr lang="ru-RU" sz="1100" b="1" dirty="0">
                        <a:latin typeface="Montserrat" panose="00000500000000000000" pitchFamily="2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Montserrat" panose="00000500000000000000" pitchFamily="2" charset="-52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ontserrat" panose="00000500000000000000" pitchFamily="2" charset="-52"/>
                        </a:rPr>
                        <a:t>-</a:t>
                      </a:r>
                      <a:endParaRPr lang="ru-RU" sz="2000" dirty="0">
                        <a:latin typeface="Montserrat" panose="00000500000000000000" pitchFamily="2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ontserrat" panose="00000500000000000000" pitchFamily="2" charset="-52"/>
                        </a:rPr>
                        <a:t>-</a:t>
                      </a:r>
                      <a:endParaRPr lang="ru-RU" sz="2000" dirty="0">
                        <a:latin typeface="Montserrat" panose="00000500000000000000" pitchFamily="2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ontserrat" panose="00000500000000000000" pitchFamily="2" charset="-52"/>
                        </a:rPr>
                        <a:t>-</a:t>
                      </a:r>
                      <a:endParaRPr lang="ru-RU" sz="2000" dirty="0">
                        <a:latin typeface="Montserrat" panose="00000500000000000000" pitchFamily="2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Montserrat" panose="00000500000000000000" pitchFamily="2" charset="-52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Montserrat" panose="00000500000000000000" pitchFamily="2" charset="-52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Montserrat" panose="00000500000000000000" pitchFamily="2" charset="-52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3369929"/>
                  </a:ext>
                </a:extLst>
              </a:tr>
              <a:tr h="802637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Montserrat" panose="00000500000000000000" pitchFamily="2" charset="-52"/>
                        </a:rPr>
                        <a:t>Публикация </a:t>
                      </a:r>
                      <a:r>
                        <a:rPr lang="ru-RU" sz="1100" b="1" dirty="0" err="1">
                          <a:latin typeface="Montserrat" panose="00000500000000000000" pitchFamily="2" charset="-52"/>
                        </a:rPr>
                        <a:t>видеоуроков</a:t>
                      </a:r>
                      <a:r>
                        <a:rPr lang="ru-RU" sz="1100" b="1" baseline="0" dirty="0">
                          <a:latin typeface="Montserrat" panose="00000500000000000000" pitchFamily="2" charset="-52"/>
                        </a:rPr>
                        <a:t> </a:t>
                      </a:r>
                      <a:r>
                        <a:rPr lang="ru-RU" sz="1100" b="1" dirty="0">
                          <a:latin typeface="Montserrat" panose="00000500000000000000" pitchFamily="2" charset="-52"/>
                        </a:rPr>
                        <a:t>от</a:t>
                      </a:r>
                      <a:r>
                        <a:rPr lang="ru-RU" sz="1100" b="1" baseline="0" dirty="0">
                          <a:latin typeface="Montserrat" panose="00000500000000000000" pitchFamily="2" charset="-52"/>
                        </a:rPr>
                        <a:t> психологов</a:t>
                      </a:r>
                      <a:endParaRPr lang="ru-RU" sz="1100" b="1" dirty="0">
                        <a:latin typeface="Montserrat" panose="00000500000000000000" pitchFamily="2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ontserrat" panose="00000500000000000000" pitchFamily="2" charset="-52"/>
                        </a:rPr>
                        <a:t>+</a:t>
                      </a:r>
                      <a:endParaRPr lang="ru-RU" sz="2000" dirty="0">
                        <a:latin typeface="Montserrat" panose="00000500000000000000" pitchFamily="2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ontserrat" panose="00000500000000000000" pitchFamily="2" charset="-52"/>
                        </a:rPr>
                        <a:t>-</a:t>
                      </a:r>
                      <a:endParaRPr lang="ru-RU" sz="2000" dirty="0">
                        <a:latin typeface="Montserrat" panose="00000500000000000000" pitchFamily="2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ontserrat" panose="00000500000000000000" pitchFamily="2" charset="-52"/>
                        </a:rPr>
                        <a:t>-</a:t>
                      </a:r>
                      <a:endParaRPr lang="ru-RU" sz="2000" dirty="0">
                        <a:latin typeface="Montserrat" panose="00000500000000000000" pitchFamily="2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ontserrat" panose="00000500000000000000" pitchFamily="2" charset="-52"/>
                        </a:rPr>
                        <a:t>-</a:t>
                      </a:r>
                      <a:endParaRPr lang="ru-RU" sz="2000" dirty="0">
                        <a:latin typeface="Montserrat" panose="00000500000000000000" pitchFamily="2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Montserrat" panose="00000500000000000000" pitchFamily="2" charset="-52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Montserrat" panose="00000500000000000000" pitchFamily="2" charset="-52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Montserrat" panose="00000500000000000000" pitchFamily="2" charset="-52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65119360"/>
                  </a:ext>
                </a:extLst>
              </a:tr>
              <a:tr h="576252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Montserrat" panose="00000500000000000000" pitchFamily="2" charset="-52"/>
                        </a:rPr>
                        <a:t>Чат психолога и клиента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Montserrat" panose="00000500000000000000" pitchFamily="2" charset="-52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Montserrat" panose="00000500000000000000" pitchFamily="2" charset="-52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ontserrat" panose="00000500000000000000" pitchFamily="2" charset="-52"/>
                        </a:rPr>
                        <a:t>+</a:t>
                      </a:r>
                      <a:endParaRPr lang="ru-RU" sz="2000" dirty="0">
                        <a:latin typeface="Montserrat" panose="00000500000000000000" pitchFamily="2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ontserrat" panose="00000500000000000000" pitchFamily="2" charset="-52"/>
                        </a:rPr>
                        <a:t>-</a:t>
                      </a:r>
                      <a:endParaRPr lang="ru-RU" sz="2000" dirty="0">
                        <a:latin typeface="Montserrat" panose="00000500000000000000" pitchFamily="2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Montserrat" panose="00000500000000000000" pitchFamily="2" charset="-52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Montserrat" panose="00000500000000000000" pitchFamily="2" charset="-52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Montserrat" panose="00000500000000000000" pitchFamily="2" charset="-52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8690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2417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1ED7B7-E801-92F6-C6E7-2E5E457AF0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5738" t="12368"/>
          <a:stretch/>
        </p:blipFill>
        <p:spPr>
          <a:xfrm>
            <a:off x="412470" y="3224234"/>
            <a:ext cx="851002" cy="1326871"/>
          </a:xfrm>
          <a:prstGeom prst="roundRect">
            <a:avLst/>
          </a:prstGeom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C9A1CC2F-8FA9-6250-E602-E4C91EE31362}"/>
              </a:ext>
            </a:extLst>
          </p:cNvPr>
          <p:cNvGrpSpPr/>
          <p:nvPr/>
        </p:nvGrpSpPr>
        <p:grpSpPr>
          <a:xfrm>
            <a:off x="1487561" y="5109957"/>
            <a:ext cx="4735686" cy="1127550"/>
            <a:chOff x="1259632" y="4493868"/>
            <a:chExt cx="3947138" cy="112755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2720392-0D82-DA4C-6AA1-B70B7295FD8F}"/>
                </a:ext>
              </a:extLst>
            </p:cNvPr>
            <p:cNvSpPr txBox="1"/>
            <p:nvPr/>
          </p:nvSpPr>
          <p:spPr>
            <a:xfrm>
              <a:off x="1259632" y="4493868"/>
              <a:ext cx="16467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sz="1200">
                  <a:latin typeface="Georgia" panose="02040502050405020303" pitchFamily="18" charset="0"/>
                </a:defRPr>
              </a:lvl1pPr>
            </a:lstStyle>
            <a:p>
              <a:r>
                <a:rPr lang="en-US" b="1" dirty="0" err="1">
                  <a:latin typeface="Montserrat" panose="00000500000000000000" pitchFamily="2" charset="-52"/>
                  <a:cs typeface="Arial" panose="020B0604020202020204" pitchFamily="34" charset="0"/>
                </a:rPr>
                <a:t>Fullstack</a:t>
              </a:r>
              <a:r>
                <a:rPr lang="en-US" b="1" dirty="0">
                  <a:latin typeface="Montserrat" panose="00000500000000000000" pitchFamily="2" charset="-52"/>
                  <a:cs typeface="Arial" panose="020B0604020202020204" pitchFamily="34" charset="0"/>
                </a:rPr>
                <a:t>-</a:t>
              </a:r>
              <a:r>
                <a:rPr lang="ru-RU" b="1" dirty="0">
                  <a:latin typeface="Montserrat" panose="00000500000000000000" pitchFamily="2" charset="-52"/>
                  <a:cs typeface="Arial" panose="020B0604020202020204" pitchFamily="34" charset="0"/>
                </a:rPr>
                <a:t>разработчик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7C16051-110F-4C70-A0E9-27F9919AD698}"/>
                </a:ext>
              </a:extLst>
            </p:cNvPr>
            <p:cNvSpPr txBox="1"/>
            <p:nvPr/>
          </p:nvSpPr>
          <p:spPr>
            <a:xfrm>
              <a:off x="1264466" y="4811566"/>
              <a:ext cx="207024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200">
                  <a:latin typeface="Georgia" panose="02040502050405020303" pitchFamily="18" charset="0"/>
                </a:defRPr>
              </a:lvl1pPr>
            </a:lstStyle>
            <a:p>
              <a:r>
                <a:rPr lang="ru-RU" sz="900" dirty="0">
                  <a:latin typeface="Montserrat" panose="00000500000000000000" pitchFamily="2" charset="-52"/>
                  <a:cs typeface="Arial" panose="020B0604020202020204" pitchFamily="34" charset="0"/>
                </a:rPr>
                <a:t>Двукратное участие в проектном интенсиве, разработка конструктора образовательных программ, победитель проектного интенсива от Университета 20.35 в 2023 году.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9D094A9-F941-1BDE-E13D-BE54DA7CE748}"/>
                </a:ext>
              </a:extLst>
            </p:cNvPr>
            <p:cNvSpPr txBox="1"/>
            <p:nvPr/>
          </p:nvSpPr>
          <p:spPr>
            <a:xfrm>
              <a:off x="3722976" y="4559589"/>
              <a:ext cx="1483794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200">
                  <a:latin typeface="Georgia" panose="02040502050405020303" pitchFamily="18" charset="0"/>
                </a:defRPr>
              </a:lvl1pPr>
            </a:lstStyle>
            <a:p>
              <a:r>
                <a:rPr lang="ru-RU" sz="900" dirty="0">
                  <a:latin typeface="Montserrat" panose="00000500000000000000" pitchFamily="2" charset="-52"/>
                  <a:cs typeface="Arial" panose="020B0604020202020204" pitchFamily="34" charset="0"/>
                </a:rPr>
                <a:t>Навыки:</a:t>
              </a:r>
            </a:p>
            <a:p>
              <a:endParaRPr lang="ru-RU" sz="900" dirty="0">
                <a:latin typeface="Montserrat" panose="00000500000000000000" pitchFamily="2" charset="-52"/>
                <a:cs typeface="Arial" panose="020B0604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900" dirty="0">
                  <a:latin typeface="Montserrat" panose="00000500000000000000" pitchFamily="2" charset="-52"/>
                  <a:cs typeface="Arial" panose="020B0604020202020204" pitchFamily="34" charset="0"/>
                </a:rPr>
                <a:t>Знание HTML, CSS, JavaScript;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900" dirty="0">
                  <a:latin typeface="Montserrat" panose="00000500000000000000" pitchFamily="2" charset="-52"/>
                  <a:cs typeface="Arial" panose="020B0604020202020204" pitchFamily="34" charset="0"/>
                </a:rPr>
                <a:t>Веб-дизайн (Опыт работы веб-дизайнером 3 года).</a:t>
              </a:r>
            </a:p>
          </p:txBody>
        </p:sp>
      </p:grp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4853138-503B-5402-DD88-ECD3BC70AD17}"/>
              </a:ext>
            </a:extLst>
          </p:cNvPr>
          <p:cNvSpPr txBox="1">
            <a:spLocks/>
          </p:cNvSpPr>
          <p:nvPr/>
        </p:nvSpPr>
        <p:spPr>
          <a:xfrm>
            <a:off x="412470" y="17730"/>
            <a:ext cx="3730990" cy="965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800" b="1" dirty="0">
                <a:latin typeface="Kharkiv" pitchFamily="2" charset="0"/>
              </a:rPr>
              <a:t>Команда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8AD813-B739-468C-115D-7FA4B03E9B21}"/>
              </a:ext>
            </a:extLst>
          </p:cNvPr>
          <p:cNvSpPr txBox="1"/>
          <p:nvPr/>
        </p:nvSpPr>
        <p:spPr>
          <a:xfrm>
            <a:off x="6161103" y="2644873"/>
            <a:ext cx="22220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Montserrat" panose="00000500000000000000" pitchFamily="2" charset="-52"/>
              </a:rPr>
              <a:t>Маргарита  Петровна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7DAB2C-4E70-9094-AF59-5CC8D7ACE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1" r="23277"/>
          <a:stretch/>
        </p:blipFill>
        <p:spPr bwMode="auto">
          <a:xfrm>
            <a:off x="6802311" y="1237094"/>
            <a:ext cx="873242" cy="132323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B5CBCE9-3843-19E1-7056-164685047A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14253" b="12368"/>
          <a:stretch/>
        </p:blipFill>
        <p:spPr>
          <a:xfrm>
            <a:off x="413174" y="1237094"/>
            <a:ext cx="865210" cy="1326871"/>
          </a:xfrm>
          <a:prstGeom prst="round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C4E244-2160-92D3-08D3-FDCDAD7DDC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9066" r="5784" b="5857"/>
          <a:stretch/>
        </p:blipFill>
        <p:spPr>
          <a:xfrm>
            <a:off x="412470" y="5109957"/>
            <a:ext cx="851002" cy="1289532"/>
          </a:xfrm>
          <a:prstGeom prst="round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53CE9D-35AC-5837-0465-53CC830813DD}"/>
              </a:ext>
            </a:extLst>
          </p:cNvPr>
          <p:cNvSpPr txBox="1"/>
          <p:nvPr/>
        </p:nvSpPr>
        <p:spPr>
          <a:xfrm>
            <a:off x="452344" y="2650281"/>
            <a:ext cx="788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Montserrat" panose="00000500000000000000" pitchFamily="2" charset="-52"/>
              </a:rPr>
              <a:t>Ленара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87FB656-B481-1298-B38C-D7B7EDEA01C5}"/>
              </a:ext>
            </a:extLst>
          </p:cNvPr>
          <p:cNvGrpSpPr/>
          <p:nvPr/>
        </p:nvGrpSpPr>
        <p:grpSpPr>
          <a:xfrm>
            <a:off x="1478014" y="1180209"/>
            <a:ext cx="4683089" cy="1532047"/>
            <a:chOff x="1107276" y="1130656"/>
            <a:chExt cx="3631657" cy="153204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D7F9C51-25E9-581B-551E-8016C672AFFF}"/>
                </a:ext>
              </a:extLst>
            </p:cNvPr>
            <p:cNvSpPr txBox="1"/>
            <p:nvPr/>
          </p:nvSpPr>
          <p:spPr>
            <a:xfrm>
              <a:off x="1107276" y="1130656"/>
              <a:ext cx="12765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sz="1200">
                  <a:latin typeface="Georgia" panose="02040502050405020303" pitchFamily="18" charset="0"/>
                </a:defRPr>
              </a:lvl1pPr>
            </a:lstStyle>
            <a:p>
              <a:r>
                <a:rPr lang="en-US" b="1" dirty="0">
                  <a:latin typeface="Montserrat" panose="00000500000000000000" pitchFamily="2" charset="-52"/>
                  <a:cs typeface="Arial" panose="020B0604020202020204" pitchFamily="34" charset="0"/>
                </a:rPr>
                <a:t>Тимлид-аналитик</a:t>
              </a:r>
              <a:endParaRPr lang="ru-RU" b="1" dirty="0">
                <a:latin typeface="Montserrat" panose="00000500000000000000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EA5E8CE-34CB-F368-734D-C0E245C5E73E}"/>
                </a:ext>
              </a:extLst>
            </p:cNvPr>
            <p:cNvSpPr txBox="1"/>
            <p:nvPr/>
          </p:nvSpPr>
          <p:spPr>
            <a:xfrm>
              <a:off x="1114490" y="1497965"/>
              <a:ext cx="2290407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200">
                  <a:latin typeface="Georgia" panose="02040502050405020303" pitchFamily="18" charset="0"/>
                </a:defRPr>
              </a:lvl1pPr>
            </a:lstStyle>
            <a:p>
              <a:r>
                <a:rPr lang="en-US" sz="900" dirty="0">
                  <a:latin typeface="Montserrat" panose="00000500000000000000" pitchFamily="2" charset="-52"/>
                  <a:cs typeface="Arial" panose="020B0604020202020204" pitchFamily="34" charset="0"/>
                </a:rPr>
                <a:t>Трёхкратное участие в </a:t>
              </a:r>
              <a:r>
                <a:rPr lang="en-US" sz="900" dirty="0" err="1">
                  <a:latin typeface="Montserrat" panose="00000500000000000000" pitchFamily="2" charset="-52"/>
                  <a:cs typeface="Arial" panose="020B0604020202020204" pitchFamily="34" charset="0"/>
                </a:rPr>
                <a:t>проектном</a:t>
              </a:r>
              <a:r>
                <a:rPr lang="en-US" sz="900" dirty="0">
                  <a:latin typeface="Montserrat" panose="000005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900" dirty="0" err="1">
                  <a:latin typeface="Montserrat" panose="00000500000000000000" pitchFamily="2" charset="-52"/>
                  <a:cs typeface="Arial" panose="020B0604020202020204" pitchFamily="34" charset="0"/>
                </a:rPr>
                <a:t>интенсиве</a:t>
              </a:r>
              <a:r>
                <a:rPr lang="en-US" sz="900" dirty="0">
                  <a:latin typeface="Montserrat" panose="00000500000000000000" pitchFamily="2" charset="-52"/>
                  <a:cs typeface="Arial" panose="020B0604020202020204" pitchFamily="34" charset="0"/>
                </a:rPr>
                <a:t>, </a:t>
              </a:r>
              <a:r>
                <a:rPr lang="en-US" sz="900" dirty="0" err="1">
                  <a:latin typeface="Montserrat" panose="00000500000000000000" pitchFamily="2" charset="-52"/>
                  <a:cs typeface="Arial" panose="020B0604020202020204" pitchFamily="34" charset="0"/>
                </a:rPr>
                <a:t>разработка</a:t>
              </a:r>
              <a:r>
                <a:rPr lang="en-US" sz="900" dirty="0">
                  <a:latin typeface="Montserrat" panose="00000500000000000000" pitchFamily="2" charset="-52"/>
                  <a:cs typeface="Arial" panose="020B0604020202020204" pitchFamily="34" charset="0"/>
                </a:rPr>
                <a:t> конструктора </a:t>
              </a:r>
              <a:r>
                <a:rPr lang="en-US" sz="900" dirty="0" err="1">
                  <a:latin typeface="Montserrat" panose="00000500000000000000" pitchFamily="2" charset="-52"/>
                  <a:cs typeface="Arial" panose="020B0604020202020204" pitchFamily="34" charset="0"/>
                </a:rPr>
                <a:t>образовательных</a:t>
              </a:r>
              <a:r>
                <a:rPr lang="en-US" sz="900" dirty="0">
                  <a:latin typeface="Montserrat" panose="000005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900" dirty="0" err="1">
                  <a:latin typeface="Montserrat" panose="00000500000000000000" pitchFamily="2" charset="-52"/>
                  <a:cs typeface="Arial" panose="020B0604020202020204" pitchFamily="34" charset="0"/>
                </a:rPr>
                <a:t>программ</a:t>
              </a:r>
              <a:r>
                <a:rPr lang="en-US" sz="900" dirty="0">
                  <a:latin typeface="Montserrat" panose="00000500000000000000" pitchFamily="2" charset="-52"/>
                  <a:cs typeface="Arial" panose="020B0604020202020204" pitchFamily="34" charset="0"/>
                </a:rPr>
                <a:t>, </a:t>
              </a:r>
              <a:r>
                <a:rPr lang="en-US" sz="900" dirty="0" err="1">
                  <a:latin typeface="Montserrat" panose="00000500000000000000" pitchFamily="2" charset="-52"/>
                  <a:cs typeface="Arial" panose="020B0604020202020204" pitchFamily="34" charset="0"/>
                </a:rPr>
                <a:t>победитель</a:t>
              </a:r>
              <a:r>
                <a:rPr lang="en-US" sz="900" dirty="0">
                  <a:latin typeface="Montserrat" panose="000005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900" dirty="0" err="1">
                  <a:latin typeface="Montserrat" panose="00000500000000000000" pitchFamily="2" charset="-52"/>
                  <a:cs typeface="Arial" panose="020B0604020202020204" pitchFamily="34" charset="0"/>
                </a:rPr>
                <a:t>проектного</a:t>
              </a:r>
              <a:r>
                <a:rPr lang="en-US" sz="900" dirty="0">
                  <a:latin typeface="Montserrat" panose="000005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900" dirty="0" err="1">
                  <a:latin typeface="Montserrat" panose="00000500000000000000" pitchFamily="2" charset="-52"/>
                  <a:cs typeface="Arial" panose="020B0604020202020204" pitchFamily="34" charset="0"/>
                </a:rPr>
                <a:t>интенсива</a:t>
              </a:r>
              <a:r>
                <a:rPr lang="en-US" sz="900" dirty="0">
                  <a:latin typeface="Montserrat" panose="000005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900" dirty="0" err="1">
                  <a:latin typeface="Montserrat" panose="00000500000000000000" pitchFamily="2" charset="-52"/>
                  <a:cs typeface="Arial" panose="020B0604020202020204" pitchFamily="34" charset="0"/>
                </a:rPr>
                <a:t>от</a:t>
              </a:r>
              <a:r>
                <a:rPr lang="en-US" sz="900" dirty="0">
                  <a:latin typeface="Montserrat" panose="00000500000000000000" pitchFamily="2" charset="-52"/>
                  <a:cs typeface="Arial" panose="020B0604020202020204" pitchFamily="34" charset="0"/>
                </a:rPr>
                <a:t> </a:t>
              </a:r>
              <a:r>
                <a:rPr lang="ru-RU" sz="900" dirty="0">
                  <a:latin typeface="Montserrat" panose="00000500000000000000" pitchFamily="2" charset="-52"/>
                  <a:cs typeface="Arial" panose="020B0604020202020204" pitchFamily="34" charset="0"/>
                </a:rPr>
                <a:t>У</a:t>
              </a:r>
              <a:r>
                <a:rPr lang="en-US" sz="900" dirty="0" err="1">
                  <a:latin typeface="Montserrat" panose="00000500000000000000" pitchFamily="2" charset="-52"/>
                  <a:cs typeface="Arial" panose="020B0604020202020204" pitchFamily="34" charset="0"/>
                </a:rPr>
                <a:t>ниверситета</a:t>
              </a:r>
              <a:r>
                <a:rPr lang="en-US" sz="900" dirty="0">
                  <a:latin typeface="Montserrat" panose="00000500000000000000" pitchFamily="2" charset="-52"/>
                  <a:cs typeface="Arial" panose="020B0604020202020204" pitchFamily="34" charset="0"/>
                </a:rPr>
                <a:t> 20</a:t>
              </a:r>
              <a:r>
                <a:rPr lang="ru-RU" sz="900" dirty="0">
                  <a:latin typeface="Montserrat" panose="00000500000000000000" pitchFamily="2" charset="-52"/>
                  <a:cs typeface="Arial" panose="020B0604020202020204" pitchFamily="34" charset="0"/>
                </a:rPr>
                <a:t>.</a:t>
              </a:r>
              <a:r>
                <a:rPr lang="en-US" sz="900" dirty="0">
                  <a:latin typeface="Montserrat" panose="00000500000000000000" pitchFamily="2" charset="-52"/>
                  <a:cs typeface="Arial" panose="020B0604020202020204" pitchFamily="34" charset="0"/>
                </a:rPr>
                <a:t>35 в 2023 </a:t>
              </a:r>
              <a:r>
                <a:rPr lang="en-US" sz="900" dirty="0" err="1">
                  <a:latin typeface="Montserrat" panose="00000500000000000000" pitchFamily="2" charset="-52"/>
                  <a:cs typeface="Arial" panose="020B0604020202020204" pitchFamily="34" charset="0"/>
                </a:rPr>
                <a:t>году</a:t>
              </a:r>
              <a:r>
                <a:rPr lang="ru-RU" sz="900" dirty="0">
                  <a:latin typeface="Montserrat" panose="00000500000000000000" pitchFamily="2" charset="-52"/>
                  <a:cs typeface="Arial" panose="020B0604020202020204" pitchFamily="34" charset="0"/>
                </a:rPr>
                <a:t>;</a:t>
              </a:r>
            </a:p>
            <a:p>
              <a:endParaRPr lang="ru-RU" sz="900" dirty="0">
                <a:latin typeface="Montserrat" panose="00000500000000000000" pitchFamily="2" charset="-52"/>
                <a:cs typeface="Arial" panose="020B0604020202020204" pitchFamily="34" charset="0"/>
              </a:endParaRPr>
            </a:p>
            <a:p>
              <a:r>
                <a:rPr lang="en-US" sz="900" dirty="0" err="1">
                  <a:latin typeface="Montserrat" panose="00000500000000000000" pitchFamily="2" charset="-52"/>
                  <a:cs typeface="Arial" panose="020B0604020202020204" pitchFamily="34" charset="0"/>
                </a:rPr>
                <a:t>Многократное</a:t>
              </a:r>
              <a:r>
                <a:rPr lang="en-US" sz="900" dirty="0">
                  <a:latin typeface="Montserrat" panose="00000500000000000000" pitchFamily="2" charset="-52"/>
                  <a:cs typeface="Arial" panose="020B0604020202020204" pitchFamily="34" charset="0"/>
                </a:rPr>
                <a:t> участие в </a:t>
              </a:r>
              <a:r>
                <a:rPr lang="en-US" sz="900" dirty="0" err="1">
                  <a:latin typeface="Montserrat" panose="00000500000000000000" pitchFamily="2" charset="-52"/>
                  <a:cs typeface="Arial" panose="020B0604020202020204" pitchFamily="34" charset="0"/>
                </a:rPr>
                <a:t>научных</a:t>
              </a:r>
              <a:r>
                <a:rPr lang="en-US" sz="900" dirty="0">
                  <a:latin typeface="Montserrat" panose="000005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900" dirty="0" err="1">
                  <a:latin typeface="Montserrat" panose="00000500000000000000" pitchFamily="2" charset="-52"/>
                  <a:cs typeface="Arial" panose="020B0604020202020204" pitchFamily="34" charset="0"/>
                </a:rPr>
                <a:t>конференциях</a:t>
              </a:r>
              <a:r>
                <a:rPr lang="en-US" sz="900" dirty="0">
                  <a:latin typeface="Montserrat" panose="00000500000000000000" pitchFamily="2" charset="-52"/>
                  <a:cs typeface="Arial" panose="020B0604020202020204" pitchFamily="34" charset="0"/>
                </a:rPr>
                <a:t> и </a:t>
              </a:r>
              <a:r>
                <a:rPr lang="en-US" sz="900" dirty="0" err="1">
                  <a:latin typeface="Montserrat" panose="00000500000000000000" pitchFamily="2" charset="-52"/>
                  <a:cs typeface="Arial" panose="020B0604020202020204" pitchFamily="34" charset="0"/>
                </a:rPr>
                <a:t>форумах</a:t>
              </a:r>
              <a:r>
                <a:rPr lang="en-US" sz="900" dirty="0">
                  <a:latin typeface="Montserrat" panose="00000500000000000000" pitchFamily="2" charset="-52"/>
                  <a:cs typeface="Arial" panose="020B0604020202020204" pitchFamily="34" charset="0"/>
                </a:rPr>
                <a:t>.</a:t>
              </a:r>
              <a:endParaRPr lang="ru-RU" sz="900" dirty="0">
                <a:latin typeface="Montserrat" panose="00000500000000000000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C6E2272-CB6D-1FD4-D786-24FEDB7A1A97}"/>
                </a:ext>
              </a:extLst>
            </p:cNvPr>
            <p:cNvSpPr txBox="1"/>
            <p:nvPr/>
          </p:nvSpPr>
          <p:spPr>
            <a:xfrm>
              <a:off x="3438901" y="1462374"/>
              <a:ext cx="130003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200">
                  <a:latin typeface="Georgia" panose="02040502050405020303" pitchFamily="18" charset="0"/>
                </a:defRPr>
              </a:lvl1pPr>
            </a:lstStyle>
            <a:p>
              <a:r>
                <a:rPr lang="ru-RU" sz="900" dirty="0">
                  <a:latin typeface="Montserrat" panose="00000500000000000000" pitchFamily="2" charset="-52"/>
                  <a:cs typeface="Arial" panose="020B0604020202020204" pitchFamily="34" charset="0"/>
                </a:rPr>
                <a:t>Навыки:</a:t>
              </a:r>
            </a:p>
            <a:p>
              <a:endParaRPr lang="ru-RU" sz="900" dirty="0">
                <a:latin typeface="Montserrat" panose="00000500000000000000" pitchFamily="2" charset="-52"/>
                <a:cs typeface="Arial" panose="020B0604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900" dirty="0" err="1">
                  <a:latin typeface="Montserrat" panose="00000500000000000000" pitchFamily="2" charset="-52"/>
                  <a:cs typeface="Arial" panose="020B0604020202020204" pitchFamily="34" charset="0"/>
                </a:rPr>
                <a:t>Выполнение</a:t>
              </a:r>
              <a:r>
                <a:rPr lang="en-US" sz="900" dirty="0">
                  <a:latin typeface="Montserrat" panose="000005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900" dirty="0" err="1">
                  <a:latin typeface="Montserrat" panose="00000500000000000000" pitchFamily="2" charset="-52"/>
                  <a:cs typeface="Arial" panose="020B0604020202020204" pitchFamily="34" charset="0"/>
                </a:rPr>
                <a:t>документационной</a:t>
              </a:r>
              <a:r>
                <a:rPr lang="en-US" sz="900" dirty="0">
                  <a:latin typeface="Montserrat" panose="000005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900" dirty="0" err="1">
                  <a:latin typeface="Montserrat" panose="00000500000000000000" pitchFamily="2" charset="-52"/>
                  <a:cs typeface="Arial" panose="020B0604020202020204" pitchFamily="34" charset="0"/>
                </a:rPr>
                <a:t>отчетности</a:t>
              </a:r>
              <a:r>
                <a:rPr lang="ru-RU" sz="900" dirty="0">
                  <a:latin typeface="Montserrat" panose="00000500000000000000" pitchFamily="2" charset="-52"/>
                  <a:cs typeface="Arial" panose="020B0604020202020204" pitchFamily="34" charset="0"/>
                </a:rPr>
                <a:t>;</a:t>
              </a:r>
              <a:r>
                <a:rPr lang="en-US" sz="900" dirty="0">
                  <a:latin typeface="Montserrat" panose="00000500000000000000" pitchFamily="2" charset="-52"/>
                  <a:cs typeface="Arial" panose="020B0604020202020204" pitchFamily="34" charset="0"/>
                </a:rPr>
                <a:t> </a:t>
              </a:r>
              <a:endParaRPr lang="ru-RU" sz="900" dirty="0">
                <a:latin typeface="Montserrat" panose="00000500000000000000" pitchFamily="2" charset="-52"/>
                <a:cs typeface="Arial" panose="020B0604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900" dirty="0">
                  <a:latin typeface="Montserrat" panose="00000500000000000000" pitchFamily="2" charset="-52"/>
                  <a:cs typeface="Arial" panose="020B0604020202020204" pitchFamily="34" charset="0"/>
                </a:rPr>
                <a:t>О</a:t>
              </a:r>
              <a:r>
                <a:rPr lang="en-US" sz="900" dirty="0" err="1">
                  <a:latin typeface="Montserrat" panose="00000500000000000000" pitchFamily="2" charset="-52"/>
                  <a:cs typeface="Arial" panose="020B0604020202020204" pitchFamily="34" charset="0"/>
                </a:rPr>
                <a:t>рганизация</a:t>
              </a:r>
              <a:r>
                <a:rPr lang="en-US" sz="900" dirty="0">
                  <a:latin typeface="Montserrat" panose="000005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900" dirty="0" err="1">
                  <a:latin typeface="Montserrat" panose="00000500000000000000" pitchFamily="2" charset="-52"/>
                  <a:cs typeface="Arial" panose="020B0604020202020204" pitchFamily="34" charset="0"/>
                </a:rPr>
                <a:t>рабочих</a:t>
              </a:r>
              <a:r>
                <a:rPr lang="en-US" sz="900" dirty="0">
                  <a:latin typeface="Montserrat" panose="000005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900" dirty="0" err="1">
                  <a:latin typeface="Montserrat" panose="00000500000000000000" pitchFamily="2" charset="-52"/>
                  <a:cs typeface="Arial" panose="020B0604020202020204" pitchFamily="34" charset="0"/>
                </a:rPr>
                <a:t>процессов</a:t>
              </a:r>
              <a:r>
                <a:rPr lang="ru-RU" sz="900" dirty="0">
                  <a:latin typeface="Montserrat" panose="00000500000000000000" pitchFamily="2" charset="-52"/>
                  <a:cs typeface="Arial" panose="020B0604020202020204" pitchFamily="34" charset="0"/>
                </a:rPr>
                <a:t>;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900" dirty="0">
                  <a:latin typeface="Montserrat" panose="00000500000000000000" pitchFamily="2" charset="-52"/>
                  <a:cs typeface="Arial" panose="020B0604020202020204" pitchFamily="34" charset="0"/>
                </a:rPr>
                <a:t>К</a:t>
              </a:r>
              <a:r>
                <a:rPr lang="en-US" sz="900" dirty="0" err="1">
                  <a:latin typeface="Montserrat" panose="00000500000000000000" pitchFamily="2" charset="-52"/>
                  <a:cs typeface="Arial" panose="020B0604020202020204" pitchFamily="34" charset="0"/>
                </a:rPr>
                <a:t>опирайтинг</a:t>
              </a:r>
              <a:endParaRPr lang="ru-RU" sz="900" dirty="0">
                <a:latin typeface="Montserrat" panose="00000500000000000000" pitchFamily="2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C58376AF-1410-67E0-8214-03E1B19D2B67}"/>
              </a:ext>
            </a:extLst>
          </p:cNvPr>
          <p:cNvGrpSpPr/>
          <p:nvPr/>
        </p:nvGrpSpPr>
        <p:grpSpPr>
          <a:xfrm>
            <a:off x="1478014" y="3178165"/>
            <a:ext cx="4617986" cy="923330"/>
            <a:chOff x="1313812" y="2908103"/>
            <a:chExt cx="3886181" cy="92333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EF45E96-AAF8-F331-6FF5-6FB2F0BD3E66}"/>
                </a:ext>
              </a:extLst>
            </p:cNvPr>
            <p:cNvSpPr txBox="1"/>
            <p:nvPr/>
          </p:nvSpPr>
          <p:spPr>
            <a:xfrm>
              <a:off x="1313812" y="2908103"/>
              <a:ext cx="16389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sz="1200">
                  <a:latin typeface="Georgia" panose="02040502050405020303" pitchFamily="18" charset="0"/>
                </a:defRPr>
              </a:lvl1pPr>
            </a:lstStyle>
            <a:p>
              <a:r>
                <a:rPr lang="ru-RU" b="1" dirty="0">
                  <a:latin typeface="Montserrat" panose="00000500000000000000" pitchFamily="2" charset="-52"/>
                  <a:cs typeface="Arial" panose="020B0604020202020204" pitchFamily="34" charset="0"/>
                </a:rPr>
                <a:t>Экономист-аналитик 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19E11E1-C093-9394-CD1A-88BDF7BC65ED}"/>
                </a:ext>
              </a:extLst>
            </p:cNvPr>
            <p:cNvSpPr txBox="1"/>
            <p:nvPr/>
          </p:nvSpPr>
          <p:spPr>
            <a:xfrm>
              <a:off x="1321601" y="3237716"/>
              <a:ext cx="179845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200">
                  <a:latin typeface="Georgia" panose="02040502050405020303" pitchFamily="18" charset="0"/>
                </a:defRPr>
              </a:lvl1pPr>
            </a:lstStyle>
            <a:p>
              <a:r>
                <a:rPr lang="ru-RU" sz="900" dirty="0">
                  <a:latin typeface="Montserrat" panose="00000500000000000000" pitchFamily="2" charset="-52"/>
                  <a:cs typeface="Arial" panose="020B0604020202020204" pitchFamily="34" charset="0"/>
                </a:rPr>
                <a:t>Победитель проектного интенсива от Университета 20.35 в 2023 году.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B894031-9202-F4BC-B295-B3F1BEF2455C}"/>
                </a:ext>
              </a:extLst>
            </p:cNvPr>
            <p:cNvSpPr txBox="1"/>
            <p:nvPr/>
          </p:nvSpPr>
          <p:spPr>
            <a:xfrm>
              <a:off x="3831841" y="2908103"/>
              <a:ext cx="13681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200">
                  <a:latin typeface="Georgia" panose="02040502050405020303" pitchFamily="18" charset="0"/>
                </a:defRPr>
              </a:lvl1pPr>
            </a:lstStyle>
            <a:p>
              <a:r>
                <a:rPr lang="ru-RU" sz="900" dirty="0">
                  <a:latin typeface="Montserrat" panose="00000500000000000000" pitchFamily="2" charset="-52"/>
                  <a:cs typeface="Arial" panose="020B0604020202020204" pitchFamily="34" charset="0"/>
                </a:rPr>
                <a:t>Навыки:</a:t>
              </a:r>
            </a:p>
            <a:p>
              <a:endParaRPr lang="ru-RU" sz="900" dirty="0">
                <a:latin typeface="Montserrat" panose="00000500000000000000" pitchFamily="2" charset="-52"/>
                <a:cs typeface="Arial" panose="020B0604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900" dirty="0">
                  <a:latin typeface="Montserrat" panose="00000500000000000000" pitchFamily="2" charset="-52"/>
                  <a:cs typeface="Arial" panose="020B0604020202020204" pitchFamily="34" charset="0"/>
                </a:rPr>
                <a:t>Составление сметы;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900" dirty="0">
                  <a:latin typeface="Montserrat" panose="00000500000000000000" pitchFamily="2" charset="-52"/>
                  <a:cs typeface="Arial" panose="020B0604020202020204" pitchFamily="34" charset="0"/>
                </a:rPr>
                <a:t>Проведение экономических расчетов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8F0D6F4D-1126-CD0F-B765-B36C52D8C46F}"/>
              </a:ext>
            </a:extLst>
          </p:cNvPr>
          <p:cNvSpPr txBox="1"/>
          <p:nvPr/>
        </p:nvSpPr>
        <p:spPr>
          <a:xfrm>
            <a:off x="445584" y="4636749"/>
            <a:ext cx="7264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Montserrat" panose="00000500000000000000" pitchFamily="2" charset="-52"/>
              </a:rPr>
              <a:t>Мария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CC48C9-284A-4D37-10DD-4FEF9C48A7AB}"/>
              </a:ext>
            </a:extLst>
          </p:cNvPr>
          <p:cNvSpPr txBox="1"/>
          <p:nvPr/>
        </p:nvSpPr>
        <p:spPr>
          <a:xfrm>
            <a:off x="425545" y="6467835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Montserrat" panose="00000500000000000000" pitchFamily="2" charset="-52"/>
              </a:rPr>
              <a:t>Азалия</a:t>
            </a: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C4920E5D-67F1-4323-D1C4-C323845D88CD}"/>
              </a:ext>
            </a:extLst>
          </p:cNvPr>
          <p:cNvGrpSpPr/>
          <p:nvPr/>
        </p:nvGrpSpPr>
        <p:grpSpPr>
          <a:xfrm>
            <a:off x="6797168" y="3149743"/>
            <a:ext cx="873241" cy="1690186"/>
            <a:chOff x="311823" y="1286062"/>
            <a:chExt cx="873241" cy="1690186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B5292E99-DF42-17F0-26C0-7DEFC891FE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2436" r="10440" b="5857"/>
            <a:stretch/>
          </p:blipFill>
          <p:spPr>
            <a:xfrm>
              <a:off x="311823" y="1286062"/>
              <a:ext cx="873241" cy="1323231"/>
            </a:xfrm>
            <a:prstGeom prst="round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0548A51-D0E6-FAFF-EC00-905D2E2DAA58}"/>
                </a:ext>
              </a:extLst>
            </p:cNvPr>
            <p:cNvSpPr txBox="1"/>
            <p:nvPr/>
          </p:nvSpPr>
          <p:spPr>
            <a:xfrm>
              <a:off x="400431" y="2699249"/>
              <a:ext cx="6960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latin typeface="Montserrat" panose="00000500000000000000" pitchFamily="2" charset="-52"/>
                </a:rPr>
                <a:t>Алина</a:t>
              </a: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14EE8C4A-AA22-D96D-9BEE-3CC8F6FC55B4}"/>
              </a:ext>
            </a:extLst>
          </p:cNvPr>
          <p:cNvGrpSpPr/>
          <p:nvPr/>
        </p:nvGrpSpPr>
        <p:grpSpPr>
          <a:xfrm>
            <a:off x="7875021" y="3093387"/>
            <a:ext cx="4118710" cy="1409653"/>
            <a:chOff x="1358332" y="1131185"/>
            <a:chExt cx="3184931" cy="1409653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AF0FB7F-3313-1051-0862-F284C00F30D9}"/>
                </a:ext>
              </a:extLst>
            </p:cNvPr>
            <p:cNvSpPr txBox="1"/>
            <p:nvPr/>
          </p:nvSpPr>
          <p:spPr>
            <a:xfrm>
              <a:off x="1358332" y="1131185"/>
              <a:ext cx="14108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sz="1200">
                  <a:latin typeface="Georgia" panose="02040502050405020303" pitchFamily="18" charset="0"/>
                </a:defRPr>
              </a:lvl1pPr>
            </a:lstStyle>
            <a:p>
              <a:r>
                <a:rPr lang="ru-RU" b="1" dirty="0">
                  <a:latin typeface="Montserrat" panose="00000500000000000000" pitchFamily="2" charset="-52"/>
                  <a:cs typeface="Arial" panose="020B0604020202020204" pitchFamily="34" charset="0"/>
                </a:rPr>
                <a:t>Менеджер проекта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A3F356F-A661-CB39-CDE1-BAE2C7D2DEF6}"/>
                </a:ext>
              </a:extLst>
            </p:cNvPr>
            <p:cNvSpPr txBox="1"/>
            <p:nvPr/>
          </p:nvSpPr>
          <p:spPr>
            <a:xfrm>
              <a:off x="1358332" y="1497965"/>
              <a:ext cx="144435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200">
                  <a:latin typeface="Georgia" panose="02040502050405020303" pitchFamily="18" charset="0"/>
                </a:defRPr>
              </a:lvl1pPr>
            </a:lstStyle>
            <a:p>
              <a:r>
                <a:rPr lang="ru-RU" sz="900" dirty="0">
                  <a:latin typeface="Montserrat" panose="00000500000000000000" pitchFamily="2" charset="-52"/>
                  <a:cs typeface="Arial" panose="020B0604020202020204" pitchFamily="34" charset="0"/>
                </a:rPr>
                <a:t>Победитель проектного интенсива от Университета 20.35 в 2023 году.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FF486F9-A5C1-698E-31F9-F418AB6DA7E8}"/>
                </a:ext>
              </a:extLst>
            </p:cNvPr>
            <p:cNvSpPr txBox="1"/>
            <p:nvPr/>
          </p:nvSpPr>
          <p:spPr>
            <a:xfrm>
              <a:off x="2960911" y="1202010"/>
              <a:ext cx="1582352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200">
                  <a:latin typeface="Georgia" panose="02040502050405020303" pitchFamily="18" charset="0"/>
                </a:defRPr>
              </a:lvl1pPr>
            </a:lstStyle>
            <a:p>
              <a:r>
                <a:rPr lang="ru-RU" sz="900" dirty="0">
                  <a:latin typeface="Montserrat" panose="00000500000000000000" pitchFamily="2" charset="-52"/>
                  <a:cs typeface="Arial" panose="020B0604020202020204" pitchFamily="34" charset="0"/>
                </a:rPr>
                <a:t>Навыки:</a:t>
              </a:r>
            </a:p>
            <a:p>
              <a:endParaRPr lang="ru-RU" sz="900" dirty="0">
                <a:latin typeface="Montserrat" panose="00000500000000000000" pitchFamily="2" charset="-52"/>
                <a:cs typeface="Arial" panose="020B0604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900" dirty="0">
                  <a:latin typeface="Montserrat" panose="00000500000000000000" pitchFamily="2" charset="-52"/>
                  <a:cs typeface="Arial" panose="020B0604020202020204" pitchFamily="34" charset="0"/>
                </a:rPr>
                <a:t>Анализ рынка, документации и результатов взаимодействия с потенциальными клиентами (тестов, опросов, бесед и др.)</a:t>
              </a: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2D4B664D-EDBE-52FE-1A89-6E12794C712D}"/>
              </a:ext>
            </a:extLst>
          </p:cNvPr>
          <p:cNvGrpSpPr/>
          <p:nvPr/>
        </p:nvGrpSpPr>
        <p:grpSpPr>
          <a:xfrm>
            <a:off x="7875021" y="4924707"/>
            <a:ext cx="4003301" cy="1338828"/>
            <a:chOff x="1259632" y="1157835"/>
            <a:chExt cx="3090654" cy="1338828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FFD6A19-8DAD-1A50-4EFC-EFF8BEBFDA4D}"/>
                </a:ext>
              </a:extLst>
            </p:cNvPr>
            <p:cNvSpPr txBox="1"/>
            <p:nvPr/>
          </p:nvSpPr>
          <p:spPr>
            <a:xfrm>
              <a:off x="1259632" y="1180267"/>
              <a:ext cx="14420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sz="1200">
                  <a:latin typeface="Georgia" panose="02040502050405020303" pitchFamily="18" charset="0"/>
                </a:defRPr>
              </a:lvl1pPr>
            </a:lstStyle>
            <a:p>
              <a:r>
                <a:rPr lang="ru-RU" b="1" dirty="0">
                  <a:latin typeface="Montserrat" panose="00000500000000000000" pitchFamily="2" charset="-52"/>
                  <a:cs typeface="Arial" panose="020B0604020202020204" pitchFamily="34" charset="0"/>
                </a:rPr>
                <a:t>Менеджер проекта 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1AE878F-FFE7-4013-E6C8-925812C9F577}"/>
                </a:ext>
              </a:extLst>
            </p:cNvPr>
            <p:cNvSpPr txBox="1"/>
            <p:nvPr/>
          </p:nvSpPr>
          <p:spPr>
            <a:xfrm>
              <a:off x="1264466" y="1497965"/>
              <a:ext cx="1437173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200">
                  <a:latin typeface="Georgia" panose="02040502050405020303" pitchFamily="18" charset="0"/>
                </a:defRPr>
              </a:lvl1pPr>
            </a:lstStyle>
            <a:p>
              <a:r>
                <a:rPr lang="ru-RU" sz="900" dirty="0">
                  <a:latin typeface="Montserrat" panose="00000500000000000000" pitchFamily="2" charset="-52"/>
                  <a:cs typeface="Arial" panose="020B0604020202020204" pitchFamily="34" charset="0"/>
                </a:rPr>
                <a:t>Победитель проектного интенсива от Университета 20.35 в 2023 году.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03EDC06-5BBB-562C-A721-818D801D4BC9}"/>
                </a:ext>
              </a:extLst>
            </p:cNvPr>
            <p:cNvSpPr txBox="1"/>
            <p:nvPr/>
          </p:nvSpPr>
          <p:spPr>
            <a:xfrm>
              <a:off x="2862604" y="1157835"/>
              <a:ext cx="1487682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200">
                  <a:latin typeface="Georgia" panose="02040502050405020303" pitchFamily="18" charset="0"/>
                </a:defRPr>
              </a:lvl1pPr>
            </a:lstStyle>
            <a:p>
              <a:r>
                <a:rPr lang="ru-RU" sz="900" dirty="0">
                  <a:latin typeface="Montserrat" panose="00000500000000000000" pitchFamily="2" charset="-52"/>
                  <a:cs typeface="Arial" panose="020B0604020202020204" pitchFamily="34" charset="0"/>
                </a:rPr>
                <a:t>Навыки:</a:t>
              </a:r>
            </a:p>
            <a:p>
              <a:endParaRPr lang="ru-RU" sz="900" dirty="0">
                <a:latin typeface="Montserrat" panose="00000500000000000000" pitchFamily="2" charset="-52"/>
                <a:cs typeface="Arial" panose="020B0604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900" dirty="0">
                  <a:latin typeface="Montserrat" panose="00000500000000000000" pitchFamily="2" charset="-52"/>
                  <a:cs typeface="Arial" panose="020B0604020202020204" pitchFamily="34" charset="0"/>
                </a:rPr>
                <a:t>Определение потребностей клиентов;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900" dirty="0">
                  <a:latin typeface="Montserrat" panose="00000500000000000000" pitchFamily="2" charset="-52"/>
                  <a:cs typeface="Arial" panose="020B0604020202020204" pitchFamily="34" charset="0"/>
                </a:rPr>
                <a:t>Генерация идей для решения проблем;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900" dirty="0">
                  <a:latin typeface="Montserrat" panose="00000500000000000000" pitchFamily="2" charset="-52"/>
                  <a:cs typeface="Arial" panose="020B0604020202020204" pitchFamily="34" charset="0"/>
                </a:rPr>
                <a:t>Коммуникация с различными группами людей.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CE5002D7-E9B7-3551-7126-25F778720AA5}"/>
              </a:ext>
            </a:extLst>
          </p:cNvPr>
          <p:cNvGrpSpPr/>
          <p:nvPr/>
        </p:nvGrpSpPr>
        <p:grpSpPr>
          <a:xfrm>
            <a:off x="6799410" y="4972474"/>
            <a:ext cx="859334" cy="1694556"/>
            <a:chOff x="341669" y="2029855"/>
            <a:chExt cx="859334" cy="1694556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57B2A9B9-8530-DB86-83FB-AC57C8F21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12368"/>
            <a:stretch/>
          </p:blipFill>
          <p:spPr>
            <a:xfrm>
              <a:off x="341669" y="2029855"/>
              <a:ext cx="849913" cy="1325173"/>
            </a:xfrm>
            <a:prstGeom prst="round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BC2CE88-D444-DF43-E5C8-283513631814}"/>
                </a:ext>
              </a:extLst>
            </p:cNvPr>
            <p:cNvSpPr txBox="1"/>
            <p:nvPr/>
          </p:nvSpPr>
          <p:spPr>
            <a:xfrm>
              <a:off x="351090" y="3447412"/>
              <a:ext cx="8499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latin typeface="Montserrat" panose="00000500000000000000" pitchFamily="2" charset="-52"/>
                </a:rPr>
                <a:t>Евгения</a:t>
              </a: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DADCEF8-27F9-342B-ABD4-5C48D6C98559}"/>
              </a:ext>
            </a:extLst>
          </p:cNvPr>
          <p:cNvGrpSpPr/>
          <p:nvPr/>
        </p:nvGrpSpPr>
        <p:grpSpPr>
          <a:xfrm>
            <a:off x="7875020" y="1237094"/>
            <a:ext cx="2468051" cy="951555"/>
            <a:chOff x="1358331" y="1131185"/>
            <a:chExt cx="1908504" cy="95155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FBB02C0-7D95-E096-8F56-F83E063ED15F}"/>
                </a:ext>
              </a:extLst>
            </p:cNvPr>
            <p:cNvSpPr txBox="1"/>
            <p:nvPr/>
          </p:nvSpPr>
          <p:spPr>
            <a:xfrm>
              <a:off x="1358332" y="1131185"/>
              <a:ext cx="8357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sz="1200">
                  <a:latin typeface="Georgia" panose="02040502050405020303" pitchFamily="18" charset="0"/>
                </a:defRPr>
              </a:lvl1pPr>
            </a:lstStyle>
            <a:p>
              <a:r>
                <a:rPr lang="ru-RU" b="1" dirty="0">
                  <a:latin typeface="Montserrat" panose="00000500000000000000" pitchFamily="2" charset="-52"/>
                  <a:cs typeface="Arial" panose="020B0604020202020204" pitchFamily="34" charset="0"/>
                </a:rPr>
                <a:t>Наставник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340210-A272-8B94-C694-ABAFDD76F105}"/>
                </a:ext>
              </a:extLst>
            </p:cNvPr>
            <p:cNvSpPr txBox="1"/>
            <p:nvPr/>
          </p:nvSpPr>
          <p:spPr>
            <a:xfrm>
              <a:off x="1358331" y="1497965"/>
              <a:ext cx="19085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200">
                  <a:latin typeface="Georgia" panose="02040502050405020303" pitchFamily="18" charset="0"/>
                </a:defRPr>
              </a:lvl1pPr>
            </a:lstStyle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900" dirty="0">
                  <a:latin typeface="Montserrat" panose="00000500000000000000" pitchFamily="2" charset="-52"/>
                  <a:cs typeface="Arial" panose="020B0604020202020204" pitchFamily="34" charset="0"/>
                </a:rPr>
                <a:t>Кандидат экономических наук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900" dirty="0">
                  <a:latin typeface="Montserrat" panose="00000500000000000000" pitchFamily="2" charset="-52"/>
                  <a:cs typeface="Arial" panose="020B0604020202020204" pitchFamily="34" charset="0"/>
                </a:rPr>
                <a:t>Доцент кафедры экономики предпринимательства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20288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</TotalTime>
  <Words>1164</Words>
  <Application>Microsoft Office PowerPoint</Application>
  <PresentationFormat>Широкоэкранный</PresentationFormat>
  <Paragraphs>314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Kharkiv</vt:lpstr>
      <vt:lpstr>Wingdings</vt:lpstr>
      <vt:lpstr>Montserrat</vt:lpstr>
      <vt:lpstr>Calibri Light</vt:lpstr>
      <vt:lpstr>Arial</vt:lpstr>
      <vt:lpstr>Calibri</vt:lpstr>
      <vt:lpstr>Тема Office</vt:lpstr>
      <vt:lpstr>Мобильное приложение для психолога для работы с клиентами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Мобильное приложение для психолога для работы с клиентами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Мобильное приложение</dc:title>
  <dc:creator>Азалия И Закирова</dc:creator>
  <cp:lastModifiedBy>Азалия И Закирова</cp:lastModifiedBy>
  <cp:revision>31</cp:revision>
  <dcterms:created xsi:type="dcterms:W3CDTF">2023-04-06T10:08:40Z</dcterms:created>
  <dcterms:modified xsi:type="dcterms:W3CDTF">2023-09-27T04:48:33Z</dcterms:modified>
</cp:coreProperties>
</file>