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68" r:id="rId2"/>
    <p:sldId id="289" r:id="rId3"/>
    <p:sldId id="295" r:id="rId4"/>
    <p:sldId id="290" r:id="rId5"/>
    <p:sldId id="291" r:id="rId6"/>
    <p:sldId id="296" r:id="rId7"/>
    <p:sldId id="292" r:id="rId8"/>
    <p:sldId id="293" r:id="rId9"/>
    <p:sldId id="288" r:id="rId10"/>
  </p:sldIdLst>
  <p:sldSz cx="12192000" cy="6858000"/>
  <p:notesSz cx="12192000" cy="6858000"/>
  <p:embeddedFontLst>
    <p:embeddedFont>
      <p:font typeface="Calibri" panose="020F0502020204030204" pitchFamily="34" charset="0"/>
      <p:regular r:id="rId12"/>
      <p:bold r:id="rId13"/>
      <p:italic r:id="rId14"/>
      <p:boldItalic r:id="rId15"/>
    </p:embeddedFont>
    <p:embeddedFont>
      <p:font typeface="Gilroy" panose="020B0604020202020204" charset="-52"/>
      <p:regular r:id="rId16"/>
      <p:bold r:id="rId17"/>
      <p:italic r:id="rId18"/>
      <p:boldItalic r:id="rId19"/>
    </p:embeddedFont>
    <p:embeddedFont>
      <p:font typeface="Gilroy-Black" panose="020B0604020202020204" charset="-52"/>
      <p:bold r:id="rId20"/>
    </p:embeddedFont>
    <p:embeddedFont>
      <p:font typeface="Gilroy-ExtraBold" panose="020B0604020202020204" charset="-52"/>
      <p:bold r:id="rId21"/>
    </p:embeddedFont>
    <p:embeddedFont>
      <p:font typeface="Gilroy-Light" panose="020B0604020202020204" charset="-52"/>
      <p:regular r:id="rId22"/>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79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190"/>
    <a:srgbClr val="B5D8E1"/>
    <a:srgbClr val="AEADBF"/>
    <a:srgbClr val="FBB3C1"/>
    <a:srgbClr val="A6BEE2"/>
    <a:srgbClr val="95A7BF"/>
    <a:srgbClr val="6F7385"/>
    <a:srgbClr val="C1D1EA"/>
    <a:srgbClr val="8C8AC1"/>
    <a:srgbClr val="C0D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67FCD3-8E2A-CBA8-48F4-D0D884036E8F}">
  <a:tblStyle styleId="{8367FCD3-8E2A-CBA8-48F4-D0D884036E8F}" styleName="Средний стиль 4 — акцент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Style>
        <a:tcBdr/>
      </a:tcStyle>
    </a:lastCol>
    <a:firstCol>
      <a:tcStyle>
        <a:tcBdr/>
      </a:tcStyle>
    </a:firstCol>
    <a:lastRow>
      <a:tcStyle>
        <a:tcBdr>
          <a:top>
            <a:ln w="25400">
              <a:solidFill>
                <a:schemeClr val="accent1"/>
              </a:solidFill>
            </a:ln>
          </a:top>
        </a:tcBdr>
        <a:fill>
          <a:solidFill>
            <a:schemeClr val="accent1">
              <a:tint val="20000"/>
            </a:schemeClr>
          </a:solidFill>
        </a:fill>
      </a:tcStyle>
    </a:lastRow>
    <a:seCell>
      <a:tcStyle>
        <a:tcBdr/>
      </a:tcStyle>
    </a:seCell>
    <a:swCell>
      <a:tcStyle>
        <a:tcBdr/>
      </a:tcStyle>
    </a:swCell>
    <a:firstRow>
      <a:tcStyle>
        <a:tcBdr/>
        <a:fill>
          <a:solidFill>
            <a:schemeClr val="accent1">
              <a:tint val="20000"/>
            </a:schemeClr>
          </a:solidFill>
        </a:fill>
      </a:tcStyle>
    </a:firstRow>
    <a:neCell>
      <a:tcStyle>
        <a:tcBdr/>
      </a:tcStyle>
    </a:neCell>
    <a:nwCell>
      <a:tcStyle>
        <a:tcBdr/>
      </a:tcStyle>
    </a:nwCell>
  </a:tblStyle>
  <a:tblStyle styleId="{96BFA136-60C2-0513-DDB3-F814A4FAC428}"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5" autoAdjust="0"/>
  </p:normalViewPr>
  <p:slideViewPr>
    <p:cSldViewPr>
      <p:cViewPr varScale="1">
        <p:scale>
          <a:sx n="80" d="100"/>
          <a:sy n="80" d="100"/>
        </p:scale>
        <p:origin x="754" y="48"/>
      </p:cViewPr>
      <p:guideLst>
        <p:guide orient="horz" pos="279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otion.so/intensive2035/e16bcedd0635425083043cee40507eff?pv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otion.so/intensive2035/08ff407807a14bdd940722bd2c2f5fe5?pvs=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Перед заполнением слайда обратите внимание на статьи о заполнении паспорта проектной идеи и об ошибках при его заполнении</a:t>
            </a:r>
            <a:endParaRPr lang="ru-RU" b="0" dirty="0">
              <a:effectLst/>
            </a:endParaRPr>
          </a:p>
          <a:p>
            <a:pPr rtl="0"/>
            <a:r>
              <a:rPr lang="ru-RU" sz="1100" b="0" i="0" u="none" strike="noStrike" cap="none" dirty="0">
                <a:solidFill>
                  <a:srgbClr val="000000"/>
                </a:solidFill>
                <a:effectLst/>
                <a:latin typeface="Arial"/>
                <a:ea typeface="Arial"/>
                <a:cs typeface="Arial"/>
              </a:rPr>
              <a:t>Как заполнять паспорт проекта </a:t>
            </a:r>
            <a:r>
              <a:rPr lang="ru-RU" sz="1100" b="0" i="0" u="sng" strike="noStrike" cap="none" dirty="0">
                <a:solidFill>
                  <a:srgbClr val="000000"/>
                </a:solidFill>
                <a:effectLst/>
                <a:latin typeface="Arial"/>
                <a:ea typeface="Arial"/>
                <a:cs typeface="Arial"/>
                <a:hlinkClick r:id="rId3"/>
              </a:rPr>
              <a:t>https://www.notion.so/intensive2035/e16bcedd0635425083043cee40507eff?pvs=4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Ошибки при заполнении паспорта проекта </a:t>
            </a:r>
            <a:r>
              <a:rPr lang="ru-RU" sz="1100" b="0" i="0" u="sng" strike="noStrike" cap="none" dirty="0">
                <a:solidFill>
                  <a:srgbClr val="000000"/>
                </a:solidFill>
                <a:effectLst/>
                <a:latin typeface="Arial"/>
                <a:ea typeface="Arial"/>
                <a:cs typeface="Arial"/>
                <a:hlinkClick r:id="rId4"/>
              </a:rPr>
              <a:t>https://www.notion.so/intensive2035/08ff407807a14bdd940722bd2c2f5fe5?pvs=4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Проблема, которую вы решаете, не существует в вакууме.</a:t>
            </a:r>
            <a:endParaRPr lang="ru-RU" b="0" dirty="0">
              <a:effectLst/>
            </a:endParaRPr>
          </a:p>
          <a:p>
            <a:pPr rtl="0"/>
            <a:r>
              <a:rPr lang="ru-RU" sz="1100" b="0" i="0" u="none" strike="noStrike" cap="none" dirty="0">
                <a:solidFill>
                  <a:srgbClr val="000000"/>
                </a:solidFill>
                <a:effectLst/>
                <a:latin typeface="Arial"/>
                <a:ea typeface="Arial"/>
                <a:cs typeface="Arial"/>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lang="ru-RU" b="0" dirty="0">
              <a:effectLst/>
            </a:endParaRPr>
          </a:p>
          <a:p>
            <a:pPr rtl="0"/>
            <a:r>
              <a:rPr lang="ru-RU" sz="1100" b="0" i="0" u="none" strike="noStrike" cap="none" dirty="0">
                <a:solidFill>
                  <a:srgbClr val="000000"/>
                </a:solidFill>
                <a:effectLst/>
                <a:latin typeface="Arial"/>
                <a:ea typeface="Arial"/>
                <a:cs typeface="Arial"/>
              </a:rPr>
              <a:t>Проблема возникает не на пустом месте.</a:t>
            </a:r>
            <a:endParaRPr lang="ru-RU" b="0" dirty="0">
              <a:effectLst/>
            </a:endParaRPr>
          </a:p>
          <a:p>
            <a:pPr rtl="0"/>
            <a:r>
              <a:rPr lang="ru-RU" sz="1100" b="0" i="0" u="none" strike="noStrike" cap="none" dirty="0">
                <a:solidFill>
                  <a:srgbClr val="000000"/>
                </a:solidFill>
                <a:effectLst/>
                <a:latin typeface="Arial"/>
                <a:ea typeface="Arial"/>
                <a:cs typeface="Arial"/>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lang="ru-RU" b="0" dirty="0">
              <a:effectLst/>
            </a:endParaRPr>
          </a:p>
          <a:p>
            <a:pPr rtl="0"/>
            <a:r>
              <a:rPr lang="ru-RU" sz="1100" b="0" i="0" u="none" strike="noStrike" cap="none" dirty="0">
                <a:solidFill>
                  <a:srgbClr val="000000"/>
                </a:solidFill>
                <a:effectLst/>
                <a:latin typeface="Arial"/>
                <a:ea typeface="Arial"/>
                <a:cs typeface="Arial"/>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lang="ru-RU" b="0" dirty="0">
              <a:effectLst/>
            </a:endParaRPr>
          </a:p>
          <a:p>
            <a:pPr rtl="0"/>
            <a:r>
              <a:rPr lang="ru-RU" sz="1100" b="0" i="0" u="none" strike="noStrike" cap="none" dirty="0">
                <a:solidFill>
                  <a:srgbClr val="000000"/>
                </a:solidFill>
                <a:effectLst/>
                <a:latin typeface="Arial"/>
                <a:ea typeface="Arial"/>
                <a:cs typeface="Arial"/>
              </a:rPr>
              <a:t>Хороший индикатор: пользователь вынужден тратить дополнительное время, деньги, нервы, здоровье, чтобы решить свою первоначальную задачу.</a:t>
            </a:r>
            <a:endParaRPr lang="ru-RU" b="0" dirty="0">
              <a:effectLst/>
            </a:endParaRPr>
          </a:p>
          <a:p>
            <a:pPr rtl="0"/>
            <a:r>
              <a:rPr lang="ru-RU" sz="1100" b="0" i="0" u="none" strike="noStrike" cap="none" dirty="0">
                <a:solidFill>
                  <a:srgbClr val="000000"/>
                </a:solidFill>
                <a:effectLst/>
                <a:latin typeface="Arial"/>
                <a:ea typeface="Arial"/>
                <a:cs typeface="Arial"/>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lang="ru-RU" b="0" dirty="0">
              <a:effectLst/>
            </a:endParaRPr>
          </a:p>
          <a:p>
            <a:br>
              <a:rPr lang="ru-RU" dirty="0"/>
            </a:br>
            <a:endParaRPr lang="ru-RU" dirty="0"/>
          </a:p>
        </p:txBody>
      </p:sp>
    </p:spTree>
    <p:extLst>
      <p:ext uri="{BB962C8B-B14F-4D97-AF65-F5344CB8AC3E}">
        <p14:creationId xmlns:p14="http://schemas.microsoft.com/office/powerpoint/2010/main" val="257754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lang="ru-RU" b="0" dirty="0">
              <a:effectLst/>
            </a:endParaRPr>
          </a:p>
          <a:p>
            <a:pPr rtl="0"/>
            <a:r>
              <a:rPr lang="ru-RU" sz="1100" b="0" i="0" u="none" strike="noStrike" cap="none" dirty="0">
                <a:solidFill>
                  <a:srgbClr val="000000"/>
                </a:solidFill>
                <a:effectLst/>
                <a:latin typeface="Arial"/>
                <a:ea typeface="Arial"/>
                <a:cs typeface="Arial"/>
              </a:rPr>
              <a:t>Аналоги продукта бываю полными (прямые конкуренты) и частичными (косвенные конкуренты).</a:t>
            </a:r>
            <a:endParaRPr lang="ru-RU" b="0" dirty="0">
              <a:effectLst/>
            </a:endParaRPr>
          </a:p>
          <a:p>
            <a:pPr rtl="0"/>
            <a:br>
              <a:rPr lang="ru-RU" b="0" dirty="0">
                <a:effectLst/>
              </a:rPr>
            </a:br>
            <a:r>
              <a:rPr lang="ru-RU" sz="1100" b="1" i="0" u="none" strike="noStrike" cap="none" dirty="0">
                <a:solidFill>
                  <a:srgbClr val="000000"/>
                </a:solidFill>
                <a:effectLst/>
                <a:latin typeface="Arial"/>
                <a:ea typeface="Arial"/>
                <a:cs typeface="Arial"/>
              </a:rPr>
              <a:t>Полные аналоги</a:t>
            </a:r>
            <a:r>
              <a:rPr lang="ru-RU" sz="1100" b="0" i="0" u="none" strike="noStrike" cap="none" dirty="0">
                <a:solidFill>
                  <a:srgbClr val="000000"/>
                </a:solidFill>
                <a:effectLst/>
                <a:latin typeface="Arial"/>
                <a:ea typeface="Arial"/>
                <a:cs typeface="Arial"/>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a:t>
            </a:r>
            <a:r>
              <a:rPr lang="ru-RU" sz="1100" b="0" i="0" u="none" strike="noStrike" cap="none" dirty="0" err="1">
                <a:solidFill>
                  <a:srgbClr val="000000"/>
                </a:solidFill>
                <a:effectLst/>
                <a:latin typeface="Arial"/>
                <a:ea typeface="Arial"/>
                <a:cs typeface="Arial"/>
              </a:rPr>
              <a:t>Kia</a:t>
            </a:r>
            <a:r>
              <a:rPr lang="ru-RU" sz="1100" b="0" i="0" u="none" strike="noStrike" cap="none" dirty="0">
                <a:solidFill>
                  <a:srgbClr val="000000"/>
                </a:solidFill>
                <a:effectLst/>
                <a:latin typeface="Arial"/>
                <a:ea typeface="Arial"/>
                <a:cs typeface="Arial"/>
              </a:rPr>
              <a:t> будут машины </a:t>
            </a:r>
            <a:r>
              <a:rPr lang="ru-RU" sz="1100" b="0" i="0" u="none" strike="noStrike" cap="none" dirty="0" err="1">
                <a:solidFill>
                  <a:srgbClr val="000000"/>
                </a:solidFill>
                <a:effectLst/>
                <a:latin typeface="Arial"/>
                <a:ea typeface="Arial"/>
                <a:cs typeface="Arial"/>
              </a:rPr>
              <a:t>Skoda</a:t>
            </a:r>
            <a:r>
              <a:rPr lang="ru-RU" sz="1100" b="0" i="0" u="none" strike="noStrike" cap="none" dirty="0">
                <a:solidFill>
                  <a:srgbClr val="000000"/>
                </a:solidFill>
                <a:effectLst/>
                <a:latin typeface="Arial"/>
                <a:ea typeface="Arial"/>
                <a:cs typeface="Arial"/>
              </a:rPr>
              <a:t> и </a:t>
            </a:r>
            <a:r>
              <a:rPr lang="ru-RU" sz="1100" b="0" i="0" u="none" strike="noStrike" cap="none" dirty="0" err="1">
                <a:solidFill>
                  <a:srgbClr val="000000"/>
                </a:solidFill>
                <a:effectLst/>
                <a:latin typeface="Arial"/>
                <a:ea typeface="Arial"/>
                <a:cs typeface="Arial"/>
              </a:rPr>
              <a:t>Volkswagen</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1" i="0" u="none" strike="noStrike" cap="none" dirty="0">
                <a:solidFill>
                  <a:srgbClr val="000000"/>
                </a:solidFill>
                <a:effectLst/>
                <a:latin typeface="Arial"/>
                <a:ea typeface="Arial"/>
                <a:cs typeface="Arial"/>
              </a:rPr>
              <a:t>Частичными аналогами</a:t>
            </a:r>
            <a:r>
              <a:rPr lang="ru-RU" sz="1100" b="0" i="0" u="none" strike="noStrike" cap="none" dirty="0">
                <a:solidFill>
                  <a:srgbClr val="000000"/>
                </a:solidFill>
                <a:effectLst/>
                <a:latin typeface="Arial"/>
                <a:ea typeface="Arial"/>
                <a:cs typeface="Arial"/>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lang="ru-RU" b="0" dirty="0">
              <a:effectLst/>
            </a:endParaRPr>
          </a:p>
          <a:p>
            <a:pPr rtl="0"/>
            <a:r>
              <a:rPr lang="ru-RU" sz="1100" b="0" i="0" u="none" strike="noStrike" cap="none" dirty="0">
                <a:solidFill>
                  <a:srgbClr val="000000"/>
                </a:solidFill>
                <a:effectLst/>
                <a:latin typeface="Arial"/>
                <a:ea typeface="Arial"/>
                <a:cs typeface="Arial"/>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RU" sz="1100" b="1" i="0" u="none" strike="noStrike" cap="none" dirty="0">
                <a:solidFill>
                  <a:srgbClr val="000000"/>
                </a:solidFill>
                <a:effectLst/>
                <a:latin typeface="Arial"/>
                <a:ea typeface="Arial"/>
                <a:cs typeface="Arial"/>
              </a:rPr>
              <a:t>чем ваш проект отличается от аналогов, в чем превосходит их и как это помогает решать заявленную проблему.</a:t>
            </a:r>
            <a:endParaRPr lang="ru-RU" b="0" dirty="0">
              <a:effectLst/>
            </a:endParaRPr>
          </a:p>
          <a:p>
            <a:br>
              <a:rPr lang="ru-RU" dirty="0"/>
            </a:br>
            <a:endParaRPr lang="ru-RU" dirty="0"/>
          </a:p>
        </p:txBody>
      </p:sp>
    </p:spTree>
    <p:extLst>
      <p:ext uri="{BB962C8B-B14F-4D97-AF65-F5344CB8AC3E}">
        <p14:creationId xmlns:p14="http://schemas.microsoft.com/office/powerpoint/2010/main" val="199529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Мы используем такой шаблон формулировки решения, но не настаиваем на нем: </a:t>
            </a:r>
            <a:endParaRPr lang="ru-RU" b="0" dirty="0">
              <a:effectLst/>
            </a:endParaRPr>
          </a:p>
          <a:p>
            <a:pPr rtl="0"/>
            <a:r>
              <a:rPr lang="ru-RU" sz="1100" b="0" i="1" u="none" strike="noStrike" cap="none" dirty="0">
                <a:solidFill>
                  <a:srgbClr val="000000"/>
                </a:solidFill>
                <a:effectLst/>
                <a:latin typeface="Arial"/>
                <a:ea typeface="Arial"/>
                <a:cs typeface="Arial"/>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lang="ru-RU" b="0" dirty="0">
              <a:effectLst/>
            </a:endParaRPr>
          </a:p>
          <a:p>
            <a:pPr rtl="0"/>
            <a:br>
              <a:rPr lang="ru-RU" b="0" dirty="0">
                <a:effectLst/>
              </a:rPr>
            </a:br>
            <a:r>
              <a:rPr lang="ru-RU" sz="1100" b="0" i="0" u="none" strike="noStrike" cap="none" dirty="0">
                <a:solidFill>
                  <a:srgbClr val="000000"/>
                </a:solidFill>
                <a:effectLst/>
                <a:latin typeface="Arial"/>
                <a:ea typeface="Arial"/>
                <a:cs typeface="Arial"/>
              </a:rPr>
              <a:t>Так или иначе, из описания вашего решения должно быть понятно следующее:</a:t>
            </a:r>
            <a:endParaRPr lang="ru-RU" b="0" dirty="0">
              <a:effectLst/>
            </a:endParaRPr>
          </a:p>
          <a:p>
            <a:pPr rtl="0" fontAlgn="base"/>
            <a:r>
              <a:rPr lang="ru-RU" sz="1100" b="0" i="0" u="none" strike="noStrike" cap="none" dirty="0">
                <a:solidFill>
                  <a:srgbClr val="000000"/>
                </a:solidFill>
                <a:effectLst/>
                <a:latin typeface="Arial"/>
                <a:ea typeface="Arial"/>
                <a:cs typeface="Arial"/>
              </a:rPr>
              <a:t>чья проблема решается</a:t>
            </a:r>
          </a:p>
          <a:p>
            <a:pPr rtl="0" fontAlgn="base"/>
            <a:r>
              <a:rPr lang="ru-RU" sz="1100" b="0" i="0" u="none" strike="noStrike" cap="none" dirty="0">
                <a:solidFill>
                  <a:srgbClr val="000000"/>
                </a:solidFill>
                <a:effectLst/>
                <a:latin typeface="Arial"/>
                <a:ea typeface="Arial"/>
                <a:cs typeface="Arial"/>
              </a:rPr>
              <a:t>что это за проблема</a:t>
            </a:r>
          </a:p>
          <a:p>
            <a:pPr rtl="0" fontAlgn="base"/>
            <a:r>
              <a:rPr lang="ru-RU" sz="1100" b="0" i="0" u="none" strike="noStrike" cap="none" dirty="0">
                <a:solidFill>
                  <a:srgbClr val="000000"/>
                </a:solidFill>
                <a:effectLst/>
                <a:latin typeface="Arial"/>
                <a:ea typeface="Arial"/>
                <a:cs typeface="Arial"/>
              </a:rPr>
              <a:t>что представляет собой ваше решение</a:t>
            </a:r>
          </a:p>
          <a:p>
            <a:pPr rtl="0" fontAlgn="base"/>
            <a:r>
              <a:rPr lang="ru-RU" sz="1100" b="0" i="0" u="none" strike="noStrike" cap="none" dirty="0">
                <a:solidFill>
                  <a:srgbClr val="000000"/>
                </a:solidFill>
                <a:effectLst/>
                <a:latin typeface="Arial"/>
                <a:ea typeface="Arial"/>
                <a:cs typeface="Arial"/>
              </a:rPr>
              <a:t>чем оно лучше аналогичных</a:t>
            </a:r>
          </a:p>
          <a:p>
            <a:pPr rtl="0"/>
            <a:br>
              <a:rPr lang="ru-RU" b="0" dirty="0">
                <a:effectLst/>
              </a:rPr>
            </a:br>
            <a:r>
              <a:rPr lang="ru-RU" sz="1100" b="0" i="0" u="none" strike="noStrike" cap="none" dirty="0">
                <a:solidFill>
                  <a:srgbClr val="000000"/>
                </a:solidFill>
                <a:effectLst/>
                <a:latin typeface="Arial"/>
                <a:ea typeface="Arial"/>
                <a:cs typeface="Arial"/>
              </a:rPr>
              <a:t>Например</a:t>
            </a:r>
            <a:endParaRPr lang="ru-RU" b="0" dirty="0">
              <a:effectLst/>
            </a:endParaRPr>
          </a:p>
          <a:p>
            <a:pPr rtl="0"/>
            <a:r>
              <a:rPr lang="ru-RU" sz="1100" b="0" i="0" u="none" strike="noStrike" cap="none" dirty="0">
                <a:solidFill>
                  <a:srgbClr val="000000"/>
                </a:solidFill>
                <a:effectLst/>
                <a:latin typeface="Arial"/>
                <a:ea typeface="Arial"/>
                <a:cs typeface="Arial"/>
              </a:rPr>
              <a:t>Для </a:t>
            </a:r>
            <a:r>
              <a:rPr lang="ru-RU" sz="1100" b="1" i="0" u="none" strike="noStrike" cap="none" dirty="0">
                <a:solidFill>
                  <a:srgbClr val="000000"/>
                </a:solidFill>
                <a:effectLst/>
                <a:latin typeface="Arial"/>
                <a:ea typeface="Arial"/>
                <a:cs typeface="Arial"/>
              </a:rPr>
              <a:t>&lt;мам с колясками&gt;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которым нужно </a:t>
            </a:r>
            <a:r>
              <a:rPr lang="ru-RU" sz="1100" b="1" i="0" u="none" strike="noStrike" cap="none" dirty="0">
                <a:solidFill>
                  <a:srgbClr val="000000"/>
                </a:solidFill>
                <a:effectLst/>
                <a:latin typeface="Arial"/>
                <a:ea typeface="Arial"/>
                <a:cs typeface="Arial"/>
              </a:rPr>
              <a:t>&lt;два раза в день гулять с ребенком&gt;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наше </a:t>
            </a:r>
            <a:r>
              <a:rPr lang="ru-RU" sz="1100" b="1" i="0" u="none" strike="noStrike" cap="none" dirty="0">
                <a:solidFill>
                  <a:srgbClr val="000000"/>
                </a:solidFill>
                <a:effectLst/>
                <a:latin typeface="Arial"/>
                <a:ea typeface="Arial"/>
                <a:cs typeface="Arial"/>
              </a:rPr>
              <a:t>&lt;мобильное приложение&gt;</a:t>
            </a:r>
            <a:endParaRPr lang="ru-RU" b="0" dirty="0">
              <a:effectLst/>
            </a:endParaRPr>
          </a:p>
          <a:p>
            <a:pPr rtl="0"/>
            <a:r>
              <a:rPr lang="ru-RU" sz="1100" b="0" i="0" u="none" strike="noStrike" cap="none" dirty="0">
                <a:solidFill>
                  <a:srgbClr val="000000"/>
                </a:solidFill>
                <a:effectLst/>
                <a:latin typeface="Arial"/>
                <a:ea typeface="Arial"/>
                <a:cs typeface="Arial"/>
              </a:rPr>
              <a:t>будет </a:t>
            </a:r>
            <a:r>
              <a:rPr lang="ru-RU" sz="1100" b="1" i="0" u="none" strike="noStrike" cap="none" dirty="0">
                <a:solidFill>
                  <a:srgbClr val="000000"/>
                </a:solidFill>
                <a:effectLst/>
                <a:latin typeface="Arial"/>
                <a:ea typeface="Arial"/>
                <a:cs typeface="Arial"/>
              </a:rPr>
              <a:t>&lt;строить удобные и интересные пешеходные маршруты прогулок&gt;.</a:t>
            </a:r>
            <a:endParaRPr lang="ru-RU" b="0" dirty="0">
              <a:effectLst/>
            </a:endParaRPr>
          </a:p>
          <a:p>
            <a:pPr rtl="0"/>
            <a:r>
              <a:rPr lang="ru-RU" sz="1100" b="0" i="0" u="none" strike="noStrike" cap="none" dirty="0">
                <a:solidFill>
                  <a:srgbClr val="000000"/>
                </a:solidFill>
                <a:effectLst/>
                <a:latin typeface="Arial"/>
                <a:ea typeface="Arial"/>
                <a:cs typeface="Arial"/>
              </a:rPr>
              <a:t>В отличие от </a:t>
            </a:r>
            <a:r>
              <a:rPr lang="ru-RU" sz="1100" b="1" i="0" u="none" strike="noStrike" cap="none" dirty="0">
                <a:solidFill>
                  <a:srgbClr val="000000"/>
                </a:solidFill>
                <a:effectLst/>
                <a:latin typeface="Arial"/>
                <a:ea typeface="Arial"/>
                <a:cs typeface="Arial"/>
              </a:rPr>
              <a:t>&lt;</a:t>
            </a:r>
            <a:r>
              <a:rPr lang="ru-RU" sz="1100" b="1" i="0" u="none" strike="noStrike" cap="none" dirty="0" err="1">
                <a:solidFill>
                  <a:srgbClr val="000000"/>
                </a:solidFill>
                <a:effectLst/>
                <a:latin typeface="Arial"/>
                <a:ea typeface="Arial"/>
                <a:cs typeface="Arial"/>
              </a:rPr>
              <a:t>Яндекс.Карт</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Google</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Maps</a:t>
            </a:r>
            <a:r>
              <a:rPr lang="ru-RU" sz="1100" b="1" i="0" u="none" strike="noStrike" cap="none" dirty="0">
                <a:solidFill>
                  <a:srgbClr val="000000"/>
                </a:solidFill>
                <a:effectLst/>
                <a:latin typeface="Arial"/>
                <a:ea typeface="Arial"/>
                <a:cs typeface="Arial"/>
              </a:rPr>
              <a:t> и 2Gis&gt;</a:t>
            </a:r>
            <a:r>
              <a:rPr lang="ru-RU" sz="1100" b="0" i="0" u="none" strike="noStrike" cap="none" dirty="0">
                <a:solidFill>
                  <a:srgbClr val="000000"/>
                </a:solidFill>
                <a:effectLst/>
                <a:latin typeface="Arial"/>
                <a:ea typeface="Arial"/>
                <a:cs typeface="Arial"/>
              </a:rPr>
              <a:t>, наше приложение будет лучше тем,</a:t>
            </a:r>
            <a:endParaRPr lang="ru-RU" b="0" dirty="0">
              <a:effectLst/>
            </a:endParaRPr>
          </a:p>
          <a:p>
            <a:pPr rtl="0"/>
            <a:r>
              <a:rPr lang="ru-RU" sz="1100" b="0" i="0" u="none" strike="noStrike" cap="none" dirty="0">
                <a:solidFill>
                  <a:srgbClr val="000000"/>
                </a:solidFill>
                <a:effectLst/>
                <a:latin typeface="Arial"/>
                <a:ea typeface="Arial"/>
                <a:cs typeface="Arial"/>
              </a:rPr>
              <a:t>что </a:t>
            </a:r>
            <a:r>
              <a:rPr lang="ru-RU" sz="1100" b="1" i="0" u="none" strike="noStrike" cap="none" dirty="0">
                <a:solidFill>
                  <a:srgbClr val="000000"/>
                </a:solidFill>
                <a:effectLst/>
                <a:latin typeface="Arial"/>
                <a:ea typeface="Arial"/>
                <a:cs typeface="Arial"/>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lang="ru-RU" b="0" dirty="0">
              <a:effectLst/>
            </a:endParaRPr>
          </a:p>
          <a:p>
            <a:br>
              <a:rPr lang="ru-RU" b="0" dirty="0">
                <a:effectLst/>
              </a:rPr>
            </a:br>
            <a:endParaRPr lang="ru-RU" dirty="0"/>
          </a:p>
        </p:txBody>
      </p:sp>
    </p:spTree>
    <p:extLst>
      <p:ext uri="{BB962C8B-B14F-4D97-AF65-F5344CB8AC3E}">
        <p14:creationId xmlns:p14="http://schemas.microsoft.com/office/powerpoint/2010/main" val="6765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Насколько актуальна проблема, которую вы решаете?</a:t>
            </a:r>
            <a:endParaRPr lang="ru-RU" b="0" dirty="0">
              <a:effectLst/>
            </a:endParaRPr>
          </a:p>
          <a:p>
            <a:pPr rtl="0" fontAlgn="base"/>
            <a:r>
              <a:rPr lang="ru-RU" sz="1100" b="0" i="0" u="none" strike="noStrike" cap="none" dirty="0">
                <a:solidFill>
                  <a:srgbClr val="000000"/>
                </a:solidFill>
                <a:effectLst/>
                <a:latin typeface="Arial"/>
                <a:ea typeface="Arial"/>
                <a:cs typeface="Arial"/>
              </a:rPr>
              <a:t>кто несёт ущерб и в чём он выражается? (время, деньги, здоровье и т.д.)</a:t>
            </a:r>
          </a:p>
          <a:p>
            <a:pPr rtl="0" fontAlgn="base"/>
            <a:r>
              <a:rPr lang="ru-RU" sz="1100" b="0" i="0" u="none" strike="noStrike" cap="none" dirty="0">
                <a:solidFill>
                  <a:srgbClr val="000000"/>
                </a:solidFill>
                <a:effectLst/>
                <a:latin typeface="Arial"/>
                <a:ea typeface="Arial"/>
                <a:cs typeface="Arial"/>
              </a:rPr>
              <a:t>что будет, если проблему не решать? к каким последствиям это приведёт в ближайшее время и в отдалённой перспективе?</a:t>
            </a:r>
          </a:p>
          <a:p>
            <a:pPr rtl="0"/>
            <a:br>
              <a:rPr lang="ru-RU" b="0" dirty="0">
                <a:effectLst/>
              </a:rPr>
            </a:br>
            <a:r>
              <a:rPr lang="ru-RU" sz="1100" b="0" i="0" u="none" strike="noStrike" cap="none" dirty="0">
                <a:solidFill>
                  <a:srgbClr val="000000"/>
                </a:solidFill>
                <a:effectLst/>
                <a:latin typeface="Arial"/>
                <a:ea typeface="Arial"/>
                <a:cs typeface="Arial"/>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lang="ru-RU" b="0" dirty="0">
              <a:effectLst/>
            </a:endParaRPr>
          </a:p>
          <a:p>
            <a:br>
              <a:rPr lang="ru-RU" b="0" dirty="0">
                <a:effectLst/>
              </a:rPr>
            </a:br>
            <a:endParaRPr lang="ru-RU" dirty="0"/>
          </a:p>
        </p:txBody>
      </p:sp>
    </p:spTree>
    <p:extLst>
      <p:ext uri="{BB962C8B-B14F-4D97-AF65-F5344CB8AC3E}">
        <p14:creationId xmlns:p14="http://schemas.microsoft.com/office/powerpoint/2010/main" val="337085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Слайд с командой — это ваш способ представиться и показать, что вы способны справиться с поставленной задачей.</a:t>
            </a:r>
            <a:endParaRPr lang="ru-RU" b="0" dirty="0">
              <a:effectLst/>
            </a:endParaRPr>
          </a:p>
          <a:p>
            <a:pPr rtl="0"/>
            <a:r>
              <a:rPr lang="ru-RU" sz="1100" b="0" i="0" u="none" strike="noStrike" cap="none" dirty="0">
                <a:solidFill>
                  <a:srgbClr val="000000"/>
                </a:solidFill>
                <a:effectLst/>
                <a:latin typeface="Arial"/>
                <a:ea typeface="Arial"/>
                <a:cs typeface="Arial"/>
              </a:rPr>
              <a:t>Обычно здесь размещают фотографии, указывают, как кого зовут, должность в проекте</a:t>
            </a:r>
            <a:endParaRPr lang="ru-RU" b="0" dirty="0">
              <a:effectLst/>
            </a:endParaRPr>
          </a:p>
          <a:p>
            <a:pPr rtl="0"/>
            <a:r>
              <a:rPr lang="ru-RU" sz="1100" b="0" i="0" u="none" strike="noStrike" cap="none" dirty="0">
                <a:solidFill>
                  <a:srgbClr val="000000"/>
                </a:solidFill>
                <a:effectLst/>
                <a:latin typeface="Arial"/>
                <a:ea typeface="Arial"/>
                <a:cs typeface="Arial"/>
              </a:rPr>
              <a:t>Уместно рассказать о каких-то компетенциях и достижениях (если они у вас есть). Главное, чтобы эти они имели отношение к тому, что вы делаете. </a:t>
            </a:r>
            <a:endParaRPr lang="ru-RU" b="0" dirty="0">
              <a:effectLst/>
            </a:endParaRPr>
          </a:p>
          <a:p>
            <a:pPr rtl="0"/>
            <a:r>
              <a:rPr lang="ru-RU" sz="1100" b="0" i="1" u="none" strike="noStrike" cap="none" dirty="0">
                <a:solidFill>
                  <a:srgbClr val="000000"/>
                </a:solidFill>
                <a:effectLst/>
                <a:latin typeface="Arial"/>
                <a:ea typeface="Arial"/>
                <a:cs typeface="Arial"/>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lang="ru-RU" b="0" dirty="0">
              <a:effectLst/>
            </a:endParaRPr>
          </a:p>
          <a:p>
            <a:pPr rtl="0"/>
            <a:br>
              <a:rPr lang="ru-RU" b="0" dirty="0">
                <a:effectLst/>
              </a:rPr>
            </a:br>
            <a:r>
              <a:rPr lang="ru-RU" sz="1100" b="0" i="0" u="none" strike="noStrike" cap="none" dirty="0">
                <a:solidFill>
                  <a:srgbClr val="000000"/>
                </a:solidFill>
                <a:effectLst/>
                <a:latin typeface="Arial"/>
                <a:ea typeface="Arial"/>
                <a:cs typeface="Arial"/>
              </a:rPr>
              <a:t>Но ни в коем случае ничего не придумывайте и не вводите ваших зрителей в заблуждение!</a:t>
            </a:r>
            <a:endParaRPr lang="ru-RU" b="0" dirty="0">
              <a:effectLst/>
            </a:endParaRPr>
          </a:p>
          <a:p>
            <a:br>
              <a:rPr lang="ru-RU" dirty="0"/>
            </a:br>
            <a:endParaRPr lang="ru-RU" dirty="0"/>
          </a:p>
        </p:txBody>
      </p:sp>
    </p:spTree>
    <p:extLst>
      <p:ext uri="{BB962C8B-B14F-4D97-AF65-F5344CB8AC3E}">
        <p14:creationId xmlns:p14="http://schemas.microsoft.com/office/powerpoint/2010/main" val="14784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82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5352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Заголовок">
    <p:spTree>
      <p:nvGrpSpPr>
        <p:cNvPr id="1" name=""/>
        <p:cNvGrpSpPr/>
        <p:nvPr/>
      </p:nvGrpSpPr>
      <p:grpSpPr>
        <a:xfrm>
          <a:off x="0" y="0"/>
          <a:ext cx="0" cy="0"/>
          <a:chOff x="0" y="0"/>
          <a:chExt cx="0" cy="0"/>
        </a:xfrm>
      </p:grpSpPr>
      <p:sp>
        <p:nvSpPr>
          <p:cNvPr id="11" name="Уровень текста 1…"/>
          <p:cNvSpPr txBox="1">
            <a:spLocks noGrp="1"/>
          </p:cNvSpPr>
          <p:nvPr>
            <p:ph type="body" sz="quarter" idx="1"/>
          </p:nvPr>
        </p:nvSpPr>
        <p:spPr>
          <a:xfrm>
            <a:off x="600671" y="5929932"/>
            <a:ext cx="10985503" cy="318491"/>
          </a:xfrm>
          <a:prstGeom prst="rect">
            <a:avLst/>
          </a:prstGeom>
        </p:spPr>
        <p:txBody>
          <a:bodyPr lIns="45718" tIns="45718" rIns="45718" bIns="45718" spcCol="38100"/>
          <a:lstStyle>
            <a:lvl1pPr marL="0" indent="0" defTabSz="412731">
              <a:lnSpc>
                <a:spcPct val="100000"/>
              </a:lnSpc>
              <a:spcBef>
                <a:spcPts val="0"/>
              </a:spcBef>
              <a:buSzTx/>
              <a:buNone/>
              <a:defRPr sz="1800" b="1"/>
            </a:lvl1pPr>
            <a:lvl2pPr marL="533375" indent="-228589" defTabSz="412731">
              <a:lnSpc>
                <a:spcPct val="100000"/>
              </a:lnSpc>
              <a:spcBef>
                <a:spcPts val="0"/>
              </a:spcBef>
              <a:defRPr sz="1800" b="1"/>
            </a:lvl2pPr>
            <a:lvl3pPr marL="838161" indent="-228589" defTabSz="412731">
              <a:lnSpc>
                <a:spcPct val="100000"/>
              </a:lnSpc>
              <a:spcBef>
                <a:spcPts val="0"/>
              </a:spcBef>
              <a:defRPr sz="1800" b="1"/>
            </a:lvl3pPr>
            <a:lvl4pPr marL="1142947" indent="-228589" defTabSz="412731">
              <a:lnSpc>
                <a:spcPct val="100000"/>
              </a:lnSpc>
              <a:spcBef>
                <a:spcPts val="0"/>
              </a:spcBef>
              <a:defRPr sz="1800" b="1"/>
            </a:lvl4pPr>
            <a:lvl5pPr marL="1447733" indent="-228589" defTabSz="412731">
              <a:lnSpc>
                <a:spcPct val="100000"/>
              </a:lnSpc>
              <a:spcBef>
                <a:spcPts val="0"/>
              </a:spcBef>
              <a:defRPr sz="1800" b="1"/>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2" name="Заголовок презентации"/>
          <p:cNvSpPr txBox="1">
            <a:spLocks noGrp="1"/>
          </p:cNvSpPr>
          <p:nvPr>
            <p:ph type="title"/>
          </p:nvPr>
        </p:nvSpPr>
        <p:spPr>
          <a:xfrm>
            <a:off x="603249" y="1287496"/>
            <a:ext cx="10985503" cy="2324102"/>
          </a:xfrm>
          <a:prstGeom prst="rect">
            <a:avLst/>
          </a:prstGeom>
        </p:spPr>
        <p:txBody>
          <a:bodyPr anchor="b"/>
          <a:lstStyle>
            <a:lvl1pPr>
              <a:defRPr sz="5800" spc="-116"/>
            </a:lvl1pPr>
          </a:lstStyle>
          <a:p>
            <a:r>
              <a:rPr lang="ru-RU"/>
              <a:t>Образец заголовка</a:t>
            </a:r>
            <a:endParaRPr/>
          </a:p>
        </p:txBody>
      </p:sp>
      <p:sp>
        <p:nvSpPr>
          <p:cNvPr id="13" name="Уровень текста 1…"/>
          <p:cNvSpPr txBox="1">
            <a:spLocks noGrp="1"/>
          </p:cNvSpPr>
          <p:nvPr>
            <p:ph type="body" sz="quarter" idx="21"/>
          </p:nvPr>
        </p:nvSpPr>
        <p:spPr>
          <a:xfrm>
            <a:off x="600672" y="3611595"/>
            <a:ext cx="10985501" cy="952502"/>
          </a:xfrm>
          <a:prstGeom prst="rect">
            <a:avLst/>
          </a:prstGeom>
        </p:spPr>
        <p:txBody>
          <a:bodyPr spcCol="38100"/>
          <a:lstStyle>
            <a:lvl1pPr marL="0" indent="0" defTabSz="412731">
              <a:lnSpc>
                <a:spcPct val="100000"/>
              </a:lnSpc>
              <a:spcBef>
                <a:spcPts val="0"/>
              </a:spcBef>
              <a:buSzTx/>
              <a:buNone/>
              <a:defRPr sz="2750" b="1"/>
            </a:lvl1pPr>
          </a:lstStyle>
          <a:p>
            <a:pPr lvl="0"/>
            <a:r>
              <a:rPr lang="ru-RU"/>
              <a:t>Образец текста</a:t>
            </a:r>
          </a:p>
        </p:txBody>
      </p:sp>
      <p:sp>
        <p:nvSpPr>
          <p:cNvPr id="2" name="Номер слайда">
            <a:extLst>
              <a:ext uri="{FF2B5EF4-FFF2-40B4-BE49-F238E27FC236}">
                <a16:creationId xmlns:a16="http://schemas.microsoft.com/office/drawing/2014/main" id="{A4B7D94B-7166-495F-F7F5-FEADFC81131C}"/>
              </a:ext>
            </a:extLst>
          </p:cNvPr>
          <p:cNvSpPr txBox="1">
            <a:spLocks noGrp="1"/>
          </p:cNvSpPr>
          <p:nvPr>
            <p:ph type="sldNum" sz="quarter" idx="22"/>
          </p:nvPr>
        </p:nvSpPr>
        <p:spPr/>
        <p:txBody>
          <a:bodyPr/>
          <a:lstStyle>
            <a:lvl1pPr>
              <a:defRPr/>
            </a:lvl1pPr>
          </a:lstStyle>
          <a:p>
            <a:pPr defTabSz="554492" rtl="0">
              <a:buClrTx/>
            </a:pPr>
            <a:fld id="{B0489526-BA99-4733-AEC4-101D6143F289}" type="slidenum">
              <a:rPr lang="ru-RU" altLang="ru-RU" sz="1092" kern="1200" smtClean="0">
                <a:solidFill>
                  <a:prstClr val="black"/>
                </a:solidFill>
                <a:latin typeface="Gilroy"/>
                <a:ea typeface="+mn-ea"/>
                <a:cs typeface="+mn-cs"/>
              </a:rPr>
              <a:pPr defTabSz="554492" rtl="0">
                <a:buClrTx/>
              </a:pPr>
              <a:t>‹#›</a:t>
            </a:fld>
            <a:endParaRPr lang="ru-RU" altLang="ru-RU" sz="1092" kern="1200">
              <a:solidFill>
                <a:prstClr val="black"/>
              </a:solidFill>
              <a:latin typeface="Gilroy"/>
              <a:ea typeface="+mn-ea"/>
              <a:cs typeface="+mn-cs"/>
            </a:endParaRPr>
          </a:p>
        </p:txBody>
      </p:sp>
    </p:spTree>
    <p:extLst>
      <p:ext uri="{BB962C8B-B14F-4D97-AF65-F5344CB8AC3E}">
        <p14:creationId xmlns:p14="http://schemas.microsoft.com/office/powerpoint/2010/main" val="18046039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140425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810629CF-10CA-8B6A-4733-1DBF04317230}"/>
              </a:ext>
            </a:extLst>
          </p:cNvPr>
          <p:cNvGrpSpPr/>
          <p:nvPr userDrawn="1"/>
        </p:nvGrpSpPr>
        <p:grpSpPr>
          <a:xfrm>
            <a:off x="-15875" y="6554570"/>
            <a:ext cx="12236450" cy="327002"/>
            <a:chOff x="-15875" y="6554788"/>
            <a:chExt cx="12236450" cy="327025"/>
          </a:xfrm>
        </p:grpSpPr>
        <p:sp>
          <p:nvSpPr>
            <p:cNvPr id="8" name="Прямоугольник">
              <a:extLst>
                <a:ext uri="{FF2B5EF4-FFF2-40B4-BE49-F238E27FC236}">
                  <a16:creationId xmlns:a16="http://schemas.microsoft.com/office/drawing/2014/main" id="{A9CABD2D-30FD-9256-79CB-436AF9EE2AB9}"/>
                </a:ext>
              </a:extLst>
            </p:cNvPr>
            <p:cNvSpPr>
              <a:spLocks noChangeArrowheads="1"/>
            </p:cNvSpPr>
            <p:nvPr/>
          </p:nvSpPr>
          <p:spPr bwMode="auto">
            <a:xfrm>
              <a:off x="-15875" y="6554788"/>
              <a:ext cx="1503363"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9" name="Прямоугольник">
              <a:extLst>
                <a:ext uri="{FF2B5EF4-FFF2-40B4-BE49-F238E27FC236}">
                  <a16:creationId xmlns:a16="http://schemas.microsoft.com/office/drawing/2014/main" id="{47F4E153-CBCE-9309-89EF-F64E69322902}"/>
                </a:ext>
              </a:extLst>
            </p:cNvPr>
            <p:cNvSpPr>
              <a:spLocks noChangeArrowheads="1"/>
            </p:cNvSpPr>
            <p:nvPr/>
          </p:nvSpPr>
          <p:spPr bwMode="auto">
            <a:xfrm>
              <a:off x="1481138" y="6554788"/>
              <a:ext cx="1501775" cy="327025"/>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0" name="Прямоугольник">
              <a:extLst>
                <a:ext uri="{FF2B5EF4-FFF2-40B4-BE49-F238E27FC236}">
                  <a16:creationId xmlns:a16="http://schemas.microsoft.com/office/drawing/2014/main" id="{380527E8-3B18-E5E5-0110-9560F3AC80FA}"/>
                </a:ext>
              </a:extLst>
            </p:cNvPr>
            <p:cNvSpPr>
              <a:spLocks noChangeArrowheads="1"/>
            </p:cNvSpPr>
            <p:nvPr/>
          </p:nvSpPr>
          <p:spPr bwMode="auto">
            <a:xfrm>
              <a:off x="2968625" y="6554788"/>
              <a:ext cx="1501775" cy="32702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1" name="Прямоугольник">
              <a:extLst>
                <a:ext uri="{FF2B5EF4-FFF2-40B4-BE49-F238E27FC236}">
                  <a16:creationId xmlns:a16="http://schemas.microsoft.com/office/drawing/2014/main" id="{CD700213-111B-C0C6-F64C-C31AB6A67467}"/>
                </a:ext>
              </a:extLst>
            </p:cNvPr>
            <p:cNvSpPr>
              <a:spLocks noChangeArrowheads="1"/>
            </p:cNvSpPr>
            <p:nvPr/>
          </p:nvSpPr>
          <p:spPr bwMode="auto">
            <a:xfrm>
              <a:off x="4449763" y="6554788"/>
              <a:ext cx="1503362"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2" name="Прямоугольник">
              <a:extLst>
                <a:ext uri="{FF2B5EF4-FFF2-40B4-BE49-F238E27FC236}">
                  <a16:creationId xmlns:a16="http://schemas.microsoft.com/office/drawing/2014/main" id="{E8E87C2D-6745-0207-2153-51940CF6B083}"/>
                </a:ext>
              </a:extLst>
            </p:cNvPr>
            <p:cNvSpPr>
              <a:spLocks noChangeArrowheads="1"/>
            </p:cNvSpPr>
            <p:nvPr/>
          </p:nvSpPr>
          <p:spPr bwMode="auto">
            <a:xfrm>
              <a:off x="5951538" y="6554788"/>
              <a:ext cx="1501775" cy="32702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3" name="Прямоугольник">
              <a:extLst>
                <a:ext uri="{FF2B5EF4-FFF2-40B4-BE49-F238E27FC236}">
                  <a16:creationId xmlns:a16="http://schemas.microsoft.com/office/drawing/2014/main" id="{FD48D0B4-16E8-BB20-F631-63C06F235C85}"/>
                </a:ext>
              </a:extLst>
            </p:cNvPr>
            <p:cNvSpPr>
              <a:spLocks noChangeArrowheads="1"/>
            </p:cNvSpPr>
            <p:nvPr/>
          </p:nvSpPr>
          <p:spPr bwMode="auto">
            <a:xfrm>
              <a:off x="7419975" y="6554788"/>
              <a:ext cx="1501775" cy="32702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4" name="Прямоугольник">
              <a:extLst>
                <a:ext uri="{FF2B5EF4-FFF2-40B4-BE49-F238E27FC236}">
                  <a16:creationId xmlns:a16="http://schemas.microsoft.com/office/drawing/2014/main" id="{CE488FD2-63D9-28DD-9402-CDF9039C2A74}"/>
                </a:ext>
              </a:extLst>
            </p:cNvPr>
            <p:cNvSpPr>
              <a:spLocks noChangeArrowheads="1"/>
            </p:cNvSpPr>
            <p:nvPr/>
          </p:nvSpPr>
          <p:spPr bwMode="auto">
            <a:xfrm>
              <a:off x="8920163" y="6554788"/>
              <a:ext cx="1503362"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5" name="Прямоугольник">
              <a:extLst>
                <a:ext uri="{FF2B5EF4-FFF2-40B4-BE49-F238E27FC236}">
                  <a16:creationId xmlns:a16="http://schemas.microsoft.com/office/drawing/2014/main" id="{86D85FBD-EFD2-C6A5-A63D-3360367BFBDC}"/>
                </a:ext>
              </a:extLst>
            </p:cNvPr>
            <p:cNvSpPr>
              <a:spLocks noChangeArrowheads="1"/>
            </p:cNvSpPr>
            <p:nvPr/>
          </p:nvSpPr>
          <p:spPr bwMode="auto">
            <a:xfrm>
              <a:off x="10234613" y="6554788"/>
              <a:ext cx="1503362"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6" name="Прямоугольник">
              <a:extLst>
                <a:ext uri="{FF2B5EF4-FFF2-40B4-BE49-F238E27FC236}">
                  <a16:creationId xmlns:a16="http://schemas.microsoft.com/office/drawing/2014/main" id="{BFD85403-139B-47EA-41BC-C0C0727610BB}"/>
                </a:ext>
              </a:extLst>
            </p:cNvPr>
            <p:cNvSpPr>
              <a:spLocks noChangeArrowheads="1"/>
            </p:cNvSpPr>
            <p:nvPr/>
          </p:nvSpPr>
          <p:spPr bwMode="auto">
            <a:xfrm>
              <a:off x="11731625" y="6554788"/>
              <a:ext cx="488950"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grpSp>
      <p:sp>
        <p:nvSpPr>
          <p:cNvPr id="17" name="Прямоугольник">
            <a:extLst>
              <a:ext uri="{FF2B5EF4-FFF2-40B4-BE49-F238E27FC236}">
                <a16:creationId xmlns:a16="http://schemas.microsoft.com/office/drawing/2014/main" id="{FFF8CBD4-87DD-13A3-9A8F-990F8245B4E4}"/>
              </a:ext>
            </a:extLst>
          </p:cNvPr>
          <p:cNvSpPr>
            <a:spLocks noChangeArrowheads="1"/>
          </p:cNvSpPr>
          <p:nvPr userDrawn="1"/>
        </p:nvSpPr>
        <p:spPr bwMode="auto">
          <a:xfrm>
            <a:off x="11496718" y="-7697"/>
            <a:ext cx="696871" cy="176041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8" name="Прямоугольник">
            <a:extLst>
              <a:ext uri="{FF2B5EF4-FFF2-40B4-BE49-F238E27FC236}">
                <a16:creationId xmlns:a16="http://schemas.microsoft.com/office/drawing/2014/main" id="{1F8319DE-6B1F-876E-A3B0-D65172202FE1}"/>
              </a:ext>
            </a:extLst>
          </p:cNvPr>
          <p:cNvSpPr>
            <a:spLocks noChangeArrowheads="1"/>
          </p:cNvSpPr>
          <p:nvPr userDrawn="1"/>
        </p:nvSpPr>
        <p:spPr bwMode="auto">
          <a:xfrm>
            <a:off x="11496718" y="1751131"/>
            <a:ext cx="696871" cy="1760413"/>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9" name="Прямоугольник">
            <a:extLst>
              <a:ext uri="{FF2B5EF4-FFF2-40B4-BE49-F238E27FC236}">
                <a16:creationId xmlns:a16="http://schemas.microsoft.com/office/drawing/2014/main" id="{2838CEC7-A244-778B-A37A-50A2324147BA}"/>
              </a:ext>
            </a:extLst>
          </p:cNvPr>
          <p:cNvSpPr>
            <a:spLocks noChangeArrowheads="1"/>
          </p:cNvSpPr>
          <p:nvPr userDrawn="1"/>
        </p:nvSpPr>
        <p:spPr bwMode="auto">
          <a:xfrm>
            <a:off x="11496718" y="3505195"/>
            <a:ext cx="696871" cy="176041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0" name="Прямоугольник">
            <a:extLst>
              <a:ext uri="{FF2B5EF4-FFF2-40B4-BE49-F238E27FC236}">
                <a16:creationId xmlns:a16="http://schemas.microsoft.com/office/drawing/2014/main" id="{E419DE2C-BC4D-CFD3-59F5-4006E7D3F6DD}"/>
              </a:ext>
            </a:extLst>
          </p:cNvPr>
          <p:cNvSpPr>
            <a:spLocks noChangeArrowheads="1"/>
          </p:cNvSpPr>
          <p:nvPr userDrawn="1"/>
        </p:nvSpPr>
        <p:spPr bwMode="auto">
          <a:xfrm>
            <a:off x="11496718" y="5264021"/>
            <a:ext cx="696871" cy="1290547"/>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1" name="Номер слайда 135">
            <a:extLst>
              <a:ext uri="{FF2B5EF4-FFF2-40B4-BE49-F238E27FC236}">
                <a16:creationId xmlns:a16="http://schemas.microsoft.com/office/drawing/2014/main" id="{983BEB8E-615E-2599-CF07-A65202253448}"/>
              </a:ext>
            </a:extLst>
          </p:cNvPr>
          <p:cNvSpPr txBox="1">
            <a:spLocks/>
          </p:cNvSpPr>
          <p:nvPr userDrawn="1"/>
        </p:nvSpPr>
        <p:spPr>
          <a:xfrm>
            <a:off x="8988425" y="6564183"/>
            <a:ext cx="2743200" cy="307771"/>
          </a:xfrm>
          <a:prstGeom prst="rect">
            <a:avLst/>
          </a:prstGeom>
        </p:spPr>
        <p:txBody>
          <a:bodyPr vert="horz" wrap="square" lIns="91434" tIns="45717" rIns="91434" bIns="45717" rtlCol="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54492" rtl="0" eaLnBrk="1" fontAlgn="auto" latinLnBrk="0" hangingPunct="1">
              <a:lnSpc>
                <a:spcPct val="100000"/>
              </a:lnSpc>
              <a:spcBef>
                <a:spcPts val="0"/>
              </a:spcBef>
              <a:spcAft>
                <a:spcPts val="0"/>
              </a:spcAft>
              <a:buClrTx/>
              <a:buSzTx/>
              <a:buFontTx/>
              <a:buNone/>
              <a:tabLst/>
              <a:defRPr/>
            </a:pPr>
            <a:fld id="{B0489526-BA99-4733-AEC4-101D6143F289}" type="slidenum">
              <a:rPr kumimoji="0" lang="ru-RU" altLang="ru-RU" sz="1400" b="1" i="0" u="none" strike="noStrike" kern="1200" cap="none" spc="0" normalizeH="0" baseline="0" noProof="0" smtClean="0">
                <a:ln>
                  <a:noFill/>
                </a:ln>
                <a:solidFill>
                  <a:prstClr val="white"/>
                </a:solidFill>
                <a:effectLst/>
                <a:uLnTx/>
                <a:uFillTx/>
                <a:latin typeface="Gilroy" panose="00000500000000000000" pitchFamily="2" charset="-52"/>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a:t>
            </a:fld>
            <a:endParaRPr kumimoji="0" lang="ru-RU" altLang="ru-RU" sz="1400" b="1" i="0" u="none" strike="noStrike" kern="1200" cap="none" spc="0" normalizeH="0" baseline="0" noProof="0" dirty="0">
              <a:ln>
                <a:noFill/>
              </a:ln>
              <a:solidFill>
                <a:prstClr val="white"/>
              </a:solidFill>
              <a:effectLst/>
              <a:uLnTx/>
              <a:uFillTx/>
              <a:latin typeface="Gilroy" panose="00000500000000000000" pitchFamily="2" charset="-52"/>
              <a:ea typeface="+mn-ea"/>
              <a:cs typeface="+mn-cs"/>
            </a:endParaRPr>
          </a:p>
        </p:txBody>
      </p:sp>
    </p:spTree>
    <p:extLst>
      <p:ext uri="{BB962C8B-B14F-4D97-AF65-F5344CB8AC3E}">
        <p14:creationId xmlns:p14="http://schemas.microsoft.com/office/powerpoint/2010/main" val="2133813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9" r:id="rId5"/>
    <p:sldLayoutId id="2147483660" r:id="rId6"/>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52.rosstat.gov.ru/folder/35631/document/19570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hyperlink" Target="mailto:polina.skobeeva00@mail.ru"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G_6814.png" descr="IMG_6814.png">
            <a:extLst>
              <a:ext uri="{FF2B5EF4-FFF2-40B4-BE49-F238E27FC236}">
                <a16:creationId xmlns:a16="http://schemas.microsoft.com/office/drawing/2014/main" id="{A623959B-9984-B209-520A-9F94DCBD54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92" y="240"/>
            <a:ext cx="12251465" cy="68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extBox 3">
            <a:extLst>
              <a:ext uri="{FF2B5EF4-FFF2-40B4-BE49-F238E27FC236}">
                <a16:creationId xmlns:a16="http://schemas.microsoft.com/office/drawing/2014/main" id="{A8CDC384-FC7A-C2BB-48A0-5DAF22DE98B3}"/>
              </a:ext>
            </a:extLst>
          </p:cNvPr>
          <p:cNvSpPr txBox="1"/>
          <p:nvPr/>
        </p:nvSpPr>
        <p:spPr>
          <a:xfrm>
            <a:off x="227616" y="2123087"/>
            <a:ext cx="8820712" cy="566822"/>
          </a:xfrm>
          <a:prstGeom prst="rect">
            <a:avLst/>
          </a:prstGeom>
          <a:noFill/>
        </p:spPr>
        <p:txBody>
          <a:bodyPr wrap="square">
            <a:spAutoFit/>
          </a:bodyPr>
          <a:lstStyle/>
          <a:p>
            <a:pPr marL="7701" defTabSz="554492" rtl="0">
              <a:lnSpc>
                <a:spcPts val="3708"/>
              </a:lnSpc>
              <a:spcBef>
                <a:spcPts val="55"/>
              </a:spcBef>
              <a:buClrTx/>
            </a:pPr>
            <a:r>
              <a:rPr lang="ru-RU" sz="3638" b="1" kern="1200" cap="all" dirty="0">
                <a:solidFill>
                  <a:prstClr val="white"/>
                </a:solidFill>
                <a:latin typeface="Gilroy-Black"/>
                <a:ea typeface="+mn-ea"/>
                <a:cs typeface="Trebuchet MS"/>
              </a:rPr>
              <a:t>Туда-сюда обсудим</a:t>
            </a:r>
          </a:p>
        </p:txBody>
      </p:sp>
      <p:pic>
        <p:nvPicPr>
          <p:cNvPr id="3" name="Рисунок 2">
            <a:extLst>
              <a:ext uri="{FF2B5EF4-FFF2-40B4-BE49-F238E27FC236}">
                <a16:creationId xmlns:a16="http://schemas.microsoft.com/office/drawing/2014/main" id="{4F72D016-FF9C-F0A2-13CB-866DBB643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186317"/>
            <a:ext cx="2104735" cy="1658507"/>
          </a:xfrm>
          <a:prstGeom prst="rect">
            <a:avLst/>
          </a:prstGeom>
        </p:spPr>
      </p:pic>
      <p:pic>
        <p:nvPicPr>
          <p:cNvPr id="5" name="Рисунок 4">
            <a:extLst>
              <a:ext uri="{FF2B5EF4-FFF2-40B4-BE49-F238E27FC236}">
                <a16:creationId xmlns:a16="http://schemas.microsoft.com/office/drawing/2014/main" id="{BB9F0756-EA87-4B93-7818-66A413B54C66}"/>
              </a:ext>
            </a:extLst>
          </p:cNvPr>
          <p:cNvPicPr>
            <a:picLocks noChangeAspect="1"/>
          </p:cNvPicPr>
          <p:nvPr/>
        </p:nvPicPr>
        <p:blipFill>
          <a:blip r:embed="rId4"/>
          <a:stretch>
            <a:fillRect/>
          </a:stretch>
        </p:blipFill>
        <p:spPr>
          <a:xfrm>
            <a:off x="4829153" y="3446460"/>
            <a:ext cx="2473374" cy="2451549"/>
          </a:xfrm>
          <a:prstGeom prst="rect">
            <a:avLst/>
          </a:prstGeom>
        </p:spPr>
      </p:pic>
    </p:spTree>
    <p:extLst>
      <p:ext uri="{BB962C8B-B14F-4D97-AF65-F5344CB8AC3E}">
        <p14:creationId xmlns:p14="http://schemas.microsoft.com/office/powerpoint/2010/main" val="32544369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D1519-999B-4CAA-ADAA-69144F3F86D0}"/>
              </a:ext>
            </a:extLst>
          </p:cNvPr>
          <p:cNvSpPr>
            <a:spLocks noGrp="1"/>
          </p:cNvSpPr>
          <p:nvPr>
            <p:ph type="title"/>
          </p:nvPr>
        </p:nvSpPr>
        <p:spPr/>
        <p:txBody>
          <a:bodyPr/>
          <a:lstStyle/>
          <a:p>
            <a:r>
              <a:rPr lang="ru-RU" sz="4000" dirty="0"/>
              <a:t>Пользователь</a:t>
            </a:r>
            <a:br>
              <a:rPr lang="ru-RU" sz="4000" dirty="0"/>
            </a:br>
            <a:r>
              <a:rPr lang="ru-RU" sz="3200" dirty="0"/>
              <a:t>1 группа: 16-18, школьники старших классов Нижегородской области, которые не знают, куда поступать</a:t>
            </a:r>
            <a:br>
              <a:rPr lang="ru-RU" sz="3200" dirty="0"/>
            </a:br>
            <a:r>
              <a:rPr lang="ru-RU" sz="3200" dirty="0"/>
              <a:t>2 группа: 18-22, студенты 1-4 курса </a:t>
            </a:r>
            <a:r>
              <a:rPr lang="ru-RU" sz="3200" dirty="0" err="1"/>
              <a:t>Агротеха</a:t>
            </a:r>
            <a:r>
              <a:rPr lang="ru-RU" sz="3200" dirty="0"/>
              <a:t>, не знают, куда пойти работать </a:t>
            </a:r>
            <a:br>
              <a:rPr lang="ru-RU" sz="2800" dirty="0"/>
            </a:br>
            <a:br>
              <a:rPr lang="ru-RU" sz="2800" dirty="0"/>
            </a:br>
            <a:endParaRPr lang="ru-RU" dirty="0"/>
          </a:p>
        </p:txBody>
      </p:sp>
      <p:sp>
        <p:nvSpPr>
          <p:cNvPr id="6" name="Заголовок 1">
            <a:extLst>
              <a:ext uri="{FF2B5EF4-FFF2-40B4-BE49-F238E27FC236}">
                <a16:creationId xmlns:a16="http://schemas.microsoft.com/office/drawing/2014/main" id="{94259A25-4DEF-FE7A-2E02-BD2D77C38824}"/>
              </a:ext>
            </a:extLst>
          </p:cNvPr>
          <p:cNvSpPr txBox="1">
            <a:spLocks/>
          </p:cNvSpPr>
          <p:nvPr/>
        </p:nvSpPr>
        <p:spPr>
          <a:xfrm>
            <a:off x="335360" y="3356992"/>
            <a:ext cx="10514926" cy="799971"/>
          </a:xfrm>
          <a:prstGeom prst="rect">
            <a:avLst/>
          </a:prstGeom>
        </p:spPr>
        <p:txBody>
          <a:bodyPr/>
          <a:lstStyle>
            <a:lvl1pPr algn="l" defTabSz="914358" rtl="0" eaLnBrk="1" latinLnBrk="0" hangingPunct="1">
              <a:lnSpc>
                <a:spcPct val="90000"/>
              </a:lnSpc>
              <a:spcBef>
                <a:spcPct val="0"/>
              </a:spcBef>
              <a:buNone/>
              <a:defRPr sz="3638" kern="1200" cap="all" baseline="0">
                <a:solidFill>
                  <a:schemeClr val="accent1"/>
                </a:solidFill>
                <a:latin typeface="+mj-lt"/>
                <a:ea typeface="+mj-ea"/>
                <a:cs typeface="+mj-cs"/>
              </a:defRPr>
            </a:lvl1pPr>
          </a:lstStyle>
          <a:p>
            <a:pPr algn="r">
              <a:buClrTx/>
              <a:buFontTx/>
            </a:pPr>
            <a:r>
              <a:rPr lang="ru-RU" sz="2800" dirty="0"/>
              <a:t>проблема</a:t>
            </a:r>
          </a:p>
          <a:p>
            <a:pPr algn="r">
              <a:buClrTx/>
              <a:buFontTx/>
            </a:pPr>
            <a:r>
              <a:rPr lang="ru-RU" sz="2800" dirty="0"/>
              <a:t>1. Люди теряют возможность много зарабатывать в перспективной сфере и самореализоваться как профессионал из-за предрассудков.</a:t>
            </a:r>
          </a:p>
          <a:p>
            <a:pPr algn="r">
              <a:buClrTx/>
              <a:buFontTx/>
            </a:pPr>
            <a:r>
              <a:rPr lang="ru-RU" sz="2800" dirty="0"/>
              <a:t>2. </a:t>
            </a:r>
            <a:r>
              <a:rPr lang="ru-RU" sz="2800" dirty="0" err="1"/>
              <a:t>Агросфера</a:t>
            </a:r>
            <a:r>
              <a:rPr lang="ru-RU" sz="2800" dirty="0"/>
              <a:t> считается не престижной среди абитуриентов</a:t>
            </a:r>
            <a:br>
              <a:rPr lang="ru-RU" sz="2800" dirty="0"/>
            </a:br>
            <a:br>
              <a:rPr lang="ru-RU" sz="4000" dirty="0"/>
            </a:br>
            <a:endParaRPr lang="ru-RU" sz="4000" dirty="0"/>
          </a:p>
        </p:txBody>
      </p:sp>
    </p:spTree>
    <p:extLst>
      <p:ext uri="{BB962C8B-B14F-4D97-AF65-F5344CB8AC3E}">
        <p14:creationId xmlns:p14="http://schemas.microsoft.com/office/powerpoint/2010/main" val="401848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1986A-84BD-0A03-D656-587D6759DC50}"/>
              </a:ext>
            </a:extLst>
          </p:cNvPr>
          <p:cNvSpPr>
            <a:spLocks noGrp="1"/>
          </p:cNvSpPr>
          <p:nvPr>
            <p:ph type="title"/>
          </p:nvPr>
        </p:nvSpPr>
        <p:spPr>
          <a:xfrm>
            <a:off x="191344" y="476672"/>
            <a:ext cx="10514926" cy="799971"/>
          </a:xfrm>
        </p:spPr>
        <p:txBody>
          <a:bodyPr>
            <a:normAutofit fontScale="90000"/>
          </a:bodyPr>
          <a:lstStyle/>
          <a:p>
            <a:r>
              <a:rPr lang="ru-RU" sz="2200" dirty="0"/>
              <a:t>Начнём со статистике по Нижегородский области  </a:t>
            </a:r>
            <a:r>
              <a:rPr lang="ru-RU" sz="2200" u="sng" dirty="0">
                <a:solidFill>
                  <a:srgbClr val="FFC000"/>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https://52.rosstat.gov.ru/folder/35631/document/195708</a:t>
            </a:r>
            <a:r>
              <a:rPr lang="ru-RU" sz="2200" dirty="0">
                <a:solidFill>
                  <a:srgbClr val="FFC000"/>
                </a:solidFill>
                <a:effectLst/>
                <a:latin typeface="Times New Roman" panose="02020603050405020304" pitchFamily="18" charset="0"/>
                <a:ea typeface="Times New Roman" panose="02020603050405020304" pitchFamily="18" charset="0"/>
              </a:rPr>
              <a:t> </a:t>
            </a:r>
            <a:br>
              <a:rPr lang="ru-RU" sz="2200" dirty="0">
                <a:solidFill>
                  <a:srgbClr val="FFC000"/>
                </a:solidFill>
              </a:rPr>
            </a:br>
            <a:br>
              <a:rPr lang="ru-RU" sz="2200" dirty="0">
                <a:solidFill>
                  <a:srgbClr val="FFC000"/>
                </a:solidFill>
              </a:rPr>
            </a:br>
            <a:r>
              <a:rPr lang="ru-RU" sz="2200" dirty="0">
                <a:effectLst/>
                <a:latin typeface="Times New Roman" panose="02020603050405020304" pitchFamily="18" charset="0"/>
                <a:ea typeface="Times New Roman" panose="02020603050405020304" pitchFamily="18" charset="0"/>
              </a:rPr>
              <a:t>В Нижегородской области с каждым годом повышается спрос на специалистов в агарных сферах и с каждым годом востребованность среди абитуриентов на получение аграрных специальностей, и дальнейшая работа по специальности падает, так за 2018-2019 год число студентов специальностей сельское, лесное и рыбное хозяйство составляло 3.0%, а за 2022-2023 год по специальности сельское, лесное и рыбное хозяйство чисто студентов упало на 0,3% и составило 2,7%</a:t>
            </a:r>
            <a:br>
              <a:rPr lang="ru-RU" sz="2200" dirty="0">
                <a:effectLst/>
                <a:latin typeface="Times New Roman" panose="02020603050405020304" pitchFamily="18" charset="0"/>
                <a:ea typeface="Times New Roman" panose="02020603050405020304" pitchFamily="18" charset="0"/>
              </a:rPr>
            </a:br>
            <a:r>
              <a:rPr lang="ru-RU" sz="2200" dirty="0"/>
              <a:t>Ещё один опрос, который проводился в этом году, приняло 1723 человека трудоспособного возраста</a:t>
            </a:r>
            <a:br>
              <a:rPr lang="ru-RU" sz="2200" dirty="0"/>
            </a:br>
            <a:r>
              <a:rPr lang="ru-RU" sz="2200" dirty="0">
                <a:latin typeface="Times New Roman" panose="02020603050405020304" pitchFamily="18" charset="0"/>
                <a:ea typeface="Times New Roman" panose="02020603050405020304" pitchFamily="18" charset="0"/>
              </a:rPr>
              <a:t>И</a:t>
            </a:r>
            <a:r>
              <a:rPr lang="ru-RU" sz="2200" dirty="0">
                <a:effectLst/>
                <a:latin typeface="Times New Roman" panose="02020603050405020304" pitchFamily="18" charset="0"/>
                <a:ea typeface="Times New Roman" panose="02020603050405020304" pitchFamily="18" charset="0"/>
              </a:rPr>
              <a:t>з них 62% россиян считают, что работа в агросекторе НЕ привлекательна для молодёжи. 11% говорят, что позитивные изменения возможны при наличии современных технологий и оборудований, 35% считают, что отсутствует карьерный рост, 21% считает, что в с/х не развита инфраструктура, 18% сетуют на низкие зарплаты, 12% что к этой профессии нет уважения, 17% считают тяжёлым трудом в с/х. </a:t>
            </a:r>
            <a:br>
              <a:rPr lang="ru-RU" sz="1400" dirty="0">
                <a:effectLst/>
                <a:latin typeface="Times New Roman" panose="02020603050405020304" pitchFamily="18" charset="0"/>
                <a:ea typeface="Times New Roman" panose="02020603050405020304" pitchFamily="18" charset="0"/>
              </a:rPr>
            </a:br>
            <a:br>
              <a:rPr lang="ru-RU" sz="2000" dirty="0"/>
            </a:br>
            <a:r>
              <a:rPr lang="ru-RU" sz="2000" dirty="0">
                <a:effectLst/>
                <a:latin typeface="Times New Roman" panose="02020603050405020304" pitchFamily="18" charset="0"/>
                <a:ea typeface="Times New Roman" panose="02020603050405020304" pitchFamily="18" charset="0"/>
              </a:rPr>
              <a:t>  </a:t>
            </a:r>
            <a:br>
              <a:rPr lang="ru-RU" sz="4000" dirty="0">
                <a:effectLst/>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121668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1B65E-27FD-4BE0-9B37-BBACD52D8A90}"/>
              </a:ext>
            </a:extLst>
          </p:cNvPr>
          <p:cNvSpPr>
            <a:spLocks noGrp="1"/>
          </p:cNvSpPr>
          <p:nvPr>
            <p:ph type="title"/>
          </p:nvPr>
        </p:nvSpPr>
        <p:spPr/>
        <p:txBody>
          <a:bodyPr/>
          <a:lstStyle/>
          <a:p>
            <a:r>
              <a:rPr lang="ru-RU" dirty="0"/>
              <a:t>Как уже решается проблема</a:t>
            </a:r>
            <a:br>
              <a:rPr lang="ru-RU" dirty="0"/>
            </a:br>
            <a:br>
              <a:rPr lang="ru-RU" dirty="0"/>
            </a:br>
            <a:r>
              <a:rPr lang="ru-RU" sz="3600" dirty="0"/>
              <a:t>- идут в IT</a:t>
            </a:r>
            <a:br>
              <a:rPr lang="ru-RU" sz="3600" dirty="0"/>
            </a:br>
            <a:r>
              <a:rPr lang="ru-RU" sz="3600" dirty="0"/>
              <a:t>- открывают бизнес</a:t>
            </a:r>
            <a:br>
              <a:rPr lang="ru-RU" sz="3600" dirty="0"/>
            </a:br>
            <a:r>
              <a:rPr lang="ru-RU" sz="3600" dirty="0"/>
              <a:t>- становятся блогерами</a:t>
            </a:r>
            <a:br>
              <a:rPr lang="ru-RU" sz="3600" dirty="0"/>
            </a:br>
            <a:r>
              <a:rPr lang="ru-RU" sz="3600" dirty="0"/>
              <a:t>- смотрят ролики в соцсетях и ждут, что им скажут, что делать</a:t>
            </a:r>
            <a:br>
              <a:rPr lang="ru-RU" sz="3600" dirty="0"/>
            </a:br>
            <a:r>
              <a:rPr lang="ru-RU" sz="3600" dirty="0"/>
              <a:t>- в </a:t>
            </a:r>
            <a:r>
              <a:rPr lang="ru-RU" sz="3600" dirty="0" err="1"/>
              <a:t>агротехе</a:t>
            </a:r>
            <a:r>
              <a:rPr lang="ru-RU" sz="3600" dirty="0"/>
              <a:t> недобор</a:t>
            </a:r>
            <a:br>
              <a:rPr lang="ru-RU" dirty="0"/>
            </a:br>
            <a:endParaRPr lang="ru-RU" dirty="0"/>
          </a:p>
        </p:txBody>
      </p:sp>
    </p:spTree>
    <p:extLst>
      <p:ext uri="{BB962C8B-B14F-4D97-AF65-F5344CB8AC3E}">
        <p14:creationId xmlns:p14="http://schemas.microsoft.com/office/powerpoint/2010/main" val="9707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0EA351-1441-48BE-A752-6BD1B3200A83}"/>
              </a:ext>
            </a:extLst>
          </p:cNvPr>
          <p:cNvSpPr>
            <a:spLocks noGrp="1"/>
          </p:cNvSpPr>
          <p:nvPr>
            <p:ph type="title"/>
          </p:nvPr>
        </p:nvSpPr>
        <p:spPr/>
        <p:txBody>
          <a:bodyPr/>
          <a:lstStyle/>
          <a:p>
            <a:r>
              <a:rPr lang="ru-RU" sz="4800" dirty="0"/>
              <a:t>Решение</a:t>
            </a:r>
            <a:br>
              <a:rPr lang="ru-RU" sz="2000" dirty="0"/>
            </a:br>
            <a:r>
              <a:rPr lang="ru-RU" sz="2000" dirty="0"/>
              <a:t> </a:t>
            </a:r>
            <a:br>
              <a:rPr lang="ru-RU" sz="2000" dirty="0"/>
            </a:br>
            <a:r>
              <a:rPr lang="ru-RU" sz="2000" dirty="0"/>
              <a:t>Туда-сюда обсудим, Ну упусти возможность узнать как разбогатеть на селе</a:t>
            </a:r>
            <a:br>
              <a:rPr lang="ru-RU" sz="2000" dirty="0"/>
            </a:br>
            <a:r>
              <a:rPr lang="ru-RU" sz="2000" dirty="0"/>
              <a:t>Наш проект будет выглядеть, как серия  </a:t>
            </a:r>
            <a:r>
              <a:rPr lang="ru-RU" sz="2000" dirty="0" err="1"/>
              <a:t>видеоблого</a:t>
            </a:r>
            <a:r>
              <a:rPr lang="ru-RU" sz="2000" dirty="0"/>
              <a:t>, которые сейчас на пике популярности.</a:t>
            </a:r>
            <a:br>
              <a:rPr lang="ru-RU" sz="2000" dirty="0"/>
            </a:br>
            <a:r>
              <a:rPr lang="ru-RU" sz="2000" dirty="0"/>
              <a:t> Длительность примерно 10-15 минут, где мы сможем</a:t>
            </a:r>
            <a:r>
              <a:rPr lang="ru-RU" sz="2000" dirty="0">
                <a:highlight>
                  <a:srgbClr val="E9B41F"/>
                </a:highlight>
              </a:rPr>
              <a:t> рассказать </a:t>
            </a:r>
            <a:r>
              <a:rPr lang="ru-RU" sz="2000" dirty="0"/>
              <a:t>и </a:t>
            </a:r>
            <a:r>
              <a:rPr lang="ru-RU" sz="2000" dirty="0">
                <a:highlight>
                  <a:srgbClr val="E9B41F"/>
                </a:highlight>
              </a:rPr>
              <a:t>показать </a:t>
            </a:r>
            <a:r>
              <a:rPr lang="ru-RU" sz="2000" dirty="0"/>
              <a:t>на каком уровне сейчас сельское хозяйство, какие плюшки имеет молодой специалист с</a:t>
            </a:r>
            <a:r>
              <a:rPr lang="en-US" sz="2000" dirty="0"/>
              <a:t>/</a:t>
            </a:r>
            <a:r>
              <a:rPr lang="ru-RU" sz="2000" dirty="0"/>
              <a:t>х и какая зарплата</a:t>
            </a:r>
            <a:br>
              <a:rPr lang="ru-RU" sz="2000" dirty="0"/>
            </a:br>
            <a:br>
              <a:rPr lang="ru-RU" sz="2000" dirty="0"/>
            </a:br>
            <a:r>
              <a:rPr lang="ru-RU" sz="2000" dirty="0"/>
              <a:t>Поэтому мы решили создать объединение творческих людей</a:t>
            </a:r>
            <a:br>
              <a:rPr lang="ru-RU" sz="2000" dirty="0"/>
            </a:br>
            <a:r>
              <a:rPr lang="ru-RU" sz="2000" dirty="0"/>
              <a:t> (рекламное агентство), которое рассказывает и показывает</a:t>
            </a:r>
            <a:br>
              <a:rPr lang="ru-RU" sz="2000" dirty="0"/>
            </a:br>
            <a:r>
              <a:rPr lang="ru-RU" sz="2000" dirty="0"/>
              <a:t> людям, как рентабельно и респектабельно  работать в </a:t>
            </a:r>
            <a:r>
              <a:rPr lang="ru-RU" sz="2000" dirty="0" err="1"/>
              <a:t>агросфере</a:t>
            </a:r>
            <a:endParaRPr lang="ru-RU" sz="2000" dirty="0"/>
          </a:p>
        </p:txBody>
      </p:sp>
      <p:pic>
        <p:nvPicPr>
          <p:cNvPr id="3" name="Рисунок 2">
            <a:extLst>
              <a:ext uri="{FF2B5EF4-FFF2-40B4-BE49-F238E27FC236}">
                <a16:creationId xmlns:a16="http://schemas.microsoft.com/office/drawing/2014/main" id="{001481D2-9B33-2934-5BF6-48BD95B7ADC3}"/>
              </a:ext>
            </a:extLst>
          </p:cNvPr>
          <p:cNvPicPr>
            <a:picLocks noChangeAspect="1"/>
          </p:cNvPicPr>
          <p:nvPr/>
        </p:nvPicPr>
        <p:blipFill>
          <a:blip r:embed="rId3"/>
          <a:stretch>
            <a:fillRect/>
          </a:stretch>
        </p:blipFill>
        <p:spPr>
          <a:xfrm>
            <a:off x="9624392" y="3789040"/>
            <a:ext cx="2473374" cy="2451549"/>
          </a:xfrm>
          <a:prstGeom prst="rect">
            <a:avLst/>
          </a:prstGeom>
        </p:spPr>
      </p:pic>
    </p:spTree>
    <p:extLst>
      <p:ext uri="{BB962C8B-B14F-4D97-AF65-F5344CB8AC3E}">
        <p14:creationId xmlns:p14="http://schemas.microsoft.com/office/powerpoint/2010/main" val="67687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42CADE-C1E4-BA83-2C4C-35A782B9C0E8}"/>
              </a:ext>
            </a:extLst>
          </p:cNvPr>
          <p:cNvSpPr>
            <a:spLocks noGrp="1"/>
          </p:cNvSpPr>
          <p:nvPr>
            <p:ph type="title"/>
          </p:nvPr>
        </p:nvSpPr>
        <p:spPr>
          <a:ln>
            <a:solidFill>
              <a:schemeClr val="accent1"/>
            </a:solidFill>
          </a:ln>
        </p:spPr>
        <p:txBody>
          <a:bodyPr/>
          <a:lstStyle/>
          <a:p>
            <a:r>
              <a:rPr lang="ru-RU" sz="3200" dirty="0"/>
              <a:t>Наша команда имеет опыт в похожих проектах, таких как: </a:t>
            </a:r>
            <a:br>
              <a:rPr lang="ru-RU" sz="3200" dirty="0"/>
            </a:br>
            <a:r>
              <a:rPr lang="ru-RU" sz="3200" dirty="0"/>
              <a:t>«Молодёжь спрашивает» </a:t>
            </a:r>
            <a:br>
              <a:rPr lang="ru-RU" sz="3200" dirty="0"/>
            </a:br>
            <a:r>
              <a:rPr lang="ru-RU" sz="3200" dirty="0"/>
              <a:t>Видеорепортаж об отряде </a:t>
            </a:r>
            <a:r>
              <a:rPr lang="ru-RU" sz="3200" b="0" i="0" dirty="0">
                <a:solidFill>
                  <a:schemeClr val="accent1">
                    <a:lumMod val="75000"/>
                  </a:schemeClr>
                </a:solidFill>
                <a:effectLst/>
              </a:rPr>
              <a:t>«Всероссийский сельскохозяйственный отряд» </a:t>
            </a:r>
            <a:endParaRPr lang="ru-RU" sz="3200" dirty="0">
              <a:solidFill>
                <a:schemeClr val="accent1">
                  <a:lumMod val="75000"/>
                </a:schemeClr>
              </a:solidFill>
            </a:endParaRPr>
          </a:p>
        </p:txBody>
      </p:sp>
      <p:pic>
        <p:nvPicPr>
          <p:cNvPr id="3" name="Рисунок 2">
            <a:extLst>
              <a:ext uri="{FF2B5EF4-FFF2-40B4-BE49-F238E27FC236}">
                <a16:creationId xmlns:a16="http://schemas.microsoft.com/office/drawing/2014/main" id="{0EFC8AED-BB56-AC0F-8D5C-1DF6FD30BAD1}"/>
              </a:ext>
            </a:extLst>
          </p:cNvPr>
          <p:cNvPicPr>
            <a:picLocks noChangeAspect="1"/>
          </p:cNvPicPr>
          <p:nvPr/>
        </p:nvPicPr>
        <p:blipFill>
          <a:blip r:embed="rId2"/>
          <a:stretch>
            <a:fillRect/>
          </a:stretch>
        </p:blipFill>
        <p:spPr>
          <a:xfrm>
            <a:off x="1271464" y="2717529"/>
            <a:ext cx="3600400" cy="3446536"/>
          </a:xfrm>
          <a:prstGeom prst="rect">
            <a:avLst/>
          </a:prstGeom>
        </p:spPr>
      </p:pic>
      <p:pic>
        <p:nvPicPr>
          <p:cNvPr id="4" name="Рисунок 3">
            <a:extLst>
              <a:ext uri="{FF2B5EF4-FFF2-40B4-BE49-F238E27FC236}">
                <a16:creationId xmlns:a16="http://schemas.microsoft.com/office/drawing/2014/main" id="{EA38BA7B-A2A1-DF50-67AB-8B0D46C65650}"/>
              </a:ext>
            </a:extLst>
          </p:cNvPr>
          <p:cNvPicPr>
            <a:picLocks noChangeAspect="1"/>
          </p:cNvPicPr>
          <p:nvPr/>
        </p:nvPicPr>
        <p:blipFill>
          <a:blip r:embed="rId3"/>
          <a:stretch>
            <a:fillRect/>
          </a:stretch>
        </p:blipFill>
        <p:spPr>
          <a:xfrm>
            <a:off x="6849910" y="2867646"/>
            <a:ext cx="3456384" cy="3364805"/>
          </a:xfrm>
          <a:prstGeom prst="rect">
            <a:avLst/>
          </a:prstGeom>
        </p:spPr>
      </p:pic>
    </p:spTree>
    <p:extLst>
      <p:ext uri="{BB962C8B-B14F-4D97-AF65-F5344CB8AC3E}">
        <p14:creationId xmlns:p14="http://schemas.microsoft.com/office/powerpoint/2010/main" val="190277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DD1F5-7CBA-4E63-B717-9914907239A8}"/>
              </a:ext>
            </a:extLst>
          </p:cNvPr>
          <p:cNvSpPr>
            <a:spLocks noGrp="1"/>
          </p:cNvSpPr>
          <p:nvPr>
            <p:ph type="title"/>
          </p:nvPr>
        </p:nvSpPr>
        <p:spPr/>
        <p:txBody>
          <a:bodyPr/>
          <a:lstStyle/>
          <a:p>
            <a:r>
              <a:rPr lang="ru-RU" sz="2400" dirty="0"/>
              <a:t>Рынок</a:t>
            </a:r>
            <a:br>
              <a:rPr lang="ru-RU" sz="2400" dirty="0"/>
            </a:br>
            <a:r>
              <a:rPr lang="ru-RU" sz="2400" dirty="0"/>
              <a:t>- Агрофирмам, нужны работники, рынок растущий и процветающий</a:t>
            </a:r>
            <a:br>
              <a:rPr lang="ru-RU" sz="2400" dirty="0"/>
            </a:br>
            <a:r>
              <a:rPr lang="ru-RU" sz="2400" dirty="0"/>
              <a:t>- Вузам, </a:t>
            </a:r>
            <a:r>
              <a:rPr lang="ru-RU" sz="2400" dirty="0" err="1"/>
              <a:t>нужнам</a:t>
            </a:r>
            <a:r>
              <a:rPr lang="ru-RU" sz="2400" dirty="0"/>
              <a:t> положительная динамика, абитуриенты</a:t>
            </a:r>
            <a:br>
              <a:rPr lang="ru-RU" sz="2400" dirty="0"/>
            </a:br>
            <a:r>
              <a:rPr lang="ru-RU" sz="2400" dirty="0"/>
              <a:t>- Видеоформат, снимают </a:t>
            </a:r>
            <a:r>
              <a:rPr lang="ru-RU" sz="2400" dirty="0" err="1"/>
              <a:t>видосы</a:t>
            </a:r>
            <a:r>
              <a:rPr lang="ru-RU" sz="2400" dirty="0"/>
              <a:t>, рынок </a:t>
            </a:r>
            <a:r>
              <a:rPr lang="ru-RU" sz="2400" dirty="0" err="1"/>
              <a:t>блогинга</a:t>
            </a:r>
            <a:r>
              <a:rPr lang="ru-RU" sz="2400" dirty="0"/>
              <a:t> растёт, много площадок для реализации, </a:t>
            </a:r>
            <a:r>
              <a:rPr lang="ru-RU" sz="2400" dirty="0" err="1"/>
              <a:t>вирусирующийся</a:t>
            </a:r>
            <a:r>
              <a:rPr lang="ru-RU" sz="2400" dirty="0"/>
              <a:t> контент</a:t>
            </a:r>
            <a:br>
              <a:rPr lang="ru-RU" sz="2400" dirty="0"/>
            </a:br>
            <a:r>
              <a:rPr lang="ru-RU" sz="2400" dirty="0"/>
              <a:t>- государство и грантовую поддержку </a:t>
            </a:r>
            <a:r>
              <a:rPr lang="ru-RU" sz="2400" dirty="0" err="1"/>
              <a:t>агросферы</a:t>
            </a:r>
            <a:r>
              <a:rPr lang="ru-RU" sz="2400" dirty="0"/>
              <a:t> / молодых предпринимателей / социально-значимых проектов / проектов популяризации</a:t>
            </a:r>
            <a:br>
              <a:rPr lang="ru-RU" sz="2400" dirty="0"/>
            </a:br>
            <a:r>
              <a:rPr lang="ru-RU" sz="2400" dirty="0"/>
              <a:t>Монетизация: </a:t>
            </a:r>
            <a:br>
              <a:rPr lang="ru-RU" sz="2400" dirty="0"/>
            </a:br>
            <a:r>
              <a:rPr lang="ru-RU" sz="2400" dirty="0"/>
              <a:t>- грантовая помощь</a:t>
            </a:r>
            <a:br>
              <a:rPr lang="ru-RU" sz="2400" dirty="0"/>
            </a:br>
            <a:r>
              <a:rPr lang="ru-RU" sz="2400" dirty="0"/>
              <a:t>- спонсорские спецпроекты </a:t>
            </a:r>
            <a:br>
              <a:rPr lang="ru-RU" sz="2400" dirty="0"/>
            </a:br>
            <a:r>
              <a:rPr lang="ru-RU" sz="2400" dirty="0"/>
              <a:t>(заказчик - Агрофирма)</a:t>
            </a:r>
            <a:br>
              <a:rPr lang="ru-RU" sz="2400" dirty="0"/>
            </a:br>
            <a:r>
              <a:rPr lang="ru-RU" sz="2400" dirty="0"/>
              <a:t>Преимущества </a:t>
            </a:r>
            <a:r>
              <a:rPr lang="ru-RU" sz="2400" dirty="0" err="1"/>
              <a:t>агросферы</a:t>
            </a:r>
            <a:r>
              <a:rPr lang="ru-RU" sz="2400" dirty="0"/>
              <a:t>:</a:t>
            </a:r>
            <a:br>
              <a:rPr lang="ru-RU" sz="2400" dirty="0"/>
            </a:br>
            <a:r>
              <a:rPr lang="ru-RU" sz="2400" dirty="0"/>
              <a:t>-Работы хватит всем</a:t>
            </a:r>
            <a:br>
              <a:rPr lang="ru-RU" sz="2400" dirty="0"/>
            </a:br>
            <a:r>
              <a:rPr lang="ru-RU" sz="2400" dirty="0"/>
              <a:t>-поддержка государства</a:t>
            </a:r>
            <a:br>
              <a:rPr lang="ru-RU" sz="2400" dirty="0"/>
            </a:br>
            <a:r>
              <a:rPr lang="ru-RU" sz="2400" dirty="0"/>
              <a:t>-Растущий рынок</a:t>
            </a:r>
            <a:br>
              <a:rPr lang="ru-RU" sz="2400" dirty="0"/>
            </a:br>
            <a:br>
              <a:rPr lang="ru-RU" sz="2400" dirty="0"/>
            </a:br>
            <a:br>
              <a:rPr lang="ru-RU" dirty="0"/>
            </a:br>
            <a:br>
              <a:rPr lang="ru-RU" dirty="0"/>
            </a:br>
            <a:endParaRPr lang="ru-RU" dirty="0"/>
          </a:p>
        </p:txBody>
      </p:sp>
    </p:spTree>
    <p:extLst>
      <p:ext uri="{BB962C8B-B14F-4D97-AF65-F5344CB8AC3E}">
        <p14:creationId xmlns:p14="http://schemas.microsoft.com/office/powerpoint/2010/main" val="44522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AC35A-EE9D-48D6-9843-CD5C753F571D}"/>
              </a:ext>
            </a:extLst>
          </p:cNvPr>
          <p:cNvSpPr>
            <a:spLocks noGrp="1"/>
          </p:cNvSpPr>
          <p:nvPr>
            <p:ph type="title"/>
          </p:nvPr>
        </p:nvSpPr>
        <p:spPr>
          <a:xfrm>
            <a:off x="191344" y="124264"/>
            <a:ext cx="10514926" cy="799971"/>
          </a:xfrm>
        </p:spPr>
        <p:txBody>
          <a:bodyPr/>
          <a:lstStyle/>
          <a:p>
            <a:r>
              <a:rPr lang="ru-RU" dirty="0"/>
              <a:t>Команда</a:t>
            </a:r>
            <a:br>
              <a:rPr lang="ru-RU" dirty="0"/>
            </a:br>
            <a:br>
              <a:rPr lang="ru-RU" dirty="0"/>
            </a:br>
            <a:br>
              <a:rPr lang="ru-RU" dirty="0"/>
            </a:br>
            <a:br>
              <a:rPr lang="ru-RU" dirty="0"/>
            </a:br>
            <a:endParaRPr lang="ru-RU" dirty="0"/>
          </a:p>
        </p:txBody>
      </p:sp>
      <p:pic>
        <p:nvPicPr>
          <p:cNvPr id="4" name="Рисунок 3">
            <a:extLst>
              <a:ext uri="{FF2B5EF4-FFF2-40B4-BE49-F238E27FC236}">
                <a16:creationId xmlns:a16="http://schemas.microsoft.com/office/drawing/2014/main" id="{94B5FAC2-CD37-692D-3320-24EB5CB4CC76}"/>
              </a:ext>
            </a:extLst>
          </p:cNvPr>
          <p:cNvPicPr>
            <a:picLocks noChangeAspect="1"/>
          </p:cNvPicPr>
          <p:nvPr/>
        </p:nvPicPr>
        <p:blipFill>
          <a:blip r:embed="rId3"/>
          <a:stretch>
            <a:fillRect/>
          </a:stretch>
        </p:blipFill>
        <p:spPr>
          <a:xfrm rot="1309332">
            <a:off x="6479666" y="1047126"/>
            <a:ext cx="4497184" cy="29969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684767A0-47E2-5A47-0896-B5C276534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021067"/>
            <a:ext cx="2917891" cy="43783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E18421-4A4D-108F-F03C-221FC37B3900}"/>
              </a:ext>
            </a:extLst>
          </p:cNvPr>
          <p:cNvSpPr txBox="1"/>
          <p:nvPr/>
        </p:nvSpPr>
        <p:spPr>
          <a:xfrm>
            <a:off x="1271464" y="5806312"/>
            <a:ext cx="6119812" cy="954107"/>
          </a:xfrm>
          <a:prstGeom prst="rect">
            <a:avLst/>
          </a:prstGeom>
          <a:noFill/>
        </p:spPr>
        <p:txBody>
          <a:bodyPr wrap="square">
            <a:spAutoFit/>
          </a:bodyPr>
          <a:lstStyle/>
          <a:p>
            <a:r>
              <a:rPr lang="ru-RU" dirty="0"/>
              <a:t>Скобеева </a:t>
            </a:r>
          </a:p>
          <a:p>
            <a:r>
              <a:rPr lang="ru-RU" dirty="0"/>
              <a:t>Полина Александровна</a:t>
            </a:r>
          </a:p>
          <a:p>
            <a:r>
              <a:rPr lang="ru-RU" sz="1400" dirty="0"/>
              <a:t>Руководитель проекта и видеомонтажер</a:t>
            </a:r>
          </a:p>
          <a:p>
            <a:endParaRPr lang="ru-RU" dirty="0"/>
          </a:p>
        </p:txBody>
      </p:sp>
      <p:sp>
        <p:nvSpPr>
          <p:cNvPr id="8" name="TextBox 7">
            <a:extLst>
              <a:ext uri="{FF2B5EF4-FFF2-40B4-BE49-F238E27FC236}">
                <a16:creationId xmlns:a16="http://schemas.microsoft.com/office/drawing/2014/main" id="{63D60EED-8087-5BF4-23C0-3D3E2041AEB8}"/>
              </a:ext>
            </a:extLst>
          </p:cNvPr>
          <p:cNvSpPr txBox="1"/>
          <p:nvPr/>
        </p:nvSpPr>
        <p:spPr>
          <a:xfrm>
            <a:off x="6096000" y="4032255"/>
            <a:ext cx="6119812" cy="954107"/>
          </a:xfrm>
          <a:prstGeom prst="rect">
            <a:avLst/>
          </a:prstGeom>
          <a:noFill/>
        </p:spPr>
        <p:txBody>
          <a:bodyPr wrap="square">
            <a:spAutoFit/>
          </a:bodyPr>
          <a:lstStyle/>
          <a:p>
            <a:r>
              <a:rPr lang="ru-RU" dirty="0"/>
              <a:t>Алиева </a:t>
            </a:r>
          </a:p>
          <a:p>
            <a:r>
              <a:rPr lang="ru-RU" dirty="0"/>
              <a:t>Зейнаб </a:t>
            </a:r>
            <a:r>
              <a:rPr lang="ru-RU" dirty="0" err="1"/>
              <a:t>Азизагаевна</a:t>
            </a:r>
            <a:endParaRPr lang="ru-RU" dirty="0"/>
          </a:p>
          <a:p>
            <a:r>
              <a:rPr lang="ru-RU" sz="1400" dirty="0"/>
              <a:t>Креативный продюсер и интервьюер </a:t>
            </a:r>
          </a:p>
          <a:p>
            <a:r>
              <a:rPr lang="ru-RU" dirty="0"/>
              <a:t> </a:t>
            </a:r>
          </a:p>
        </p:txBody>
      </p:sp>
    </p:spTree>
    <p:extLst>
      <p:ext uri="{BB962C8B-B14F-4D97-AF65-F5344CB8AC3E}">
        <p14:creationId xmlns:p14="http://schemas.microsoft.com/office/powerpoint/2010/main" val="211029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a:extLst>
              <a:ext uri="{FF2B5EF4-FFF2-40B4-BE49-F238E27FC236}">
                <a16:creationId xmlns:a16="http://schemas.microsoft.com/office/drawing/2014/main" id="{A5226535-696A-CA4E-ABFF-0DDA26D36985}"/>
              </a:ext>
            </a:extLst>
          </p:cNvPr>
          <p:cNvSpPr>
            <a:spLocks noChangeArrowheads="1"/>
          </p:cNvSpPr>
          <p:nvPr/>
        </p:nvSpPr>
        <p:spPr bwMode="auto">
          <a:xfrm>
            <a:off x="-15875" y="5229200"/>
            <a:ext cx="1503363"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3" name="Прямоугольник">
            <a:extLst>
              <a:ext uri="{FF2B5EF4-FFF2-40B4-BE49-F238E27FC236}">
                <a16:creationId xmlns:a16="http://schemas.microsoft.com/office/drawing/2014/main" id="{3B997FA6-A8C7-AC76-2A90-28E74F579841}"/>
              </a:ext>
            </a:extLst>
          </p:cNvPr>
          <p:cNvSpPr>
            <a:spLocks noChangeArrowheads="1"/>
          </p:cNvSpPr>
          <p:nvPr/>
        </p:nvSpPr>
        <p:spPr bwMode="auto">
          <a:xfrm>
            <a:off x="1481138" y="5229200"/>
            <a:ext cx="1501775" cy="1652614"/>
          </a:xfrm>
          <a:prstGeom prst="rect">
            <a:avLst/>
          </a:prstGeom>
          <a:blipFill dpi="0" rotWithShape="1">
            <a:blip r:embed="rId3"/>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4" name="Прямоугольник">
            <a:extLst>
              <a:ext uri="{FF2B5EF4-FFF2-40B4-BE49-F238E27FC236}">
                <a16:creationId xmlns:a16="http://schemas.microsoft.com/office/drawing/2014/main" id="{2C59E2CD-FC4F-9170-E1E7-925642AEAA21}"/>
              </a:ext>
            </a:extLst>
          </p:cNvPr>
          <p:cNvSpPr>
            <a:spLocks noChangeArrowheads="1"/>
          </p:cNvSpPr>
          <p:nvPr/>
        </p:nvSpPr>
        <p:spPr bwMode="auto">
          <a:xfrm>
            <a:off x="2968625"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6" name="Прямоугольник">
            <a:extLst>
              <a:ext uri="{FF2B5EF4-FFF2-40B4-BE49-F238E27FC236}">
                <a16:creationId xmlns:a16="http://schemas.microsoft.com/office/drawing/2014/main" id="{13841E90-F88E-739C-6BEB-FA916BEFA38D}"/>
              </a:ext>
            </a:extLst>
          </p:cNvPr>
          <p:cNvSpPr>
            <a:spLocks noChangeArrowheads="1"/>
          </p:cNvSpPr>
          <p:nvPr/>
        </p:nvSpPr>
        <p:spPr bwMode="auto">
          <a:xfrm>
            <a:off x="444976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7" name="Прямоугольник">
            <a:extLst>
              <a:ext uri="{FF2B5EF4-FFF2-40B4-BE49-F238E27FC236}">
                <a16:creationId xmlns:a16="http://schemas.microsoft.com/office/drawing/2014/main" id="{BC6CC5B3-52F0-85C0-8F5F-F112E155425B}"/>
              </a:ext>
            </a:extLst>
          </p:cNvPr>
          <p:cNvSpPr>
            <a:spLocks noChangeArrowheads="1"/>
          </p:cNvSpPr>
          <p:nvPr/>
        </p:nvSpPr>
        <p:spPr bwMode="auto">
          <a:xfrm>
            <a:off x="5951538"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8" name="Прямоугольник">
            <a:extLst>
              <a:ext uri="{FF2B5EF4-FFF2-40B4-BE49-F238E27FC236}">
                <a16:creationId xmlns:a16="http://schemas.microsoft.com/office/drawing/2014/main" id="{BA36A7D2-EF31-836E-CB26-AE8D311C2C30}"/>
              </a:ext>
            </a:extLst>
          </p:cNvPr>
          <p:cNvSpPr>
            <a:spLocks noChangeArrowheads="1"/>
          </p:cNvSpPr>
          <p:nvPr/>
        </p:nvSpPr>
        <p:spPr bwMode="auto">
          <a:xfrm>
            <a:off x="7419975" y="5229200"/>
            <a:ext cx="1501775" cy="1652614"/>
          </a:xfrm>
          <a:prstGeom prst="rect">
            <a:avLst/>
          </a:prstGeom>
          <a:blipFill dpi="0" rotWithShape="1">
            <a:blip r:embed="rId6"/>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9" name="Прямоугольник">
            <a:extLst>
              <a:ext uri="{FF2B5EF4-FFF2-40B4-BE49-F238E27FC236}">
                <a16:creationId xmlns:a16="http://schemas.microsoft.com/office/drawing/2014/main" id="{51D533AB-A49E-08F7-FAEF-B9E28ED9C7F4}"/>
              </a:ext>
            </a:extLst>
          </p:cNvPr>
          <p:cNvSpPr>
            <a:spLocks noChangeArrowheads="1"/>
          </p:cNvSpPr>
          <p:nvPr/>
        </p:nvSpPr>
        <p:spPr bwMode="auto">
          <a:xfrm>
            <a:off x="8920163" y="5229200"/>
            <a:ext cx="1503362"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0" name="Прямоугольник">
            <a:extLst>
              <a:ext uri="{FF2B5EF4-FFF2-40B4-BE49-F238E27FC236}">
                <a16:creationId xmlns:a16="http://schemas.microsoft.com/office/drawing/2014/main" id="{BFC51C73-C7E6-0AA7-9926-7F7C663F96CE}"/>
              </a:ext>
            </a:extLst>
          </p:cNvPr>
          <p:cNvSpPr>
            <a:spLocks noChangeArrowheads="1"/>
          </p:cNvSpPr>
          <p:nvPr/>
        </p:nvSpPr>
        <p:spPr bwMode="auto">
          <a:xfrm>
            <a:off x="1023461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1" name="Прямоугольник">
            <a:extLst>
              <a:ext uri="{FF2B5EF4-FFF2-40B4-BE49-F238E27FC236}">
                <a16:creationId xmlns:a16="http://schemas.microsoft.com/office/drawing/2014/main" id="{258BD255-C553-A1B4-7011-C81981E9C00D}"/>
              </a:ext>
            </a:extLst>
          </p:cNvPr>
          <p:cNvSpPr>
            <a:spLocks noChangeArrowheads="1"/>
          </p:cNvSpPr>
          <p:nvPr/>
        </p:nvSpPr>
        <p:spPr bwMode="auto">
          <a:xfrm>
            <a:off x="11731625" y="5229200"/>
            <a:ext cx="488950"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3" name="Текст 2">
            <a:extLst>
              <a:ext uri="{FF2B5EF4-FFF2-40B4-BE49-F238E27FC236}">
                <a16:creationId xmlns:a16="http://schemas.microsoft.com/office/drawing/2014/main" id="{C86811C2-C24E-C4A8-C125-88F2F141791A}"/>
              </a:ext>
            </a:extLst>
          </p:cNvPr>
          <p:cNvSpPr txBox="1"/>
          <p:nvPr/>
        </p:nvSpPr>
        <p:spPr>
          <a:xfrm>
            <a:off x="532009" y="465469"/>
            <a:ext cx="4831212" cy="452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defRPr sz="7200">
                <a:solidFill>
                  <a:srgbClr val="8F00FF"/>
                </a:solidFill>
                <a:latin typeface="Gilroy-ExtraBold"/>
                <a:ea typeface="Gilroy-ExtraBold"/>
                <a:cs typeface="Gilroy-ExtraBold"/>
                <a:sym typeface="Gilroy-ExtraBold"/>
              </a:defRPr>
            </a:pPr>
            <a:r>
              <a:rPr sz="6900" dirty="0"/>
              <a:t>СПАСИБО</a:t>
            </a:r>
            <a:r>
              <a:rPr dirty="0"/>
              <a:t>!</a:t>
            </a:r>
          </a:p>
          <a:p>
            <a:pPr>
              <a:defRPr sz="2400">
                <a:solidFill>
                  <a:srgbClr val="8F00FF"/>
                </a:solidFill>
                <a:latin typeface="Gilroy-ExtraBold"/>
                <a:ea typeface="Gilroy-ExtraBold"/>
                <a:cs typeface="Gilroy-ExtraBold"/>
                <a:sym typeface="Gilroy-ExtraBold"/>
              </a:defRPr>
            </a:pPr>
            <a:endParaRPr dirty="0"/>
          </a:p>
          <a:p>
            <a:pPr>
              <a:lnSpc>
                <a:spcPct val="150000"/>
              </a:lnSpc>
              <a:defRPr sz="2300">
                <a:solidFill>
                  <a:srgbClr val="8F00FF"/>
                </a:solidFill>
                <a:latin typeface="Gilroy-Light"/>
                <a:ea typeface="Gilroy-Light"/>
                <a:cs typeface="Gilroy-Light"/>
                <a:sym typeface="Gilroy-Light"/>
              </a:defRPr>
            </a:pPr>
            <a:r>
              <a:rPr dirty="0"/>
              <a:t>КОНТАКТЫ</a:t>
            </a:r>
            <a:endParaRPr dirty="0">
              <a:latin typeface="Gilroy-ExtraBold"/>
              <a:ea typeface="Gilroy-ExtraBold"/>
              <a:cs typeface="Gilroy-ExtraBold"/>
              <a:sym typeface="Gilroy-ExtraBold"/>
            </a:endParaRPr>
          </a:p>
          <a:p>
            <a:r>
              <a:rPr lang="ru-RU" sz="1800" dirty="0"/>
              <a:t>Скобеева </a:t>
            </a:r>
          </a:p>
          <a:p>
            <a:r>
              <a:rPr lang="ru-RU" sz="1800" dirty="0"/>
              <a:t>Полина Александровна </a:t>
            </a:r>
          </a:p>
          <a:p>
            <a:pPr>
              <a:lnSpc>
                <a:spcPct val="150000"/>
              </a:lnSpc>
              <a:defRPr sz="2300">
                <a:solidFill>
                  <a:srgbClr val="1B1B1B"/>
                </a:solidFill>
                <a:latin typeface="Gilroy-Light"/>
                <a:ea typeface="Gilroy-Light"/>
                <a:cs typeface="Gilroy-Light"/>
                <a:sym typeface="Gilroy-Light"/>
              </a:defRPr>
            </a:pPr>
            <a:r>
              <a:rPr lang="en-US" dirty="0"/>
              <a:t>email</a:t>
            </a:r>
            <a:r>
              <a:rPr lang="ru-RU" dirty="0"/>
              <a:t>: </a:t>
            </a:r>
            <a:r>
              <a:rPr lang="en-US" dirty="0" err="1">
                <a:hlinkClick r:id="rId7"/>
              </a:rPr>
              <a:t>polina</a:t>
            </a:r>
            <a:r>
              <a:rPr lang="ru-RU" dirty="0">
                <a:hlinkClick r:id="rId7"/>
              </a:rPr>
              <a:t>.</a:t>
            </a:r>
            <a:r>
              <a:rPr lang="en-US" dirty="0">
                <a:hlinkClick r:id="rId7"/>
              </a:rPr>
              <a:t>skobeeva00@mail</a:t>
            </a:r>
            <a:r>
              <a:rPr lang="ru-RU" dirty="0">
                <a:hlinkClick r:id="rId7"/>
              </a:rPr>
              <a:t>.</a:t>
            </a:r>
            <a:r>
              <a:rPr lang="en-US" dirty="0" err="1">
                <a:hlinkClick r:id="rId7"/>
              </a:rPr>
              <a:t>ru</a:t>
            </a:r>
            <a:r>
              <a:rPr lang="ru-RU" dirty="0"/>
              <a:t> </a:t>
            </a:r>
          </a:p>
          <a:p>
            <a:pPr>
              <a:lnSpc>
                <a:spcPct val="150000"/>
              </a:lnSpc>
              <a:defRPr sz="2300">
                <a:solidFill>
                  <a:srgbClr val="1B1B1B"/>
                </a:solidFill>
                <a:latin typeface="Gilroy-Light"/>
                <a:ea typeface="Gilroy-Light"/>
                <a:cs typeface="Gilroy-Light"/>
                <a:sym typeface="Gilroy-Light"/>
              </a:defRPr>
            </a:pPr>
            <a:r>
              <a:rPr lang="ru-RU" dirty="0"/>
              <a:t>Тел: </a:t>
            </a:r>
            <a:r>
              <a:rPr lang="en-US" dirty="0"/>
              <a:t>89990758268</a:t>
            </a:r>
            <a:endParaRPr lang="ru-RU" dirty="0"/>
          </a:p>
          <a:p>
            <a:pPr>
              <a:lnSpc>
                <a:spcPct val="150000"/>
              </a:lnSpc>
              <a:defRPr sz="2300">
                <a:solidFill>
                  <a:srgbClr val="1B1B1B"/>
                </a:solidFill>
                <a:latin typeface="Gilroy-Light"/>
                <a:ea typeface="Gilroy-Light"/>
                <a:cs typeface="Gilroy-Light"/>
                <a:sym typeface="Gilroy-Light"/>
              </a:defRPr>
            </a:pPr>
            <a:endParaRPr dirty="0"/>
          </a:p>
        </p:txBody>
      </p:sp>
      <p:pic>
        <p:nvPicPr>
          <p:cNvPr id="2050" name="Picture 2">
            <a:extLst>
              <a:ext uri="{FF2B5EF4-FFF2-40B4-BE49-F238E27FC236}">
                <a16:creationId xmlns:a16="http://schemas.microsoft.com/office/drawing/2014/main" id="{5B932D80-799D-5B83-D49E-164A90C84C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968" y="7523"/>
            <a:ext cx="3479909" cy="5221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Тема Office">
  <a:themeElements>
    <a:clrScheme name="Другая 13">
      <a:dk1>
        <a:sysClr val="windowText" lastClr="000000"/>
      </a:dk1>
      <a:lt1>
        <a:sysClr val="window" lastClr="FFFFFF"/>
      </a:lt1>
      <a:dk2>
        <a:srgbClr val="000000"/>
      </a:dk2>
      <a:lt2>
        <a:srgbClr val="E7E6E6"/>
      </a:lt2>
      <a:accent1>
        <a:srgbClr val="8F00FF"/>
      </a:accent1>
      <a:accent2>
        <a:srgbClr val="FD493D"/>
      </a:accent2>
      <a:accent3>
        <a:srgbClr val="FCAF17"/>
      </a:accent3>
      <a:accent4>
        <a:srgbClr val="FBB3C1"/>
      </a:accent4>
      <a:accent5>
        <a:srgbClr val="B5D8E1"/>
      </a:accent5>
      <a:accent6>
        <a:srgbClr val="1B1B1B"/>
      </a:accent6>
      <a:hlink>
        <a:srgbClr val="0563C1"/>
      </a:hlink>
      <a:folHlink>
        <a:srgbClr val="954F72"/>
      </a:folHlink>
    </a:clrScheme>
    <a:fontScheme name="Другая 4">
      <a:majorFont>
        <a:latin typeface="Gilroy-Black"/>
        <a:ea typeface=""/>
        <a:cs typeface=""/>
      </a:majorFont>
      <a:minorFont>
        <a:latin typeface="Gilroy"/>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TotalTime>
  <Words>1506</Words>
  <Application>Microsoft Office PowerPoint</Application>
  <DocSecurity>0</DocSecurity>
  <PresentationFormat>Широкоэкранный</PresentationFormat>
  <Paragraphs>68</Paragraphs>
  <Slides>9</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Gilroy</vt:lpstr>
      <vt:lpstr>Calibri</vt:lpstr>
      <vt:lpstr>Gilroy-Black</vt:lpstr>
      <vt:lpstr>Gilroy-Light</vt:lpstr>
      <vt:lpstr>Times New Roman</vt:lpstr>
      <vt:lpstr>Gilroy-ExtraBold</vt:lpstr>
      <vt:lpstr>Тема Office</vt:lpstr>
      <vt:lpstr>Презентация PowerPoint</vt:lpstr>
      <vt:lpstr>Пользователь 1 группа: 16-18, школьники старших классов Нижегородской области, которые не знают, куда поступать 2 группа: 18-22, студенты 1-4 курса Агротеха, не знают, куда пойти работать   </vt:lpstr>
      <vt:lpstr>Начнём со статистике по Нижегородский области  https://52.rosstat.gov.ru/folder/35631/document/195708   В Нижегородской области с каждым годом повышается спрос на специалистов в агарных сферах и с каждым годом востребованность среди абитуриентов на получение аграрных специальностей, и дальнейшая работа по специальности падает, так за 2018-2019 год число студентов специальностей сельское, лесное и рыбное хозяйство составляло 3.0%, а за 2022-2023 год по специальности сельское, лесное и рыбное хозяйство чисто студентов упало на 0,3% и составило 2,7% Ещё один опрос, который проводился в этом году, приняло 1723 человека трудоспособного возраста Из них 62% россиян считают, что работа в агросекторе НЕ привлекательна для молодёжи. 11% говорят, что позитивные изменения возможны при наличии современных технологий и оборудований, 35% считают, что отсутствует карьерный рост, 21% считает, что в с/х не развита инфраструктура, 18% сетуют на низкие зарплаты, 12% что к этой профессии нет уважения, 17% считают тяжёлым трудом в с/х.      </vt:lpstr>
      <vt:lpstr>Как уже решается проблема  - идут в IT - открывают бизнес - становятся блогерами - смотрят ролики в соцсетях и ждут, что им скажут, что делать - в агротехе недобор </vt:lpstr>
      <vt:lpstr>Решение   Туда-сюда обсудим, Ну упусти возможность узнать как разбогатеть на селе Наш проект будет выглядеть, как серия  видеоблого, которые сейчас на пике популярности.  Длительность примерно 10-15 минут, где мы сможем рассказать и показать на каком уровне сейчас сельское хозяйство, какие плюшки имеет молодой специалист с/х и какая зарплата  Поэтому мы решили создать объединение творческих людей  (рекламное агентство), которое рассказывает и показывает  людям, как рентабельно и респектабельно  работать в агросфере</vt:lpstr>
      <vt:lpstr>Наша команда имеет опыт в похожих проектах, таких как:  «Молодёжь спрашивает»  Видеорепортаж об отряде «Всероссийский сельскохозяйственный отряд» </vt:lpstr>
      <vt:lpstr>Рынок - Агрофирмам, нужны работники, рынок растущий и процветающий - Вузам, нужнам положительная динамика, абитуриенты - Видеоформат, снимают видосы, рынок блогинга растёт, много площадок для реализации, вирусирующийся контент - государство и грантовую поддержку агросферы / молодых предпринимателей / социально-значимых проектов / проектов популяризации Монетизация:  - грантовая помощь - спонсорские спецпроекты  (заказчик - Агрофирма) Преимущества агросферы: -Работы хватит всем -поддержка государства -Растущий рынок    </vt:lpstr>
      <vt:lpstr>Команда    </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Mikely</dc:creator>
  <cp:keywords/>
  <dc:description/>
  <cp:lastModifiedBy>zemiwka06@gmail.com</cp:lastModifiedBy>
  <cp:revision>206</cp:revision>
  <dcterms:created xsi:type="dcterms:W3CDTF">2022-11-28T09:29:04Z</dcterms:created>
  <dcterms:modified xsi:type="dcterms:W3CDTF">2023-11-13T19:38:46Z</dcterms:modified>
  <cp:category/>
  <dc:identifier/>
  <cp:contentStatus/>
  <dc:language/>
  <cp:version/>
</cp:coreProperties>
</file>