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9" r:id="rId6"/>
    <p:sldId id="261" r:id="rId7"/>
    <p:sldId id="262" r:id="rId8"/>
    <p:sldId id="263" r:id="rId9"/>
    <p:sldId id="264" r:id="rId10"/>
    <p:sldId id="267" r:id="rId11"/>
    <p:sldId id="268" r:id="rId12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Gu+N2xWBvXajD4z299LeDOl09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7CEC75-4268-4F49-B7A6-DA26E301A99E}">
  <a:tblStyle styleId="{937CEC75-4268-4F49-B7A6-DA26E301A99E}" styleName="Table_0">
    <a:wholeTbl>
      <a:tcTxStyle b="off" i="off">
        <a:font>
          <a:latin typeface="Gilroy"/>
          <a:ea typeface="Gilroy"/>
          <a:cs typeface="Gilroy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Gilroy"/>
          <a:ea typeface="Gilroy"/>
          <a:cs typeface="Gilroy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ilroy"/>
          <a:ea typeface="Gilroy"/>
          <a:cs typeface="Gilroy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ilroy"/>
          <a:ea typeface="Gilroy"/>
          <a:cs typeface="Gilroy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Gilroy"/>
          <a:ea typeface="Gilroy"/>
          <a:cs typeface="Gilroy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41524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it-rimsou@mail.ru" TargetMode="External"/><Relationship Id="rId2" Type="http://schemas.openxmlformats.org/officeDocument/2006/relationships/hyperlink" Target="https://vk.com/infotechrz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402386" y="733045"/>
            <a:ext cx="6416364" cy="105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250" tIns="32625" rIns="65250" bIns="32625" anchor="t" anchorCtr="0">
            <a:spAutoFit/>
          </a:bodyPr>
          <a:lstStyle/>
          <a:p>
            <a:pPr lvl="0"/>
            <a:r>
              <a:rPr lang="ru-RU" sz="3200" dirty="0">
                <a:solidFill>
                  <a:schemeClr val="lt1"/>
                </a:solidFill>
              </a:rPr>
              <a:t>Интерактивная карта музеев Рязани и Рязанской области</a:t>
            </a:r>
            <a:endParaRPr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299141" y="2926473"/>
            <a:ext cx="3588783" cy="2220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250" tIns="32625" rIns="65250" bIns="326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Команда </a:t>
            </a:r>
            <a:r>
              <a:rPr lang="ru-RU" sz="2000" b="0" u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проекта: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lt1"/>
                </a:solidFill>
              </a:rPr>
              <a:t>София Карабанова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u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Илья Попов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lt1"/>
                </a:solidFill>
              </a:rPr>
              <a:t>Максим Моргунов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lt1"/>
                </a:solidFill>
              </a:rPr>
              <a:t>Алексей Скотников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u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Владими</a:t>
            </a:r>
            <a:r>
              <a:rPr lang="ru-RU" sz="2000" dirty="0" smtClean="0">
                <a:solidFill>
                  <a:schemeClr val="lt1"/>
                </a:solidFill>
              </a:rPr>
              <a:t>р Силаев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lt1"/>
                </a:solidFill>
              </a:rPr>
              <a:t>Александр Косолапов</a:t>
            </a:r>
            <a:endParaRPr lang="ru-RU" sz="2000" b="0" u="none" dirty="0" smtClea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>
            <a:spLocks noGrp="1"/>
          </p:cNvSpPr>
          <p:nvPr>
            <p:ph type="title"/>
          </p:nvPr>
        </p:nvSpPr>
        <p:spPr>
          <a:xfrm>
            <a:off x="416740" y="-73321"/>
            <a:ext cx="8229600" cy="1683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dirty="0" smtClean="0"/>
              <a:t>Команда проекта</a:t>
            </a:r>
            <a:endParaRPr dirty="0"/>
          </a:p>
        </p:txBody>
      </p:sp>
      <p:sp>
        <p:nvSpPr>
          <p:cNvPr id="196" name="Google Shape;196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197" name="Google Shape;19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  <p:graphicFrame>
        <p:nvGraphicFramePr>
          <p:cNvPr id="198" name="Google Shape;198;p12"/>
          <p:cNvGraphicFramePr/>
          <p:nvPr>
            <p:extLst>
              <p:ext uri="{D42A27DB-BD31-4B8C-83A1-F6EECF244321}">
                <p14:modId xmlns:p14="http://schemas.microsoft.com/office/powerpoint/2010/main" val="2525703703"/>
              </p:ext>
            </p:extLst>
          </p:nvPr>
        </p:nvGraphicFramePr>
        <p:xfrm>
          <a:off x="1051003" y="1748128"/>
          <a:ext cx="6794775" cy="4141915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76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083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bg1"/>
                          </a:solidFill>
                        </a:rPr>
                        <a:t>Ф.И.О.</a:t>
                      </a:r>
                      <a:endParaRPr sz="11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 dirty="0" smtClean="0">
                          <a:solidFill>
                            <a:schemeClr val="bg1"/>
                          </a:solidFill>
                        </a:rPr>
                        <a:t>Роль</a:t>
                      </a:r>
                      <a:r>
                        <a:rPr lang="ru-RU" sz="1000" u="none" strike="noStrike" cap="none" baseline="0" dirty="0" smtClean="0">
                          <a:solidFill>
                            <a:schemeClr val="bg1"/>
                          </a:solidFill>
                        </a:rPr>
                        <a:t> в проекте</a:t>
                      </a:r>
                      <a:r>
                        <a:rPr lang="ru-RU" sz="1000" u="none" strike="noStrike" cap="none" dirty="0" smtClean="0">
                          <a:solidFill>
                            <a:schemeClr val="bg1"/>
                          </a:solidFill>
                        </a:rPr>
                        <a:t>          </a:t>
                      </a:r>
                      <a:endParaRPr sz="11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bg1"/>
                          </a:solidFill>
                        </a:rPr>
                        <a:t>Контакты         </a:t>
                      </a:r>
                      <a:endParaRPr sz="11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 dirty="0" smtClean="0">
                          <a:solidFill>
                            <a:schemeClr val="bg1"/>
                          </a:solidFill>
                        </a:rPr>
                        <a:t>Опыт и квалификация </a:t>
                      </a:r>
                      <a:endParaRPr sz="1100" u="none" strike="noStrike" cap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7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 smtClean="0">
                          <a:sym typeface="Calibri"/>
                        </a:rPr>
                        <a:t>Карабанова</a:t>
                      </a:r>
                      <a:r>
                        <a:rPr lang="ru-RU" sz="1100" u="none" strike="noStrike" cap="none" baseline="0" dirty="0" smtClean="0">
                          <a:sym typeface="Calibri"/>
                        </a:rPr>
                        <a:t> София Сергеевна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 dirty="0" smtClean="0"/>
                        <a:t>Лидер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/>
                        <a:t>89156270327</a:t>
                      </a:r>
                      <a:endParaRPr lang="ru-RU" sz="1000" u="none" strike="noStrike" cap="none" dirty="0" smtClean="0"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/>
                        <a:t>sofia.karabanova24@gmail.com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 dirty="0" smtClean="0"/>
                        <a:t>Дизайнер 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1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 smtClean="0">
                          <a:sym typeface="Calibri"/>
                        </a:rPr>
                        <a:t>Попов Илья </a:t>
                      </a:r>
                      <a:r>
                        <a:rPr lang="ru-RU" sz="1100" u="none" strike="noStrike" cap="none" baseline="0" dirty="0" smtClean="0">
                          <a:sym typeface="Calibri"/>
                        </a:rPr>
                        <a:t>Сергеевич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 smtClean="0">
                          <a:sym typeface="Calibri"/>
                        </a:rPr>
                        <a:t>Интегратор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/>
                        <a:t>89209923475</a:t>
                      </a:r>
                      <a:endParaRPr lang="ru-RU" sz="1000" u="none" strike="noStrike" cap="none" dirty="0" smtClean="0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/>
                        <a:t>popov_ilya_04@mail.ru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u="none" strike="noStrike" cap="none" dirty="0" smtClean="0"/>
                        <a:t>Маркетолог 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1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 smtClean="0">
                          <a:sym typeface="Calibri"/>
                        </a:rPr>
                        <a:t>Моргунов</a:t>
                      </a:r>
                      <a:r>
                        <a:rPr lang="ru-RU" sz="1100" u="none" strike="noStrike" cap="none" baseline="0" dirty="0" smtClean="0">
                          <a:sym typeface="Calibri"/>
                        </a:rPr>
                        <a:t> Максим Денисович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/>
                        <a:t>89009027474</a:t>
                      </a:r>
                      <a:endParaRPr lang="ru-RU" sz="1000" u="none" strike="noStrike" cap="none" dirty="0" smtClean="0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/>
                        <a:t>leg1noner@mail.ru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/>
                        <a:t>Frontend-</a:t>
                      </a:r>
                      <a:r>
                        <a:rPr lang="ru-RU" sz="1000" u="none" strike="noStrike" cap="none" dirty="0" smtClean="0"/>
                        <a:t>разработчик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7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 smtClean="0">
                          <a:sym typeface="Calibri"/>
                        </a:rPr>
                        <a:t>Силаев</a:t>
                      </a:r>
                      <a:r>
                        <a:rPr lang="ru-RU" sz="1100" u="none" strike="noStrike" cap="none" baseline="0" dirty="0" smtClean="0">
                          <a:sym typeface="Calibri"/>
                        </a:rPr>
                        <a:t> Владимир Дмитриевич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 smtClean="0">
                          <a:sym typeface="Calibri"/>
                        </a:rPr>
                        <a:t>Производитель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 smtClean="0">
                          <a:sym typeface="Calibri"/>
                        </a:rPr>
                        <a:t>89105705577</a:t>
                      </a:r>
                      <a:endParaRPr lang="ru-RU" sz="1100" u="none" strike="noStrike" cap="none" dirty="0" smtClean="0"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 smtClean="0">
                          <a:sym typeface="Calibri"/>
                        </a:rPr>
                        <a:t>vd-silaev@yandex.ru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</a:txBody>
                  <a:tcPr marL="67625" marR="676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u="none" strike="noStrike" cap="none" dirty="0" smtClean="0"/>
                        <a:t>Backend-</a:t>
                      </a:r>
                      <a:r>
                        <a:rPr lang="ru-RU" sz="1000" u="none" strike="noStrike" cap="none" dirty="0" smtClean="0"/>
                        <a:t>разработчик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1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 smtClean="0">
                          <a:sym typeface="Calibri"/>
                        </a:rPr>
                        <a:t>Скотников Алексей Александрович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 smtClean="0">
                          <a:sym typeface="Calibri"/>
                        </a:rPr>
                        <a:t>Предприниматель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 smtClean="0"/>
                        <a:t>89109041274</a:t>
                      </a:r>
                      <a:endParaRPr lang="ru-RU" sz="1000" dirty="0" smtClean="0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 smtClean="0"/>
                        <a:t>askotnikov725@gmail.com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</a:txBody>
                  <a:tcPr marL="67625" marR="676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strike="noStrike" cap="none" dirty="0" smtClean="0">
                          <a:sym typeface="Calibri"/>
                        </a:rPr>
                        <a:t>Full Stack-</a:t>
                      </a:r>
                      <a:r>
                        <a:rPr lang="ru-RU" sz="1100" u="none" strike="noStrike" cap="none" dirty="0" smtClean="0">
                          <a:sym typeface="Calibri"/>
                        </a:rPr>
                        <a:t>разработчик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209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 smtClean="0">
                          <a:sym typeface="Calibri"/>
                        </a:rPr>
                        <a:t>Косолапов</a:t>
                      </a:r>
                      <a:r>
                        <a:rPr lang="ru-RU" sz="1100" u="none" strike="noStrike" cap="none" baseline="0" dirty="0" smtClean="0">
                          <a:sym typeface="Calibri"/>
                        </a:rPr>
                        <a:t> Александр Ильич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 smtClean="0">
                          <a:sym typeface="Calibri"/>
                        </a:rPr>
                        <a:t>Администратор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 smtClean="0"/>
                        <a:t>89105095532</a:t>
                      </a:r>
                      <a:endParaRPr lang="ru-RU" sz="1000" dirty="0" smtClean="0"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 smtClean="0"/>
                        <a:t>good.spektor@yandex.ru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</a:txBody>
                  <a:tcPr marL="67625" marR="6762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cap="none" dirty="0" err="1" smtClean="0">
                          <a:sym typeface="Calibri"/>
                        </a:rPr>
                        <a:t>Тестировщик</a:t>
                      </a:r>
                      <a:r>
                        <a:rPr lang="ru-RU" sz="1100" u="none" strike="noStrike" cap="none" dirty="0" smtClean="0">
                          <a:sym typeface="Calibri"/>
                        </a:rPr>
                        <a:t> </a:t>
                      </a:r>
                      <a:endParaRPr sz="1100" u="none" strike="noStrike" cap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7625" marR="6762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79704" y="3565169"/>
            <a:ext cx="11670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Производитель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195512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ru-RU" sz="2000" b="1" smtClean="0"/>
              <a:t>Лидер команды </a:t>
            </a:r>
          </a:p>
          <a:p>
            <a:pPr lvl="0"/>
            <a:r>
              <a:rPr lang="ru-RU" sz="2000" b="1" dirty="0" smtClean="0"/>
              <a:t>Телефон</a:t>
            </a:r>
            <a:r>
              <a:rPr lang="ru-RU" sz="2000" dirty="0" smtClean="0"/>
              <a:t>:89156270327(София)</a:t>
            </a:r>
          </a:p>
          <a:p>
            <a:r>
              <a:rPr lang="ru-RU" sz="2000" b="1" dirty="0" smtClean="0"/>
              <a:t>e-</a:t>
            </a:r>
            <a:r>
              <a:rPr lang="ru-RU" sz="2000" b="1" dirty="0" err="1" smtClean="0"/>
              <a:t>mail</a:t>
            </a:r>
            <a:r>
              <a:rPr lang="ru-RU" sz="2000" b="1" dirty="0" smtClean="0"/>
              <a:t>:</a:t>
            </a:r>
            <a:r>
              <a:rPr lang="en-US" sz="2000" dirty="0" smtClean="0"/>
              <a:t> </a:t>
            </a:r>
            <a:r>
              <a:rPr lang="en-US" sz="2000" u="sng" dirty="0" smtClean="0"/>
              <a:t>sofia.karabanova24@gmail.com</a:t>
            </a:r>
            <a:endParaRPr lang="ru-RU" sz="2000" dirty="0"/>
          </a:p>
          <a:p>
            <a:pPr marL="114300" indent="0">
              <a:buNone/>
            </a:pPr>
            <a:endParaRPr lang="ru-RU" sz="2000" dirty="0"/>
          </a:p>
          <a:p>
            <a:r>
              <a:rPr lang="ru-RU" sz="2000" b="1" dirty="0"/>
              <a:t>Группа кафедры </a:t>
            </a:r>
            <a:r>
              <a:rPr lang="ru-RU" sz="2000" b="1" dirty="0" err="1" smtClean="0"/>
              <a:t>ИиИТ</a:t>
            </a:r>
            <a:r>
              <a:rPr lang="ru-RU" sz="2000" b="1" dirty="0" smtClean="0"/>
              <a:t> в </a:t>
            </a:r>
            <a:r>
              <a:rPr lang="ru-RU" sz="2000" b="1" dirty="0"/>
              <a:t>VK</a:t>
            </a:r>
            <a:r>
              <a:rPr lang="ru-RU" sz="2000" dirty="0"/>
              <a:t>: </a:t>
            </a:r>
            <a:r>
              <a:rPr lang="ru-RU" sz="2000" u="sng" dirty="0">
                <a:hlinkClick r:id="rId2"/>
              </a:rPr>
              <a:t>https://vk.com/infotechrzn</a:t>
            </a:r>
            <a:endParaRPr lang="ru-RU" sz="2000" dirty="0"/>
          </a:p>
          <a:p>
            <a:r>
              <a:rPr lang="ru-RU" sz="2000" b="1" dirty="0"/>
              <a:t>e-</a:t>
            </a:r>
            <a:r>
              <a:rPr lang="ru-RU" sz="2000" b="1" dirty="0" err="1"/>
              <a:t>mail</a:t>
            </a:r>
            <a:r>
              <a:rPr lang="ru-RU" sz="2000" b="1" dirty="0"/>
              <a:t>:</a:t>
            </a:r>
            <a:r>
              <a:rPr lang="ru-RU" sz="2000" dirty="0"/>
              <a:t> </a:t>
            </a:r>
            <a:r>
              <a:rPr lang="ru-RU" sz="2000" u="sng" dirty="0" smtClean="0">
                <a:hlinkClick r:id="rId3"/>
              </a:rPr>
              <a:t>iit-rimsou@mail.ru</a:t>
            </a:r>
            <a:endParaRPr lang="en-US" sz="2000" u="sng" dirty="0" smtClean="0"/>
          </a:p>
          <a:p>
            <a:r>
              <a:rPr lang="ru-RU" sz="2000" b="1" dirty="0"/>
              <a:t>Телефон</a:t>
            </a:r>
            <a:r>
              <a:rPr lang="ru-RU" sz="2000" dirty="0"/>
              <a:t>: 28-39-57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6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428596" y="285728"/>
            <a:ext cx="288913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Проблема</a:t>
            </a:r>
            <a:r>
              <a:rPr lang="en-US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4643438" y="1928802"/>
            <a:ext cx="40719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428596" y="750715"/>
            <a:ext cx="7792912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1800" i="1" dirty="0"/>
              <a:t>Решение  проблемы культурного досуга населения и туристов Рязани и Рязанской </a:t>
            </a:r>
            <a:r>
              <a:rPr lang="ru-RU" sz="1800" i="1" dirty="0" smtClean="0"/>
              <a:t>области</a:t>
            </a:r>
          </a:p>
          <a:p>
            <a:pPr lvl="0"/>
            <a:r>
              <a:rPr lang="ru-RU" sz="1800" dirty="0" smtClean="0">
                <a:solidFill>
                  <a:schemeClr val="dk1"/>
                </a:solidFill>
              </a:rPr>
              <a:t> </a:t>
            </a:r>
          </a:p>
          <a:p>
            <a:pPr lvl="0"/>
            <a:r>
              <a:rPr lang="ru-RU" dirty="0" smtClean="0">
                <a:solidFill>
                  <a:schemeClr val="dk1"/>
                </a:solidFill>
              </a:rPr>
              <a:t>Данный </a:t>
            </a:r>
            <a:r>
              <a:rPr lang="ru-RU" dirty="0">
                <a:solidFill>
                  <a:schemeClr val="dk1"/>
                </a:solidFill>
              </a:rPr>
              <a:t>проект представляет собой сайт-навигатор, позволяющий ознакомиться с историей Рязани и Рязанской области и построить туристический маршрут по ключевым пространствам культурного наследия края.  </a:t>
            </a:r>
            <a:endParaRPr lang="ru-RU" dirty="0" smtClean="0">
              <a:solidFill>
                <a:schemeClr val="dk1"/>
              </a:solidFill>
            </a:endParaRPr>
          </a:p>
          <a:p>
            <a:pPr lvl="0"/>
            <a:r>
              <a:rPr lang="ru-RU" dirty="0" smtClean="0">
                <a:solidFill>
                  <a:schemeClr val="dk1"/>
                </a:solidFill>
              </a:rPr>
              <a:t> </a:t>
            </a:r>
          </a:p>
          <a:p>
            <a:pPr lvl="0"/>
            <a:r>
              <a:rPr lang="ru-RU" sz="2000" b="1" dirty="0" smtClean="0">
                <a:solidFill>
                  <a:schemeClr val="dk1"/>
                </a:solidFill>
              </a:rPr>
              <a:t>Цель</a:t>
            </a:r>
            <a:r>
              <a:rPr lang="ru-RU" sz="2000" b="1" dirty="0">
                <a:solidFill>
                  <a:schemeClr val="dk1"/>
                </a:solidFill>
              </a:rPr>
              <a:t>: </a:t>
            </a:r>
            <a:endParaRPr lang="ru-RU" sz="2000" b="1" dirty="0" smtClean="0">
              <a:solidFill>
                <a:schemeClr val="dk1"/>
              </a:solidFill>
            </a:endParaRPr>
          </a:p>
          <a:p>
            <a:pPr lvl="0"/>
            <a:r>
              <a:rPr lang="ru-RU" dirty="0" smtClean="0">
                <a:solidFill>
                  <a:schemeClr val="dk1"/>
                </a:solidFill>
              </a:rPr>
              <a:t>Разработать </a:t>
            </a:r>
            <a:r>
              <a:rPr lang="ru-RU" dirty="0">
                <a:solidFill>
                  <a:schemeClr val="dk1"/>
                </a:solidFill>
              </a:rPr>
              <a:t>интерактивную платформу, позволяющую участникам проекта и всем заинтересованным лицам быстро ориентироваться в Музейном пространстве города и области, получить минимальную информацию о различных музеях и выстроить для себя индивидуальный экскурсионный маршрут.   </a:t>
            </a:r>
            <a:endParaRPr lang="en-US" dirty="0" smtClean="0">
              <a:solidFill>
                <a:schemeClr val="dk1"/>
              </a:solidFill>
            </a:endParaRPr>
          </a:p>
          <a:p>
            <a:pPr lvl="0"/>
            <a:r>
              <a:rPr lang="ru-RU" b="1" dirty="0" smtClean="0">
                <a:solidFill>
                  <a:schemeClr val="dk1"/>
                </a:solidFill>
              </a:rPr>
              <a:t>Ожидаемый </a:t>
            </a:r>
            <a:r>
              <a:rPr lang="ru-RU" b="1" dirty="0">
                <a:solidFill>
                  <a:schemeClr val="dk1"/>
                </a:solidFill>
              </a:rPr>
              <a:t>продуктовый результат проекта</a:t>
            </a:r>
            <a:r>
              <a:rPr lang="ru-RU" dirty="0">
                <a:solidFill>
                  <a:schemeClr val="dk1"/>
                </a:solidFill>
              </a:rPr>
              <a:t>: </a:t>
            </a:r>
            <a:r>
              <a:rPr lang="ru-RU" i="1" dirty="0">
                <a:solidFill>
                  <a:schemeClr val="dk1"/>
                </a:solidFill>
              </a:rPr>
              <a:t>рабочий сайт, оформленный в виде карты Рязани и области с указанием названий музеев и </a:t>
            </a:r>
            <a:r>
              <a:rPr lang="ru-RU" i="1" dirty="0" err="1">
                <a:solidFill>
                  <a:schemeClr val="dk1"/>
                </a:solidFill>
              </a:rPr>
              <a:t>ихадресов</a:t>
            </a:r>
            <a:r>
              <a:rPr lang="ru-RU" i="1" dirty="0">
                <a:solidFill>
                  <a:schemeClr val="dk1"/>
                </a:solidFill>
              </a:rPr>
              <a:t>. При нажатии на активные картинки, на экран выводится краткая информация о </a:t>
            </a:r>
            <a:r>
              <a:rPr lang="ru-RU" i="1" dirty="0" err="1">
                <a:solidFill>
                  <a:schemeClr val="dk1"/>
                </a:solidFill>
              </a:rPr>
              <a:t>музее,рекламное</a:t>
            </a:r>
            <a:r>
              <a:rPr lang="ru-RU" i="1" dirty="0">
                <a:solidFill>
                  <a:schemeClr val="dk1"/>
                </a:solidFill>
              </a:rPr>
              <a:t> видео, фотографии экспозиции</a:t>
            </a:r>
            <a:r>
              <a:rPr lang="ru-RU" i="1" dirty="0" smtClean="0">
                <a:solidFill>
                  <a:schemeClr val="dk1"/>
                </a:solidFill>
              </a:rPr>
              <a:t>.</a:t>
            </a:r>
            <a:endParaRPr lang="en-US" i="1" dirty="0" smtClean="0">
              <a:solidFill>
                <a:schemeClr val="dk1"/>
              </a:solidFill>
            </a:endParaRPr>
          </a:p>
          <a:p>
            <a:pPr lvl="0"/>
            <a:r>
              <a:rPr lang="ru-RU" b="1" dirty="0" smtClean="0">
                <a:solidFill>
                  <a:schemeClr val="dk1"/>
                </a:solidFill>
              </a:rPr>
              <a:t>На </a:t>
            </a:r>
            <a:r>
              <a:rPr lang="ru-RU" b="1" dirty="0">
                <a:solidFill>
                  <a:schemeClr val="dk1"/>
                </a:solidFill>
              </a:rPr>
              <a:t>кого ориентирован проект (целевая аудитория):  </a:t>
            </a:r>
            <a:endParaRPr lang="en-US" b="1" dirty="0" smtClean="0">
              <a:solidFill>
                <a:schemeClr val="dk1"/>
              </a:solidFill>
            </a:endParaRPr>
          </a:p>
          <a:p>
            <a:pPr marL="342900" lvl="0" indent="-342900">
              <a:buAutoNum type="arabicPeriod"/>
            </a:pPr>
            <a:r>
              <a:rPr lang="ru-RU" dirty="0" smtClean="0">
                <a:solidFill>
                  <a:schemeClr val="dk1"/>
                </a:solidFill>
              </a:rPr>
              <a:t>Жители </a:t>
            </a:r>
            <a:r>
              <a:rPr lang="ru-RU" dirty="0">
                <a:solidFill>
                  <a:schemeClr val="dk1"/>
                </a:solidFill>
              </a:rPr>
              <a:t>и туристы Рязанской области любой возрастной категории (семьи с детьми) </a:t>
            </a:r>
            <a:endParaRPr lang="en-US" dirty="0">
              <a:solidFill>
                <a:schemeClr val="dk1"/>
              </a:solidFill>
            </a:endParaRPr>
          </a:p>
          <a:p>
            <a:pPr marL="342900" lvl="0" indent="-342900">
              <a:buAutoNum type="arabicPeriod"/>
            </a:pPr>
            <a:r>
              <a:rPr lang="ru-RU" dirty="0" smtClean="0">
                <a:solidFill>
                  <a:schemeClr val="dk1"/>
                </a:solidFill>
              </a:rPr>
              <a:t>Учебные </a:t>
            </a:r>
            <a:r>
              <a:rPr lang="ru-RU" dirty="0">
                <a:solidFill>
                  <a:schemeClr val="dk1"/>
                </a:solidFill>
              </a:rPr>
              <a:t>заведения Рязани и области Рязанской области (дети дошкольного, </a:t>
            </a:r>
            <a:r>
              <a:rPr lang="ru-RU" dirty="0" err="1">
                <a:solidFill>
                  <a:schemeClr val="dk1"/>
                </a:solidFill>
              </a:rPr>
              <a:t>школьноговозраста</a:t>
            </a:r>
            <a:r>
              <a:rPr lang="ru-RU" dirty="0">
                <a:solidFill>
                  <a:schemeClr val="dk1"/>
                </a:solidFill>
              </a:rPr>
              <a:t>, студенты</a:t>
            </a:r>
            <a:r>
              <a:rPr lang="ru-RU" dirty="0" smtClean="0">
                <a:solidFill>
                  <a:schemeClr val="dk1"/>
                </a:solidFill>
              </a:rPr>
              <a:t>)</a:t>
            </a:r>
            <a:endParaRPr lang="en-US" dirty="0" smtClean="0">
              <a:solidFill>
                <a:schemeClr val="dk1"/>
              </a:solidFill>
            </a:endParaRPr>
          </a:p>
          <a:p>
            <a:pPr marL="342900" lvl="0" indent="-342900">
              <a:buAutoNum type="arabicPeriod"/>
            </a:pPr>
            <a:r>
              <a:rPr lang="ru-RU" dirty="0" smtClean="0">
                <a:solidFill>
                  <a:schemeClr val="dk1"/>
                </a:solidFill>
              </a:rPr>
              <a:t>Туристические </a:t>
            </a:r>
            <a:r>
              <a:rPr lang="ru-RU" dirty="0">
                <a:solidFill>
                  <a:schemeClr val="dk1"/>
                </a:solidFill>
              </a:rPr>
              <a:t>агентства</a:t>
            </a:r>
            <a:endParaRPr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b="1" dirty="0" smtClean="0">
                <a:latin typeface="Arial"/>
                <a:ea typeface="Arial"/>
                <a:cs typeface="Arial"/>
                <a:sym typeface="Arial"/>
              </a:rPr>
              <a:t>Потенциальные потребительские сегменты</a:t>
            </a:r>
            <a:endParaRPr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Юридические лица:  </a:t>
            </a:r>
            <a:endParaRPr lang="ru-RU" sz="1800" b="1" dirty="0" smtClean="0"/>
          </a:p>
          <a:p>
            <a:r>
              <a:rPr lang="ru-RU" sz="1800" dirty="0" smtClean="0"/>
              <a:t>1</a:t>
            </a:r>
            <a:r>
              <a:rPr lang="ru-RU" sz="1800" dirty="0"/>
              <a:t>. Учебные заведения Рязани и области Рязанской области </a:t>
            </a:r>
            <a:endParaRPr lang="ru-RU" sz="1800" dirty="0" smtClean="0"/>
          </a:p>
          <a:p>
            <a:r>
              <a:rPr lang="ru-RU" sz="1800" dirty="0" smtClean="0"/>
              <a:t>2</a:t>
            </a:r>
            <a:r>
              <a:rPr lang="ru-RU" sz="1800" dirty="0"/>
              <a:t>. Туристические агентства</a:t>
            </a:r>
            <a:r>
              <a:rPr lang="ru-RU" sz="1800" dirty="0" smtClean="0"/>
              <a:t>.</a:t>
            </a:r>
          </a:p>
          <a:p>
            <a:r>
              <a:rPr lang="ru-RU" sz="1800" b="1" dirty="0" smtClean="0"/>
              <a:t>Физические </a:t>
            </a:r>
            <a:r>
              <a:rPr lang="ru-RU" sz="1800" b="1" dirty="0"/>
              <a:t>лица</a:t>
            </a:r>
            <a:r>
              <a:rPr lang="ru-RU" sz="1800" dirty="0"/>
              <a:t>:  </a:t>
            </a:r>
            <a:endParaRPr lang="ru-RU" sz="1800" dirty="0" smtClean="0"/>
          </a:p>
          <a:p>
            <a:r>
              <a:rPr lang="ru-RU" sz="1800" dirty="0" smtClean="0"/>
              <a:t>1</a:t>
            </a:r>
            <a:r>
              <a:rPr lang="ru-RU" sz="1800" dirty="0"/>
              <a:t>.  Жители и туристы Рязанской области любой возрастной категории (семьи с детьми).   </a:t>
            </a:r>
            <a:endParaRPr lang="ru-RU" sz="1800" dirty="0" smtClean="0"/>
          </a:p>
          <a:p>
            <a:r>
              <a:rPr lang="ru-RU" sz="1800" dirty="0" smtClean="0"/>
              <a:t>2</a:t>
            </a:r>
            <a:r>
              <a:rPr lang="ru-RU" sz="1800" dirty="0"/>
              <a:t>. Дети дошкольного, </a:t>
            </a:r>
            <a:r>
              <a:rPr lang="ru-RU" sz="1800" dirty="0" err="1"/>
              <a:t>школьноговозраста</a:t>
            </a:r>
            <a:r>
              <a:rPr lang="ru-RU" sz="1800" dirty="0"/>
              <a:t>, </a:t>
            </a:r>
            <a:r>
              <a:rPr lang="ru-RU" sz="1800" dirty="0" smtClean="0"/>
              <a:t>студенты.</a:t>
            </a:r>
          </a:p>
          <a:p>
            <a:r>
              <a:rPr lang="ru-RU" sz="1800" b="1" dirty="0" smtClean="0"/>
              <a:t>Географическое </a:t>
            </a:r>
            <a:r>
              <a:rPr lang="ru-RU" sz="1800" b="1" dirty="0"/>
              <a:t>расположение потребителей</a:t>
            </a:r>
            <a:r>
              <a:rPr lang="ru-RU" sz="1800" b="1" dirty="0" smtClean="0"/>
              <a:t>:</a:t>
            </a:r>
          </a:p>
          <a:p>
            <a:r>
              <a:rPr lang="ru-RU" sz="1800" dirty="0" smtClean="0"/>
              <a:t>Российская Федерация</a:t>
            </a:r>
          </a:p>
          <a:p>
            <a:r>
              <a:rPr lang="ru-RU" sz="1800" dirty="0" smtClean="0"/>
              <a:t>Сектор </a:t>
            </a:r>
            <a:r>
              <a:rPr lang="ru-RU" sz="1800" dirty="0"/>
              <a:t>рынка:B2B, B2C</a:t>
            </a:r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/>
          <p:nvPr/>
        </p:nvSpPr>
        <p:spPr>
          <a:xfrm>
            <a:off x="-68551" y="1126568"/>
            <a:ext cx="8767823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404813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/>
              <a:t>Бизнес-модель </a:t>
            </a:r>
            <a:r>
              <a:rPr lang="ru-RU" sz="2800" b="1" dirty="0" err="1" smtClean="0"/>
              <a:t>стартап</a:t>
            </a:r>
            <a:r>
              <a:rPr lang="ru-RU" sz="2800" b="1" dirty="0" smtClean="0"/>
              <a:t>-проекта</a:t>
            </a:r>
            <a:endParaRPr sz="2800" b="1" dirty="0"/>
          </a:p>
        </p:txBody>
      </p:sp>
      <p:sp>
        <p:nvSpPr>
          <p:cNvPr id="141" name="Google Shape;141;p5"/>
          <p:cNvSpPr/>
          <p:nvPr/>
        </p:nvSpPr>
        <p:spPr>
          <a:xfrm>
            <a:off x="1380224" y="2823374"/>
            <a:ext cx="641967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Clr>
                <a:srgbClr val="FF0000"/>
              </a:buClr>
              <a:buSzPts val="1200"/>
            </a:pPr>
            <a:r>
              <a:rPr lang="ru-RU" sz="1600" dirty="0" smtClean="0"/>
              <a:t>1) Предоставление </a:t>
            </a:r>
            <a:r>
              <a:rPr lang="ru-RU" sz="1600" dirty="0"/>
              <a:t>пакета услуг (рекламы) для организаций, продвижение среди населения культурных и исторический мест, пространств, событий</a:t>
            </a:r>
            <a:r>
              <a:rPr lang="ru-RU" sz="1600" dirty="0" smtClean="0"/>
              <a:t>. </a:t>
            </a:r>
          </a:p>
          <a:p>
            <a:pPr lvl="0" algn="just">
              <a:buClr>
                <a:srgbClr val="FF0000"/>
              </a:buClr>
              <a:buSzPts val="1200"/>
            </a:pPr>
            <a:r>
              <a:rPr lang="ru-RU" sz="1600" dirty="0" smtClean="0"/>
              <a:t>2) Сотрудничество </a:t>
            </a:r>
            <a:r>
              <a:rPr lang="ru-RU" sz="1600" dirty="0"/>
              <a:t>осуществляется посредством взаимного соглашения между поставщиком и потребителем</a:t>
            </a:r>
            <a:r>
              <a:rPr lang="ru-RU" sz="1600" dirty="0" smtClean="0"/>
              <a:t>. </a:t>
            </a:r>
          </a:p>
          <a:p>
            <a:pPr lvl="0" algn="just">
              <a:buClr>
                <a:srgbClr val="FF0000"/>
              </a:buClr>
              <a:buSzPts val="1200"/>
            </a:pPr>
            <a:r>
              <a:rPr lang="ru-RU" sz="1600" dirty="0" smtClean="0"/>
              <a:t>3)    Способ </a:t>
            </a:r>
            <a:r>
              <a:rPr lang="ru-RU" sz="1600" dirty="0"/>
              <a:t>привлечения финансовых ресурсов – реклама. 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Календарный план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33" y="1647825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108177"/>
              </p:ext>
            </p:extLst>
          </p:nvPr>
        </p:nvGraphicFramePr>
        <p:xfrm>
          <a:off x="626533" y="1417638"/>
          <a:ext cx="7759338" cy="4727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446">
                  <a:extLst>
                    <a:ext uri="{9D8B030D-6E8A-4147-A177-3AD203B41FA5}">
                      <a16:colId xmlns:a16="http://schemas.microsoft.com/office/drawing/2014/main" val="4155523804"/>
                    </a:ext>
                  </a:extLst>
                </a:gridCol>
                <a:gridCol w="2586446">
                  <a:extLst>
                    <a:ext uri="{9D8B030D-6E8A-4147-A177-3AD203B41FA5}">
                      <a16:colId xmlns:a16="http://schemas.microsoft.com/office/drawing/2014/main" val="3856380392"/>
                    </a:ext>
                  </a:extLst>
                </a:gridCol>
                <a:gridCol w="2586446">
                  <a:extLst>
                    <a:ext uri="{9D8B030D-6E8A-4147-A177-3AD203B41FA5}">
                      <a16:colId xmlns:a16="http://schemas.microsoft.com/office/drawing/2014/main" val="1914052903"/>
                    </a:ext>
                  </a:extLst>
                </a:gridCol>
              </a:tblGrid>
              <a:tr h="4682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Название этапов календарного плана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Длительность этапа, мес.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Стоимость,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руб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37511"/>
                  </a:ext>
                </a:extLst>
              </a:tr>
              <a:tr h="468298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1. Анализ аналогов</a:t>
                      </a:r>
                      <a:r>
                        <a:rPr lang="ru-RU" baseline="0" dirty="0" smtClean="0"/>
                        <a:t> на рынке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2695682"/>
                  </a:ext>
                </a:extLst>
              </a:tr>
              <a:tr h="468298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2.Создание</a:t>
                      </a:r>
                      <a:r>
                        <a:rPr lang="ru-RU" baseline="0" dirty="0" smtClean="0"/>
                        <a:t> и наполнение сайта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100000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0615022"/>
                  </a:ext>
                </a:extLst>
              </a:tr>
              <a:tr h="85395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3. Формирование рекламного</a:t>
                      </a:r>
                      <a:r>
                        <a:rPr lang="ru-RU" baseline="0" dirty="0" smtClean="0"/>
                        <a:t> материала по музеям (видео, фотографии)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0096201"/>
                  </a:ext>
                </a:extLst>
              </a:tr>
              <a:tr h="66112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4. Создание подписки и её</a:t>
                      </a:r>
                      <a:r>
                        <a:rPr lang="ru-RU" baseline="0" dirty="0" smtClean="0"/>
                        <a:t> реклама для пользователей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4290310"/>
                  </a:ext>
                </a:extLst>
              </a:tr>
              <a:tr h="853955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5. Программа для составления индивидуального маршрута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9450775"/>
                  </a:ext>
                </a:extLst>
              </a:tr>
              <a:tr h="853955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225000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7657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0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dirty="0" smtClean="0"/>
              <a:t>Основные конкуренты</a:t>
            </a:r>
            <a:endParaRPr dirty="0"/>
          </a:p>
        </p:txBody>
      </p:sp>
      <p:sp>
        <p:nvSpPr>
          <p:cNvPr id="147" name="Google Shape;147;p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85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ru-RU" dirty="0" err="1">
                <a:solidFill>
                  <a:srgbClr val="000000"/>
                </a:solidFill>
              </a:rPr>
              <a:t>Яндекс.карты</a:t>
            </a:r>
            <a:r>
              <a:rPr lang="ru-RU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00"/>
                </a:solidFill>
              </a:rPr>
              <a:t>Google-</a:t>
            </a:r>
            <a:r>
              <a:rPr lang="ru-RU" dirty="0">
                <a:solidFill>
                  <a:srgbClr val="000000"/>
                </a:solidFill>
              </a:rPr>
              <a:t>карты,2</a:t>
            </a:r>
            <a:r>
              <a:rPr lang="en-US" dirty="0" err="1">
                <a:solidFill>
                  <a:srgbClr val="000000"/>
                </a:solidFill>
              </a:rPr>
              <a:t>Gis</a:t>
            </a:r>
            <a:r>
              <a:rPr lang="en-US" dirty="0">
                <a:solidFill>
                  <a:srgbClr val="000000"/>
                </a:solidFill>
              </a:rPr>
              <a:t>.</a:t>
            </a:r>
            <a:endParaRPr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71" y="4137012"/>
            <a:ext cx="10477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319" y="3250974"/>
            <a:ext cx="1236226" cy="122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986" y="3250974"/>
            <a:ext cx="2745633" cy="125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/>
          <p:nvPr/>
        </p:nvSpPr>
        <p:spPr>
          <a:xfrm>
            <a:off x="179512" y="404664"/>
            <a:ext cx="828092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Ценностное предложение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395537" y="1123288"/>
            <a:ext cx="77048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4763" y="1492620"/>
            <a:ext cx="4786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Быстрый поиск и подбор маршрута (туристического, образовательного и просветительного).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692" y="2370087"/>
            <a:ext cx="4924213" cy="393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>
            <a:off x="457200" y="534073"/>
            <a:ext cx="8229600" cy="1157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-RU" dirty="0" smtClean="0"/>
              <a:t>Обоснование устойчивости бизнеса</a:t>
            </a: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164" name="Google Shape;164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>
              <a:spcBef>
                <a:spcPts val="0"/>
              </a:spcBef>
              <a:buSzPts val="3200"/>
              <a:buNone/>
            </a:pPr>
            <a:r>
              <a:rPr lang="ru-RU" sz="2000" dirty="0" smtClean="0"/>
              <a:t>Эффективность и удобство нашего сайта позволит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pPr marL="342900" lvl="0" indent="-139700">
              <a:spcBef>
                <a:spcPts val="0"/>
              </a:spcBef>
              <a:buSzPts val="3200"/>
              <a:buNone/>
            </a:pPr>
            <a:endParaRPr lang="ru-RU" sz="2000" dirty="0" smtClean="0"/>
          </a:p>
          <a:p>
            <a:pPr marL="546100" lvl="0">
              <a:spcBef>
                <a:spcPts val="0"/>
              </a:spcBef>
              <a:buSzPts val="3200"/>
              <a:buFont typeface="Wingdings" panose="05000000000000000000" pitchFamily="2" charset="2"/>
              <a:buChar char="ü"/>
            </a:pPr>
            <a:r>
              <a:rPr lang="ru-RU" sz="2000" dirty="0" smtClean="0"/>
              <a:t>быстро и просто предоставить необходимую информацию </a:t>
            </a:r>
            <a:r>
              <a:rPr lang="ru-RU" sz="2000" dirty="0"/>
              <a:t>о музеях, текущих и дальнейших мероприятий, наличии билетов, </a:t>
            </a:r>
            <a:endParaRPr lang="en-US" sz="2000" dirty="0" smtClean="0"/>
          </a:p>
          <a:p>
            <a:pPr marL="546100" lvl="0">
              <a:spcBef>
                <a:spcPts val="0"/>
              </a:spcBef>
              <a:buSzPts val="3200"/>
              <a:buFont typeface="Wingdings" panose="05000000000000000000" pitchFamily="2" charset="2"/>
              <a:buChar char="ü"/>
            </a:pPr>
            <a:r>
              <a:rPr lang="ru-RU" sz="2000" dirty="0" smtClean="0"/>
              <a:t>создать индивидуальный маршрут.</a:t>
            </a:r>
          </a:p>
        </p:txBody>
      </p:sp>
      <p:sp>
        <p:nvSpPr>
          <p:cNvPr id="165" name="Google Shape;16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ru-RU" dirty="0"/>
              <a:t>Основные технические </a:t>
            </a:r>
            <a:r>
              <a:rPr lang="ru-RU" dirty="0" smtClean="0"/>
              <a:t>параметры</a:t>
            </a:r>
            <a:endParaRPr dirty="0"/>
          </a:p>
        </p:txBody>
      </p:sp>
      <p:sp>
        <p:nvSpPr>
          <p:cNvPr id="172" name="Google Shape;172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6100" lvl="0">
              <a:spcBef>
                <a:spcPts val="0"/>
              </a:spcBef>
              <a:buSzPts val="3200"/>
              <a:buFont typeface="Wingdings" panose="05000000000000000000" pitchFamily="2" charset="2"/>
              <a:buChar char="q"/>
            </a:pPr>
            <a:r>
              <a:rPr lang="ru-RU" sz="2000" dirty="0" smtClean="0"/>
              <a:t>Консультант </a:t>
            </a:r>
            <a:r>
              <a:rPr lang="ru-RU" sz="2000" dirty="0"/>
              <a:t>с предложениями по вашим интересам, составление индивидуального маршрута по мероприятиям, программа лояльности.</a:t>
            </a:r>
            <a:endParaRPr sz="2000" dirty="0"/>
          </a:p>
        </p:txBody>
      </p:sp>
      <p:sp>
        <p:nvSpPr>
          <p:cNvPr id="173" name="Google Shape;17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05" y="3249366"/>
            <a:ext cx="3382863" cy="233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иколаенко_ААИ-2015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494</Words>
  <Application>Microsoft Office PowerPoint</Application>
  <PresentationFormat>Экран (4:3)</PresentationFormat>
  <Paragraphs>119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Николаенко_ААИ-2015</vt:lpstr>
      <vt:lpstr>Презентация PowerPoint</vt:lpstr>
      <vt:lpstr>Презентация PowerPoint</vt:lpstr>
      <vt:lpstr>Потенциальные потребительские сегменты</vt:lpstr>
      <vt:lpstr>Презентация PowerPoint</vt:lpstr>
      <vt:lpstr>Календарный план</vt:lpstr>
      <vt:lpstr>Основные конкуренты</vt:lpstr>
      <vt:lpstr>Презентация PowerPoint</vt:lpstr>
      <vt:lpstr>Обоснование устойчивости бизнеса </vt:lpstr>
      <vt:lpstr>Основные технические параметры</vt:lpstr>
      <vt:lpstr>Команда проекта</vt:lpstr>
      <vt:lpstr>Контакты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Lepeshkin</dc:creator>
  <cp:lastModifiedBy>askotnikov@outlook.com</cp:lastModifiedBy>
  <cp:revision>23</cp:revision>
  <dcterms:created xsi:type="dcterms:W3CDTF">2015-04-17T11:13:20Z</dcterms:created>
  <dcterms:modified xsi:type="dcterms:W3CDTF">2023-12-06T14:45:54Z</dcterms:modified>
</cp:coreProperties>
</file>