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17"/>
  </p:notesMasterIdLst>
  <p:sldIdLst>
    <p:sldId id="295" r:id="rId2"/>
    <p:sldId id="308" r:id="rId3"/>
    <p:sldId id="298" r:id="rId4"/>
    <p:sldId id="300" r:id="rId5"/>
    <p:sldId id="301" r:id="rId6"/>
    <p:sldId id="302" r:id="rId7"/>
    <p:sldId id="311" r:id="rId8"/>
    <p:sldId id="310" r:id="rId9"/>
    <p:sldId id="312" r:id="rId10"/>
    <p:sldId id="313" r:id="rId11"/>
    <p:sldId id="305" r:id="rId12"/>
    <p:sldId id="314" r:id="rId13"/>
    <p:sldId id="315" r:id="rId14"/>
    <p:sldId id="306" r:id="rId15"/>
    <p:sldId id="31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Изображение 20971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678" y="2864488"/>
            <a:ext cx="7692704" cy="1677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5573" y="1973916"/>
            <a:ext cx="71558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«Разработка переносных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импульсно-тепловых ножниц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аварийно-спасательных работ»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E28761-5F44-4A03-A903-C10CEC542A37}"/>
              </a:ext>
            </a:extLst>
          </p:cNvPr>
          <p:cNvSpPr txBox="1"/>
          <p:nvPr/>
        </p:nvSpPr>
        <p:spPr>
          <a:xfrm>
            <a:off x="715576" y="5298058"/>
            <a:ext cx="2184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Спикер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Маточкин Д.Б.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7384DF-56DB-4EFB-A77A-67A07597E2AF}"/>
              </a:ext>
            </a:extLst>
          </p:cNvPr>
          <p:cNvSpPr txBox="1"/>
          <p:nvPr/>
        </p:nvSpPr>
        <p:spPr>
          <a:xfrm>
            <a:off x="742207" y="4354550"/>
            <a:ext cx="349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Инновационный проект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217" y="3703387"/>
            <a:ext cx="4114800" cy="246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46" y="193964"/>
            <a:ext cx="4308764" cy="19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553" y="1"/>
            <a:ext cx="4534265" cy="214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Изображение 20971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0571" y="1843314"/>
            <a:ext cx="8171543" cy="1204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7302" y="987557"/>
            <a:ext cx="10193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62633"/>
                </a:solidFill>
              </a:rPr>
              <a:t>Технико-технологический анализ</a:t>
            </a:r>
            <a:endParaRPr lang="en-US" sz="2400" b="1" i="1" dirty="0" smtClean="0">
              <a:solidFill>
                <a:srgbClr val="262633"/>
              </a:solidFill>
            </a:endParaRPr>
          </a:p>
          <a:p>
            <a:pPr indent="352425"/>
            <a:endParaRPr lang="ru-RU" sz="2400" b="1" i="1" dirty="0">
              <a:solidFill>
                <a:srgbClr val="262633"/>
              </a:solidFill>
            </a:endParaRPr>
          </a:p>
          <a:p>
            <a:pPr indent="352425"/>
            <a:endParaRPr lang="ru-RU" sz="2400" dirty="0">
              <a:solidFill>
                <a:srgbClr val="2626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302" y="1356888"/>
            <a:ext cx="10977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62633"/>
                </a:solidFill>
              </a:rPr>
              <a:t>2.2 дисковые резаки с приводом от аккумулятора: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9113" y="1875355"/>
            <a:ext cx="7314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62633"/>
                </a:solidFill>
              </a:rPr>
              <a:t>недостатки аналогичны вышеперечисленным гидравлическим с аккумулятором </a:t>
            </a:r>
            <a:r>
              <a:rPr lang="ru-RU" sz="2000" dirty="0" smtClean="0">
                <a:solidFill>
                  <a:srgbClr val="262633"/>
                </a:solidFill>
              </a:rPr>
              <a:t>и дисковым с двигателями </a:t>
            </a:r>
            <a:r>
              <a:rPr lang="ru-RU" sz="2000" dirty="0">
                <a:solidFill>
                  <a:srgbClr val="262633"/>
                </a:solidFill>
              </a:rPr>
              <a:t>внутреннего сгорания.</a:t>
            </a:r>
            <a:endParaRPr lang="ru-RU" sz="2000" b="0" i="0" dirty="0">
              <a:solidFill>
                <a:srgbClr val="26263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7657" y="3831771"/>
            <a:ext cx="3309257" cy="226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201" y="1359105"/>
            <a:ext cx="3507915" cy="19215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060124"/>
            <a:ext cx="6420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2400" b="1" i="1" dirty="0">
                <a:solidFill>
                  <a:srgbClr val="262633"/>
                </a:solidFill>
              </a:rPr>
              <a:t>Так же известен аварийно-спасательный инструмент с комбинированным приводом: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1448" y="4178755"/>
            <a:ext cx="57806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2000" dirty="0" smtClean="0"/>
              <a:t>Ручной </a:t>
            </a:r>
            <a:r>
              <a:rPr lang="ru-RU" sz="2000" dirty="0"/>
              <a:t>гидравлический + </a:t>
            </a:r>
            <a:r>
              <a:rPr lang="ru-RU" sz="2000" dirty="0" err="1"/>
              <a:t>пиропривод</a:t>
            </a:r>
            <a:r>
              <a:rPr lang="ru-RU" sz="2000" dirty="0"/>
              <a:t> на базе </a:t>
            </a:r>
            <a:r>
              <a:rPr lang="ru-RU" sz="2000" dirty="0" smtClean="0"/>
              <a:t>патрона инструментального </a:t>
            </a:r>
            <a:r>
              <a:rPr lang="ru-RU" sz="2000" dirty="0"/>
              <a:t>пиротехнического </a:t>
            </a:r>
            <a:r>
              <a:rPr lang="ru-RU" sz="2000" dirty="0" smtClean="0"/>
              <a:t>ИП- 54R </a:t>
            </a:r>
            <a:r>
              <a:rPr lang="ru-RU" sz="2000" dirty="0"/>
              <a:t>ТУ 7272-028-07516043-99 (изготовлен на базе холостого (</a:t>
            </a:r>
            <a:r>
              <a:rPr lang="ru-RU" sz="2000" dirty="0" smtClean="0"/>
              <a:t>шумового) винтовочного 7,62</a:t>
            </a:r>
            <a:r>
              <a:rPr lang="ru-RU" sz="2000" dirty="0"/>
              <a:t>) производитель </a:t>
            </a:r>
            <a:r>
              <a:rPr lang="ru-RU" sz="2000" dirty="0" err="1"/>
              <a:t>ГосМКБ</a:t>
            </a:r>
            <a:r>
              <a:rPr lang="ru-RU" sz="2000" dirty="0"/>
              <a:t> «Вымпел</a:t>
            </a:r>
            <a:r>
              <a:rPr lang="ru-RU" sz="2000" dirty="0" smtClean="0"/>
              <a:t>», оснащенный </a:t>
            </a:r>
            <a:r>
              <a:rPr lang="ru-RU" sz="2000" dirty="0"/>
              <a:t>ножницами.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0611" y="3241932"/>
            <a:ext cx="5510132" cy="15183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205" y="4835981"/>
            <a:ext cx="4526943" cy="1858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77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Изображение 20971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029" y="2380343"/>
            <a:ext cx="5733142" cy="1436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3132" y="1470220"/>
            <a:ext cx="9119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20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В рамках проекта по созданию новации планируется провести НИР, ОКР, ОТР, ТПП и выпустить опытную партию этих приводов. </a:t>
            </a:r>
          </a:p>
          <a:p>
            <a:pPr indent="363538"/>
            <a:endParaRPr lang="ru-RU" sz="2000" dirty="0" smtClean="0">
              <a:solidFill>
                <a:srgbClr val="2626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экспериментальная модель (прототип, действующий макет);</a:t>
            </a:r>
          </a:p>
          <a:p>
            <a:pPr indent="363538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опытный образец (2шт.);</a:t>
            </a:r>
          </a:p>
          <a:p>
            <a:pPr indent="363538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опытная партия (10шт.);</a:t>
            </a:r>
          </a:p>
          <a:p>
            <a:pPr indent="363538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серийное производство.</a:t>
            </a:r>
            <a:endParaRPr lang="ru-RU" sz="2000" dirty="0">
              <a:solidFill>
                <a:srgbClr val="262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978">
            <a:off x="8286698" y="3914829"/>
            <a:ext cx="3844174" cy="23884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3326" y="587829"/>
            <a:ext cx="5055325" cy="6792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9452" y="587827"/>
            <a:ext cx="505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020536"/>
            <a:ext cx="106723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Потребность в инвестировании проекта составляет 35,2 млн.р., из  них:</a:t>
            </a:r>
          </a:p>
          <a:p>
            <a:pPr indent="449263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НИР с изготовлением действующего макета  –     6 400 648,00 р.</a:t>
            </a:r>
          </a:p>
          <a:p>
            <a:pPr indent="449263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ОКР с изготовлением 2 опытных образцов     –     8 663 941,00 р.</a:t>
            </a:r>
          </a:p>
          <a:p>
            <a:pPr indent="449263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ОКР с изготовлением опытной партии 10шт. –   20 144 927,00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Изображение 20971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857" y="522514"/>
            <a:ext cx="4688114" cy="696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2857" y="609247"/>
            <a:ext cx="3392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Прогнозируемые ТЭО: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0550" y="3846286"/>
            <a:ext cx="3767621" cy="2476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54035"/>
            <a:ext cx="847779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4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Модульное исполнение - к одному приводу через быстросъемное соединение </a:t>
            </a:r>
            <a:r>
              <a:rPr lang="ru-RU" sz="24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крепится различный </a:t>
            </a:r>
            <a:r>
              <a:rPr lang="ru-RU" sz="24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инструмент. </a:t>
            </a:r>
            <a:endParaRPr lang="ru-RU" sz="2400" dirty="0" smtClean="0">
              <a:solidFill>
                <a:srgbClr val="2626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endParaRPr lang="ru-RU" sz="2400" dirty="0" smtClean="0">
              <a:solidFill>
                <a:srgbClr val="2626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endParaRPr lang="ru-RU" sz="2400" dirty="0" smtClean="0">
              <a:solidFill>
                <a:srgbClr val="2626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цена, без НДС, 400 тыс. рублей,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себестоимость серийного изготовления (экспертно, по аналогам)         160-180 тыс. рублей;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потребность МЧС: первоначальная 40 тысяч устройств;                                        ежегодная: 20 тысяч комплектов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инструмента</a:t>
            </a:r>
            <a:r>
              <a:rPr lang="ru-RU" sz="24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, 3-5 тысяч приводов.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потребность других рынков (МО и МВД РФ, строительный, частные лица) </a:t>
            </a:r>
            <a:r>
              <a:rPr lang="ru-RU" sz="24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суммарно составляет 1-2 </a:t>
            </a:r>
            <a:r>
              <a:rPr lang="ru-RU" sz="24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тыс. устройств в год, ориентировочно.</a:t>
            </a:r>
          </a:p>
          <a:p>
            <a:pPr indent="363538"/>
            <a:endParaRPr lang="ru-RU" sz="2000" dirty="0" smtClean="0">
              <a:solidFill>
                <a:srgbClr val="26263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7826" y="3758976"/>
            <a:ext cx="3844174" cy="2373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61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31520" y="650940"/>
            <a:ext cx="106984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492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Основные показатели эффективности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4638" algn="l"/>
                <a:tab pos="4492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  <a:tab pos="4492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рок реализации проекта - 30 мес.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  <a:tab pos="449263" algn="l"/>
              </a:tabLst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общий объём инвестиций по проекту - 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35,2</a:t>
            </a:r>
            <a:r>
              <a:rPr kumimoji="0" lang="ru-RU" sz="2400" b="0" i="0" u="none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 bmk="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лн. рублей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  <a:tab pos="449263" algn="l"/>
              </a:tabLst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срок окупаемости проекта - 36 мес.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  <a:tab pos="449263" algn="l"/>
              </a:tabLst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доход от реализации проекта по окончанию проекта по Удмуртской             Республике</a:t>
            </a:r>
            <a:r>
              <a:rPr kumimoji="0" lang="ru-RU" sz="24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(500 автомобилей МЧС)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- 200 млн. рублей.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4638" algn="l"/>
                <a:tab pos="449263" algn="l"/>
              </a:tabLst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прибыль от реализации проекта (по УР) -   110 млн. рублей.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  <a:tab pos="449263" algn="l"/>
              </a:tabLst>
            </a:pPr>
            <a:endParaRPr kumimoji="0" lang="ru-RU" sz="2400" b="0" i="0" u="none" strike="noStrike" cap="none" normalizeH="0" baseline="0" dirty="0" smtClean="0" bmk="_Toc449020297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  <a:tab pos="449263" algn="l"/>
              </a:tabLst>
            </a:pPr>
            <a:endParaRPr lang="ru-RU" sz="2400" b="1" dirty="0" smtClean="0" bmk="_Toc449020297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  <a:tab pos="449263" algn="l"/>
              </a:tabLst>
            </a:pPr>
            <a:endParaRPr lang="ru-RU" sz="2400" b="1" dirty="0" smtClean="0" bmk="_Toc449020297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  <a:tab pos="449263" algn="l"/>
              </a:tabLst>
            </a:pPr>
            <a:r>
              <a:rPr kumimoji="0" lang="ru-RU" sz="2400" b="1" i="0" u="none" strike="noStrike" cap="none" normalizeH="0" baseline="0" dirty="0" smtClean="0" bmk="_Toc4490202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Проект технически возможен,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  <a:tab pos="449263" algn="l"/>
              </a:tabLst>
            </a:pPr>
            <a:r>
              <a:rPr kumimoji="0" lang="ru-RU" sz="2400" b="1" i="0" u="none" strike="noStrike" cap="none" normalizeH="0" baseline="0" dirty="0" smtClean="0" bmk="_Toc4490202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социально актуален,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  <a:tab pos="449263" algn="l"/>
              </a:tabLst>
            </a:pPr>
            <a:r>
              <a:rPr kumimoji="0" lang="ru-RU" sz="2400" b="1" i="0" u="none" strike="noStrike" cap="none" normalizeH="0" baseline="0" dirty="0" smtClean="0" bmk="_Toc4490202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экономически окупаем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  <a:tab pos="449263" algn="l"/>
              </a:tabLst>
            </a:pPr>
            <a:r>
              <a:rPr kumimoji="0" lang="ru-RU" sz="2400" b="1" i="0" u="none" strike="noStrike" cap="none" normalizeH="0" baseline="0" dirty="0" smtClean="0" bmk="_Toc4490202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 нравственно гуманен.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0571" y="3331029"/>
            <a:ext cx="2148395" cy="275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Изображение 20971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0527" y="1722520"/>
            <a:ext cx="10580914" cy="4484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941"/>
          <a:stretch/>
        </p:blipFill>
        <p:spPr>
          <a:xfrm>
            <a:off x="7860975" y="1480263"/>
            <a:ext cx="2630134" cy="3088086"/>
          </a:xfrm>
          <a:prstGeom prst="rect">
            <a:avLst/>
          </a:prstGeom>
        </p:spPr>
      </p:pic>
      <p:sp>
        <p:nvSpPr>
          <p:cNvPr id="8" name="AutoShape 4" descr="i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86" y="938630"/>
            <a:ext cx="2822023" cy="3754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0518" y="4805229"/>
            <a:ext cx="2685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Маточкин Дмитрий Борисович</a:t>
            </a:r>
            <a:r>
              <a:rPr lang="ru-RU" sz="2000" b="1" dirty="0"/>
              <a:t> </a:t>
            </a:r>
          </a:p>
          <a:p>
            <a:pPr algn="ctr"/>
            <a:r>
              <a:rPr lang="ru-RU" sz="2000" dirty="0" smtClean="0"/>
              <a:t>Проектный менеджер (лидер)</a:t>
            </a:r>
            <a:r>
              <a:rPr lang="ru-RU" sz="2000" b="1" dirty="0" smtClean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37126" y="4791374"/>
            <a:ext cx="2846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Ильницкая</a:t>
            </a:r>
            <a:r>
              <a:rPr lang="ru-RU" sz="2000" b="1" dirty="0" smtClean="0"/>
              <a:t> Александра Геннадьевна</a:t>
            </a:r>
          </a:p>
          <a:p>
            <a:pPr algn="ctr"/>
            <a:r>
              <a:rPr lang="ru-RU" sz="2000" dirty="0" smtClean="0"/>
              <a:t>Аналитик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87706" y="4794466"/>
            <a:ext cx="3168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Сысоева Екатерина </a:t>
            </a:r>
            <a:r>
              <a:rPr lang="ru-RU" sz="2000" b="1" dirty="0" smtClean="0"/>
              <a:t>Владимировна</a:t>
            </a:r>
          </a:p>
          <a:p>
            <a:pPr algn="ctr"/>
            <a:r>
              <a:rPr lang="ru-RU" sz="2000" dirty="0" smtClean="0"/>
              <a:t>Дизайнер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39" t="15148" r="4925"/>
          <a:stretch/>
        </p:blipFill>
        <p:spPr>
          <a:xfrm>
            <a:off x="4439128" y="1681212"/>
            <a:ext cx="3232129" cy="2943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91886"/>
            <a:ext cx="4950823" cy="953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20971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160" y="2662633"/>
            <a:ext cx="4053840" cy="41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207" y="328345"/>
            <a:ext cx="4360489" cy="2388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7384DF-56DB-4EFB-A77A-67A07597E2AF}"/>
              </a:ext>
            </a:extLst>
          </p:cNvPr>
          <p:cNvSpPr txBox="1"/>
          <p:nvPr/>
        </p:nvSpPr>
        <p:spPr>
          <a:xfrm>
            <a:off x="640080" y="2547258"/>
            <a:ext cx="858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 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QR_cod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1236" y="3255818"/>
            <a:ext cx="3380509" cy="308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Изображение 20971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153D166-FF3B-4AB6-A7AB-8CAD75118DA6}"/>
              </a:ext>
            </a:extLst>
          </p:cNvPr>
          <p:cNvSpPr/>
          <p:nvPr/>
        </p:nvSpPr>
        <p:spPr>
          <a:xfrm>
            <a:off x="776377" y="1621766"/>
            <a:ext cx="7315200" cy="3493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6A39249-E8F2-494D-AAAB-9DE759B23564}"/>
              </a:ext>
            </a:extLst>
          </p:cNvPr>
          <p:cNvSpPr/>
          <p:nvPr/>
        </p:nvSpPr>
        <p:spPr>
          <a:xfrm>
            <a:off x="246716" y="1563482"/>
            <a:ext cx="6415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Смертность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автомобильных катастрофах существенно превышает данный показатель при стихийных бедствиях и техногенных авариях, и во многом зависит от сроков и качества проведения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аварийно-спасательных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 при их ликвидации.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8446" y="3854365"/>
            <a:ext cx="5033554" cy="300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935" y="4167051"/>
            <a:ext cx="4153580" cy="25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4571" y="1403223"/>
            <a:ext cx="5007429" cy="27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718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9AC2B9-442C-484D-ABF6-DD1F2D9CE9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269" cy="6858000"/>
          </a:xfrm>
          <a:prstGeom prst="rect">
            <a:avLst/>
          </a:prstGeom>
        </p:spPr>
      </p:pic>
      <p:sp>
        <p:nvSpPr>
          <p:cNvPr id="6" name="Прямоугольник: один скругленный угол 5">
            <a:extLst>
              <a:ext uri="{FF2B5EF4-FFF2-40B4-BE49-F238E27FC236}">
                <a16:creationId xmlns="" xmlns:a16="http://schemas.microsoft.com/office/drawing/2014/main" id="{7CA95263-8962-42D3-ABAB-7C9BB8B30F44}"/>
              </a:ext>
            </a:extLst>
          </p:cNvPr>
          <p:cNvSpPr/>
          <p:nvPr/>
        </p:nvSpPr>
        <p:spPr>
          <a:xfrm>
            <a:off x="386077" y="632131"/>
            <a:ext cx="3131389" cy="534837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EF99B04-656E-46CB-A567-0BB0E07225BD}"/>
              </a:ext>
            </a:extLst>
          </p:cNvPr>
          <p:cNvSpPr/>
          <p:nvPr/>
        </p:nvSpPr>
        <p:spPr>
          <a:xfrm>
            <a:off x="0" y="274321"/>
            <a:ext cx="740664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800" b="1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Суть новации</a:t>
            </a:r>
            <a:r>
              <a:rPr lang="ru-RU" sz="2800" b="1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1950"/>
            <a:endParaRPr lang="ru-RU" sz="2400" b="1" i="1" dirty="0" smtClean="0">
              <a:solidFill>
                <a:srgbClr val="2626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24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привод и инструмент, способный резать металл и разрушать неметаллические конструкции, проделывать и расширять проходы в ситуациях отсутствия источников энергии со значительным сокращением времени в сравнении с </a:t>
            </a:r>
            <a:r>
              <a:rPr lang="ru-RU" sz="24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используемым оборудованием </a:t>
            </a:r>
            <a:r>
              <a:rPr lang="ru-RU" sz="2400" dirty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в данное </a:t>
            </a:r>
            <a:r>
              <a:rPr lang="ru-RU" sz="2400" dirty="0" smtClean="0">
                <a:solidFill>
                  <a:srgbClr val="262633"/>
                </a:solidFill>
                <a:latin typeface="Times New Roman" pitchFamily="18" charset="0"/>
                <a:cs typeface="Times New Roman" pitchFamily="18" charset="0"/>
              </a:rPr>
              <a:t>время.</a:t>
            </a:r>
          </a:p>
          <a:p>
            <a:pPr indent="361950" algn="just"/>
            <a:endParaRPr lang="ru-RU" sz="2400" dirty="0" smtClean="0">
              <a:solidFill>
                <a:srgbClr val="2626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2400" dirty="0" smtClean="0">
              <a:solidFill>
                <a:srgbClr val="2626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Высокая мобильность !</a:t>
            </a:r>
          </a:p>
          <a:p>
            <a:pPr indent="361950"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Значительное сокращение времени !</a:t>
            </a:r>
          </a:p>
          <a:p>
            <a:pPr indent="36195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(время развертывания менее 1 мин.</a:t>
            </a:r>
          </a:p>
          <a:p>
            <a:pPr indent="36195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время одной операции менее 3 сек.)</a:t>
            </a:r>
          </a:p>
          <a:p>
            <a:pPr indent="361950"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Независимость от источников энергии !</a:t>
            </a:r>
            <a:endParaRPr lang="ru-RU" sz="2000" dirty="0">
              <a:solidFill>
                <a:srgbClr val="2626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493" y="1747297"/>
            <a:ext cx="4342507" cy="26810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2757" y="4336869"/>
            <a:ext cx="5209243" cy="252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Изображение 20971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43314"/>
            <a:ext cx="12192000" cy="5078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195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Жизнь показала актуальность и востребованность  в данном оборудовании: автомобильные аварии, резонансные пожары в местах массовых скоплений людей при проведении массовых мероприятий.</a:t>
            </a:r>
          </a:p>
          <a:p>
            <a:pPr indent="44926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инструмента приведёт к сокращению времени проведения спасательных операций при ликвидации последствий дорожно-транспортных происшествий и повышения оперативности и качества выполнения АСР при ликвидации последствий дорожно-транспортных происшествий.</a:t>
            </a:r>
          </a:p>
          <a:p>
            <a:pPr indent="44926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Спасение людей основная задача, имеющая особую государственную важность и приоритет дальнейшего развития.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Изображение 20971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3612" y="1934754"/>
            <a:ext cx="8273143" cy="63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6055" y="2528109"/>
            <a:ext cx="9278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Аварийно-спасательные подразделения МЧС (в первую очередь);   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 (инженерные войска);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Спецподразделения МВД, ФСБ;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Строительные организации;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Физические и юридические лица для индивидуального использования.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55" y="386892"/>
            <a:ext cx="573314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Перспективы развития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рынка и потенциальные заказчики: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46938809365_9f8f5b0900_o.jpg (1600×106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188" y="3633858"/>
            <a:ext cx="4027812" cy="268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Изображение 20971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0571" y="1843314"/>
            <a:ext cx="8171543" cy="1204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4730" y="1279052"/>
            <a:ext cx="101936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62633"/>
                </a:solidFill>
              </a:rPr>
              <a:t>Технико-технологический анализ</a:t>
            </a:r>
            <a:endParaRPr lang="en-US" sz="2400" b="1" i="1" dirty="0" smtClean="0">
              <a:solidFill>
                <a:srgbClr val="262633"/>
              </a:solidFill>
            </a:endParaRPr>
          </a:p>
          <a:p>
            <a:pPr indent="352425"/>
            <a:endParaRPr lang="ru-RU" sz="2400" b="1" i="1" dirty="0">
              <a:solidFill>
                <a:srgbClr val="262633"/>
              </a:solidFill>
            </a:endParaRPr>
          </a:p>
          <a:p>
            <a:pPr indent="352425"/>
            <a:r>
              <a:rPr lang="ru-RU" sz="2400" dirty="0">
                <a:solidFill>
                  <a:srgbClr val="262633"/>
                </a:solidFill>
              </a:rPr>
              <a:t>Конкурентами являются два типа приводных механизмов: гидравлические </a:t>
            </a:r>
            <a:r>
              <a:rPr lang="ru-RU" sz="2400" dirty="0" smtClean="0">
                <a:solidFill>
                  <a:srgbClr val="262633"/>
                </a:solidFill>
              </a:rPr>
              <a:t>и</a:t>
            </a:r>
            <a:r>
              <a:rPr lang="en-US" sz="2400" dirty="0" smtClean="0">
                <a:solidFill>
                  <a:srgbClr val="262633"/>
                </a:solidFill>
              </a:rPr>
              <a:t> </a:t>
            </a:r>
            <a:r>
              <a:rPr lang="ru-RU" sz="2400" dirty="0" smtClean="0">
                <a:solidFill>
                  <a:srgbClr val="262633"/>
                </a:solidFill>
              </a:rPr>
              <a:t>электрические</a:t>
            </a:r>
            <a:r>
              <a:rPr lang="ru-RU" sz="2400" dirty="0">
                <a:solidFill>
                  <a:srgbClr val="262633"/>
                </a:solidFill>
              </a:rPr>
              <a:t>, которые имеют следующие недостатки:</a:t>
            </a:r>
          </a:p>
          <a:p>
            <a:pPr indent="352425"/>
            <a:r>
              <a:rPr lang="ru-RU" sz="2400" b="1" i="1" dirty="0">
                <a:solidFill>
                  <a:srgbClr val="262633"/>
                </a:solidFill>
              </a:rPr>
              <a:t>1.1 гидравлические с ручным </a:t>
            </a:r>
            <a:r>
              <a:rPr lang="ru-RU" sz="2400" b="1" i="1" dirty="0" smtClean="0">
                <a:solidFill>
                  <a:srgbClr val="262633"/>
                </a:solidFill>
              </a:rPr>
              <a:t>приводом:</a:t>
            </a:r>
            <a:r>
              <a:rPr lang="en-US" sz="2400" b="1" i="1" dirty="0" smtClean="0">
                <a:solidFill>
                  <a:srgbClr val="262633"/>
                </a:solidFill>
              </a:rPr>
              <a:t> </a:t>
            </a:r>
          </a:p>
          <a:p>
            <a:pPr indent="352425"/>
            <a:endParaRPr lang="en-US" sz="2400" dirty="0">
              <a:solidFill>
                <a:srgbClr val="262633"/>
              </a:solidFill>
            </a:endParaRPr>
          </a:p>
          <a:p>
            <a:pPr indent="352425"/>
            <a:endParaRPr lang="en-US" sz="2400" dirty="0" smtClean="0">
              <a:solidFill>
                <a:srgbClr val="262633"/>
              </a:solidFill>
            </a:endParaRPr>
          </a:p>
          <a:p>
            <a:pPr indent="352425"/>
            <a:endParaRPr lang="en-US" sz="2400" dirty="0" smtClean="0">
              <a:solidFill>
                <a:srgbClr val="262633"/>
              </a:solidFill>
            </a:endParaRPr>
          </a:p>
          <a:p>
            <a:pPr indent="352425"/>
            <a:endParaRPr lang="ru-RU" sz="2400" dirty="0">
              <a:solidFill>
                <a:srgbClr val="2626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484" y="318405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62633"/>
                </a:solidFill>
              </a:rPr>
              <a:t>большое усилие на приводном механизме более 20 кгс,</a:t>
            </a:r>
            <a:r>
              <a:rPr lang="en-US" sz="2400" dirty="0">
                <a:solidFill>
                  <a:srgbClr val="262633"/>
                </a:solidFill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62633"/>
                </a:solidFill>
              </a:rPr>
              <a:t>неудобно работать одному,</a:t>
            </a:r>
            <a:r>
              <a:rPr lang="en-US" sz="2400" dirty="0">
                <a:solidFill>
                  <a:srgbClr val="262633"/>
                </a:solidFill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62633"/>
                </a:solidFill>
              </a:rPr>
              <a:t>при применении переносной станции необходима работа двух человек</a:t>
            </a:r>
            <a:r>
              <a:rPr lang="en-US" sz="2400" dirty="0">
                <a:solidFill>
                  <a:srgbClr val="262633"/>
                </a:solidFill>
              </a:rPr>
              <a:t> </a:t>
            </a:r>
            <a:r>
              <a:rPr lang="ru-RU" sz="2400" dirty="0">
                <a:solidFill>
                  <a:srgbClr val="262633"/>
                </a:solidFill>
              </a:rPr>
              <a:t>и тратится</a:t>
            </a:r>
            <a:r>
              <a:rPr lang="en-US" sz="2400" dirty="0">
                <a:solidFill>
                  <a:srgbClr val="262633"/>
                </a:solidFill>
              </a:rPr>
              <a:t> </a:t>
            </a:r>
            <a:r>
              <a:rPr lang="ru-RU" sz="2400" dirty="0">
                <a:solidFill>
                  <a:srgbClr val="262633"/>
                </a:solidFill>
              </a:rPr>
              <a:t>время на разворачивание и подсоединение питающих шлангов,</a:t>
            </a:r>
            <a:r>
              <a:rPr lang="en-US" sz="2400" dirty="0">
                <a:solidFill>
                  <a:srgbClr val="262633"/>
                </a:solidFill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62633"/>
                </a:solidFill>
              </a:rPr>
              <a:t>значительные усилия на рукоятке привода;</a:t>
            </a:r>
            <a:endParaRPr lang="en-US" sz="2400" dirty="0">
              <a:solidFill>
                <a:srgbClr val="2626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3143" y="3947886"/>
            <a:ext cx="3439886" cy="2394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53239">
            <a:off x="5950489" y="4179194"/>
            <a:ext cx="6134930" cy="150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Изображение 20971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0571" y="1843314"/>
            <a:ext cx="8171543" cy="1204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7302" y="987557"/>
            <a:ext cx="10193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62633"/>
                </a:solidFill>
              </a:rPr>
              <a:t>Технико-технологический анализ</a:t>
            </a:r>
            <a:endParaRPr lang="en-US" sz="2400" b="1" i="1" dirty="0" smtClean="0">
              <a:solidFill>
                <a:srgbClr val="262633"/>
              </a:solidFill>
            </a:endParaRPr>
          </a:p>
          <a:p>
            <a:pPr indent="352425"/>
            <a:endParaRPr lang="ru-RU" sz="2400" b="1" i="1" dirty="0">
              <a:solidFill>
                <a:srgbClr val="262633"/>
              </a:solidFill>
            </a:endParaRPr>
          </a:p>
          <a:p>
            <a:pPr indent="352425"/>
            <a:endParaRPr lang="ru-RU" sz="2400" dirty="0">
              <a:solidFill>
                <a:srgbClr val="2626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302" y="1323102"/>
            <a:ext cx="9134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62633"/>
                </a:solidFill>
              </a:rPr>
              <a:t>1.2 гидравлический, с аккумуляторным приводом гидронасоса: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7302" y="1784767"/>
            <a:ext cx="83648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значительное время срабатывания исполнительного механизма от 4 сек.,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температура, при которой возможна работа аккумулятора, -20 +60 </a:t>
            </a:r>
            <a:r>
              <a:rPr lang="ru-RU" sz="1600" dirty="0" err="1">
                <a:solidFill>
                  <a:srgbClr val="262633"/>
                </a:solidFill>
              </a:rPr>
              <a:t>оС</a:t>
            </a:r>
            <a:r>
              <a:rPr lang="ru-RU" sz="1600" dirty="0">
                <a:solidFill>
                  <a:srgbClr val="262633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температура, при которой возможна зарядка аккумулятора, +0 +45 </a:t>
            </a:r>
            <a:r>
              <a:rPr lang="ru-RU" sz="1600" dirty="0" err="1">
                <a:solidFill>
                  <a:srgbClr val="262633"/>
                </a:solidFill>
              </a:rPr>
              <a:t>оС</a:t>
            </a:r>
            <a:r>
              <a:rPr lang="ru-RU" sz="1600" dirty="0">
                <a:solidFill>
                  <a:srgbClr val="262633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аккумуляторы взрывопожароопасны,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характеристики аккумулятора нормируются при температуре +20оС, при </a:t>
            </a:r>
            <a:r>
              <a:rPr lang="ru-RU" sz="1600" dirty="0" smtClean="0">
                <a:solidFill>
                  <a:srgbClr val="262633"/>
                </a:solidFill>
              </a:rPr>
              <a:t>изменении температуры </a:t>
            </a:r>
            <a:r>
              <a:rPr lang="ru-RU" sz="1600" dirty="0">
                <a:solidFill>
                  <a:srgbClr val="262633"/>
                </a:solidFill>
              </a:rPr>
              <a:t>характеристики ухудшаются,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за год хранения аккумулятора в резерве (без заряда-разряда) он теряет до </a:t>
            </a:r>
            <a:r>
              <a:rPr lang="ru-RU" sz="1600" dirty="0" smtClean="0">
                <a:solidFill>
                  <a:srgbClr val="262633"/>
                </a:solidFill>
              </a:rPr>
              <a:t>20% плотности </a:t>
            </a:r>
            <a:r>
              <a:rPr lang="ru-RU" sz="1600" dirty="0">
                <a:solidFill>
                  <a:srgbClr val="262633"/>
                </a:solidFill>
              </a:rPr>
              <a:t>заряда аккумулятора,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аккумулятор выдерживает до 500 циклов заряда-разряда,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аккумулятора хватает на год аккуратного обращения, при активной </a:t>
            </a:r>
            <a:r>
              <a:rPr lang="ru-RU" sz="1600" dirty="0" smtClean="0">
                <a:solidFill>
                  <a:srgbClr val="262633"/>
                </a:solidFill>
              </a:rPr>
              <a:t>эксплуатации выходит </a:t>
            </a:r>
            <a:r>
              <a:rPr lang="ru-RU" sz="1600" dirty="0">
                <a:solidFill>
                  <a:srgbClr val="262633"/>
                </a:solidFill>
              </a:rPr>
              <a:t>из строя гораздо быстрее,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по последним исследованиям литий-ионные аккумуляторы имеют память, что </a:t>
            </a:r>
            <a:r>
              <a:rPr lang="ru-RU" sz="1600" dirty="0" smtClean="0">
                <a:solidFill>
                  <a:srgbClr val="262633"/>
                </a:solidFill>
              </a:rPr>
              <a:t>не позволяет </a:t>
            </a:r>
            <a:r>
              <a:rPr lang="ru-RU" sz="1600" dirty="0">
                <a:solidFill>
                  <a:srgbClr val="262633"/>
                </a:solidFill>
              </a:rPr>
              <a:t>заряжать батарею наполовину,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глубокая разрядка выводит аккумулятор из строя,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в режиме активной работы аккумулятора хватает на 61-100 резов в зависимости </a:t>
            </a:r>
            <a:r>
              <a:rPr lang="ru-RU" sz="1600" dirty="0" smtClean="0">
                <a:solidFill>
                  <a:srgbClr val="262633"/>
                </a:solidFill>
              </a:rPr>
              <a:t>от отрезаемого </a:t>
            </a:r>
            <a:r>
              <a:rPr lang="ru-RU" sz="1600" dirty="0">
                <a:solidFill>
                  <a:srgbClr val="262633"/>
                </a:solidFill>
              </a:rPr>
              <a:t>материала и его геометрии,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62633"/>
                </a:solidFill>
              </a:rPr>
              <a:t>заряжается в течение 3-5 часов, в режиме быстрой зарядки 1 час, но для этого </a:t>
            </a:r>
            <a:r>
              <a:rPr lang="ru-RU" sz="1600" dirty="0" smtClean="0">
                <a:solidFill>
                  <a:srgbClr val="262633"/>
                </a:solidFill>
              </a:rPr>
              <a:t>нужен специальный </a:t>
            </a:r>
            <a:r>
              <a:rPr lang="ru-RU" sz="1600" dirty="0">
                <a:solidFill>
                  <a:srgbClr val="262633"/>
                </a:solidFill>
              </a:rPr>
              <a:t>зарядный блок, зарядка осуществляется только на 70% от </a:t>
            </a:r>
            <a:r>
              <a:rPr lang="ru-RU" sz="1600" dirty="0" smtClean="0">
                <a:solidFill>
                  <a:srgbClr val="262633"/>
                </a:solidFill>
              </a:rPr>
              <a:t>полной ёмкости </a:t>
            </a:r>
            <a:r>
              <a:rPr lang="ru-RU" sz="1600" dirty="0">
                <a:solidFill>
                  <a:srgbClr val="262633"/>
                </a:solidFill>
              </a:rPr>
              <a:t>батареи и в этом режиме батарея выходит из строя гораздо быстрее;</a:t>
            </a:r>
            <a:endParaRPr lang="ru-RU" sz="1600" b="0" i="0" dirty="0">
              <a:solidFill>
                <a:srgbClr val="26263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7657" y="3831771"/>
            <a:ext cx="3309257" cy="226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1432" y="4241728"/>
            <a:ext cx="3352908" cy="2235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0088" y="1958150"/>
            <a:ext cx="2895597" cy="1873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12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Изображение 20971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0571" y="1843314"/>
            <a:ext cx="8171543" cy="1204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7302" y="987557"/>
            <a:ext cx="10193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62633"/>
                </a:solidFill>
              </a:rPr>
              <a:t>Технико-технологический анализ</a:t>
            </a:r>
            <a:endParaRPr lang="en-US" sz="2400" b="1" i="1" dirty="0" smtClean="0">
              <a:solidFill>
                <a:srgbClr val="262633"/>
              </a:solidFill>
            </a:endParaRPr>
          </a:p>
          <a:p>
            <a:pPr indent="352425"/>
            <a:endParaRPr lang="ru-RU" sz="2400" b="1" i="1" dirty="0">
              <a:solidFill>
                <a:srgbClr val="262633"/>
              </a:solidFill>
            </a:endParaRPr>
          </a:p>
          <a:p>
            <a:pPr indent="352425"/>
            <a:endParaRPr lang="ru-RU" sz="2400" dirty="0">
              <a:solidFill>
                <a:srgbClr val="2626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302" y="1323102"/>
            <a:ext cx="11804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62633"/>
                </a:solidFill>
              </a:rPr>
              <a:t>1.3 гидравлические, с приводом от насосной станции с двигателем внутреннего </a:t>
            </a:r>
            <a:r>
              <a:rPr lang="ru-RU" sz="2400" b="1" i="1" dirty="0" smtClean="0">
                <a:solidFill>
                  <a:srgbClr val="262633"/>
                </a:solidFill>
              </a:rPr>
              <a:t>сгорания: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893" y="2383572"/>
            <a:ext cx="69714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62633"/>
                </a:solidFill>
              </a:rPr>
              <a:t>необходим запас ГСМ,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62633"/>
                </a:solidFill>
              </a:rPr>
              <a:t>взрывопожароопасны,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62633"/>
                </a:solidFill>
              </a:rPr>
              <a:t>время работы ограничено запасом топлива и </a:t>
            </a:r>
            <a:r>
              <a:rPr lang="ru-RU" sz="2000" dirty="0" smtClean="0">
                <a:solidFill>
                  <a:srgbClr val="262633"/>
                </a:solidFill>
              </a:rPr>
              <a:t>работоспособностью двигателя внутреннего </a:t>
            </a:r>
            <a:r>
              <a:rPr lang="ru-RU" sz="2000" dirty="0">
                <a:solidFill>
                  <a:srgbClr val="262633"/>
                </a:solidFill>
              </a:rPr>
              <a:t>сгорания,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62633"/>
                </a:solidFill>
              </a:rPr>
              <a:t>проблематичен запуск двигателя внутреннего сгорания при </a:t>
            </a:r>
            <a:r>
              <a:rPr lang="ru-RU" sz="2000" dirty="0" smtClean="0">
                <a:solidFill>
                  <a:srgbClr val="262633"/>
                </a:solidFill>
              </a:rPr>
              <a:t>низких температурах</a:t>
            </a:r>
            <a:r>
              <a:rPr lang="ru-RU" sz="2000" dirty="0">
                <a:solidFill>
                  <a:srgbClr val="262633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62633"/>
                </a:solidFill>
              </a:rPr>
              <a:t>значительное время на развёртывание,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62633"/>
                </a:solidFill>
              </a:rPr>
              <a:t>ограничение рабочей зоны длинной питающих шлангов,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62633"/>
                </a:solidFill>
              </a:rPr>
              <a:t>значительное время срабатывания исполнительного механизма,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62633"/>
                </a:solidFill>
              </a:rPr>
              <a:t>значительный вес, занимает много места, требует дополнительного </a:t>
            </a:r>
            <a:r>
              <a:rPr lang="ru-RU" sz="2000" dirty="0" smtClean="0">
                <a:solidFill>
                  <a:srgbClr val="262633"/>
                </a:solidFill>
              </a:rPr>
              <a:t>оборудования (компрессор</a:t>
            </a:r>
            <a:r>
              <a:rPr lang="ru-RU" sz="2000" dirty="0">
                <a:solidFill>
                  <a:srgbClr val="262633"/>
                </a:solidFill>
              </a:rPr>
              <a:t>, питающие шланги),</a:t>
            </a:r>
            <a:endParaRPr lang="ru-RU" sz="2000" b="0" i="0" dirty="0">
              <a:solidFill>
                <a:srgbClr val="26263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7657" y="3831771"/>
            <a:ext cx="3309257" cy="226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ww.oger.is/static/files/Slokkvilid/bjorgunartaeki/holmatro/CT415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57" y="1809725"/>
            <a:ext cx="4146257" cy="2757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zds.msk.ru/wp-content/uploads/2019/11/99525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69" y="3962397"/>
            <a:ext cx="2777017" cy="2777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76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Изображение 20971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0571" y="1843314"/>
            <a:ext cx="8171543" cy="1204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7302" y="987557"/>
            <a:ext cx="10193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62633"/>
                </a:solidFill>
              </a:rPr>
              <a:t>Технико-технологический анализ</a:t>
            </a:r>
            <a:endParaRPr lang="en-US" sz="2400" b="1" i="1" dirty="0" smtClean="0">
              <a:solidFill>
                <a:srgbClr val="262633"/>
              </a:solidFill>
            </a:endParaRPr>
          </a:p>
          <a:p>
            <a:pPr indent="352425"/>
            <a:endParaRPr lang="ru-RU" sz="2400" b="1" i="1" dirty="0">
              <a:solidFill>
                <a:srgbClr val="262633"/>
              </a:solidFill>
            </a:endParaRPr>
          </a:p>
          <a:p>
            <a:pPr indent="352425"/>
            <a:endParaRPr lang="ru-RU" sz="2400" dirty="0">
              <a:solidFill>
                <a:srgbClr val="2626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302" y="1356888"/>
            <a:ext cx="10977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62633"/>
                </a:solidFill>
              </a:rPr>
              <a:t>2.1 дисковые резаки с приводом от двигателя внутреннего сгорания: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934" y="2118069"/>
            <a:ext cx="6130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62633"/>
                </a:solidFill>
              </a:rPr>
              <a:t>необходим запас ГСМ,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62633"/>
                </a:solidFill>
              </a:rPr>
              <a:t>взрывопожароопасны,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62633"/>
                </a:solidFill>
              </a:rPr>
              <a:t>время работы ограничено запасом топлива и работоспособностью </a:t>
            </a:r>
            <a:r>
              <a:rPr lang="ru-RU" dirty="0" smtClean="0">
                <a:solidFill>
                  <a:srgbClr val="262633"/>
                </a:solidFill>
              </a:rPr>
              <a:t>двигателя внутреннего </a:t>
            </a:r>
            <a:r>
              <a:rPr lang="ru-RU" dirty="0">
                <a:solidFill>
                  <a:srgbClr val="262633"/>
                </a:solidFill>
              </a:rPr>
              <a:t>сгорания,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62633"/>
                </a:solidFill>
              </a:rPr>
              <a:t>проблематичен запуск двигателя внутреннего сгорания при крайне </a:t>
            </a:r>
            <a:r>
              <a:rPr lang="ru-RU" dirty="0" smtClean="0">
                <a:solidFill>
                  <a:srgbClr val="262633"/>
                </a:solidFill>
              </a:rPr>
              <a:t>низких температурах</a:t>
            </a:r>
            <a:r>
              <a:rPr lang="ru-RU" dirty="0">
                <a:solidFill>
                  <a:srgbClr val="262633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62633"/>
                </a:solidFill>
              </a:rPr>
              <a:t>высокий уровень шума,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62633"/>
                </a:solidFill>
              </a:rPr>
              <a:t>малая скорость резания (примерно 1 мм/сек.),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62633"/>
                </a:solidFill>
              </a:rPr>
              <a:t>затруднения при работе в стеснённых обстоятельствах,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262633"/>
                </a:solidFill>
              </a:rPr>
              <a:t>быстроизнашиваемый</a:t>
            </a:r>
            <a:r>
              <a:rPr lang="ru-RU" dirty="0">
                <a:solidFill>
                  <a:srgbClr val="262633"/>
                </a:solidFill>
              </a:rPr>
              <a:t> инструмент - требует частой </a:t>
            </a:r>
            <a:r>
              <a:rPr lang="ru-RU" dirty="0" smtClean="0">
                <a:solidFill>
                  <a:srgbClr val="262633"/>
                </a:solidFill>
              </a:rPr>
              <a:t>замены абразивных </a:t>
            </a:r>
            <a:r>
              <a:rPr lang="ru-RU" dirty="0">
                <a:solidFill>
                  <a:srgbClr val="262633"/>
                </a:solidFill>
              </a:rPr>
              <a:t>дисков,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62633"/>
                </a:solidFill>
              </a:rPr>
              <a:t>в случае поломки диска образуются опасные при разлёте осколки,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62633"/>
                </a:solidFill>
              </a:rPr>
              <a:t>образование большого количества пожароопасных искр;</a:t>
            </a:r>
            <a:endParaRPr lang="ru-RU" b="0" i="0" dirty="0">
              <a:solidFill>
                <a:srgbClr val="26263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7657" y="3831771"/>
            <a:ext cx="3309257" cy="226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theslide.ru/img/thumbs/3f76ee893fb7d80c4c05167ab914fa3a-800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86" t="13685" r="8306" b="17313"/>
          <a:stretch/>
        </p:blipFill>
        <p:spPr bwMode="auto">
          <a:xfrm>
            <a:off x="7000468" y="2673475"/>
            <a:ext cx="4930074" cy="3055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57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929</Words>
  <Application>Microsoft Office PowerPoint</Application>
  <PresentationFormat>Произвольный</PresentationFormat>
  <Paragraphs>126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RMX3031</dc:creator>
  <cp:lastModifiedBy>Дмитрий</cp:lastModifiedBy>
  <cp:revision>98</cp:revision>
  <dcterms:created xsi:type="dcterms:W3CDTF">2022-11-05T13:45:00Z</dcterms:created>
  <dcterms:modified xsi:type="dcterms:W3CDTF">2023-12-12T11:27:05Z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33496CC091714A4EA4FFFE068C69206D</vt:lpwstr>
  </property>
  <property fmtid="{D5CDD505-2E9C-101B-9397-08002B2CF9AE}" pid="3" name="KSOProductBuildVer">
    <vt:lpwstr>1049-11.2.0.11380</vt:lpwstr>
  </property>
</Properties>
</file>