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284" r:id="rId3"/>
    <p:sldId id="267" r:id="rId4"/>
    <p:sldId id="271" r:id="rId5"/>
    <p:sldId id="288" r:id="rId6"/>
    <p:sldId id="265" r:id="rId7"/>
    <p:sldId id="269" r:id="rId8"/>
    <p:sldId id="289" r:id="rId9"/>
    <p:sldId id="256" r:id="rId10"/>
    <p:sldId id="287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-370" y="18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97DF03-D28B-4673-A0D9-DAAD8802C7DB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BB999E-AEE9-4216-B6CC-A9B8FA2DE6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1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789DDE-4AAD-B849-B9F1-D52EDB81BEF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1249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789DDE-4AAD-B849-B9F1-D52EDB81BEF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39292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789DDE-4AAD-B849-B9F1-D52EDB81BEF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83328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789DDE-4AAD-B849-B9F1-D52EDB81BEF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01273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789DDE-4AAD-B849-B9F1-D52EDB81BEF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93863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789DDE-4AAD-B849-B9F1-D52EDB81BEF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1249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F9E81D7-4F0D-3D97-BA80-BD04F3AADA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007869DD-3573-60E4-92B2-FB2D8BFF3C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E9AFF21-95D3-D5A8-5A2F-5CA9F7176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39BD4-B9B7-40B0-B731-8CF0C8146C28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F1CAECE-32B6-B218-5040-90302A07C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CF50FF1-18AC-8C1F-141D-09EE9B433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64E2E-D5E3-4A5D-9691-385418BD31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2005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4F9C8AE-2643-E754-613C-384882C42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DB55C473-85B1-857D-618A-BE3A7C29BE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D5C8701-52C5-458C-B7C7-CBA27BED9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39BD4-B9B7-40B0-B731-8CF0C8146C28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5079AC6-7BF3-7D49-1238-1FAAA6966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92B00A1-A450-0EDD-A98E-48BCCC61C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64E2E-D5E3-4A5D-9691-385418BD31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543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5CA27208-5CA6-19AD-354B-73951DDA48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EA3B4819-3E98-A840-FB29-A08812072E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B2BF5EC-BFD3-D167-F784-690B1D74A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39BD4-B9B7-40B0-B731-8CF0C8146C28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F568969-1765-5FD3-714D-EBF7FE26F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4E185C1-CCE7-284A-4459-2293675D8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64E2E-D5E3-4A5D-9691-385418BD31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93679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502FF-1A67-5445-BDC8-20D9519286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8855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502FF-1A67-5445-BDC8-20D9519286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52808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502FF-1A67-5445-BDC8-20D9519286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6823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502FF-1A67-5445-BDC8-20D9519286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4380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2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502FF-1A67-5445-BDC8-20D9519286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1550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502FF-1A67-5445-BDC8-20D9519286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24702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502FF-1A67-5445-BDC8-20D9519286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2519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502FF-1A67-5445-BDC8-20D9519286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75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F9BFB64-25FF-4608-2C9B-BBC618329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2DEF5C8-D379-597B-2C9A-788F0612E3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FF30B05-B270-A0B4-85BA-CB9226DC4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39BD4-B9B7-40B0-B731-8CF0C8146C28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5239144-C858-550C-8C2F-AB553FC59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E6DF3F8-639C-FC0D-43C6-3A4E76E04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64E2E-D5E3-4A5D-9691-385418BD31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47807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502FF-1A67-5445-BDC8-20D9519286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05174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502FF-1A67-5445-BDC8-20D9519286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159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502FF-1A67-5445-BDC8-20D9519286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7165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Финальный слайд"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06393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>
            <a:spLocks noGrp="1"/>
          </p:cNvSpPr>
          <p:nvPr>
            <p:ph type="pic" sz="quarter" idx="10" hasCustomPrompt="1"/>
          </p:nvPr>
        </p:nvSpPr>
        <p:spPr>
          <a:xfrm>
            <a:off x="838200" y="1846239"/>
            <a:ext cx="3260347" cy="2645664"/>
          </a:xfrm>
          <a:custGeom>
            <a:avLst/>
            <a:gdLst>
              <a:gd name="connsiteX0" fmla="*/ 0 w 3260346"/>
              <a:gd name="connsiteY0" fmla="*/ 0 h 2645664"/>
              <a:gd name="connsiteX1" fmla="*/ 3260346 w 3260346"/>
              <a:gd name="connsiteY1" fmla="*/ 0 h 2645664"/>
              <a:gd name="connsiteX2" fmla="*/ 3260346 w 3260346"/>
              <a:gd name="connsiteY2" fmla="*/ 2645664 h 2645664"/>
              <a:gd name="connsiteX3" fmla="*/ 0 w 3260346"/>
              <a:gd name="connsiteY3" fmla="*/ 2645664 h 2645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60346" h="2645664">
                <a:moveTo>
                  <a:pt x="0" y="0"/>
                </a:moveTo>
                <a:lnTo>
                  <a:pt x="3260346" y="0"/>
                </a:lnTo>
                <a:lnTo>
                  <a:pt x="3260346" y="2645664"/>
                </a:lnTo>
                <a:lnTo>
                  <a:pt x="0" y="264566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 b="0">
                <a:solidFill>
                  <a:srgbClr val="154076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  <a:endParaRPr lang="en-US" dirty="0"/>
          </a:p>
        </p:txBody>
      </p:sp>
      <p:sp>
        <p:nvSpPr>
          <p:cNvPr id="12" name="Freeform 11"/>
          <p:cNvSpPr>
            <a:spLocks noGrp="1"/>
          </p:cNvSpPr>
          <p:nvPr>
            <p:ph type="pic" sz="quarter" idx="11" hasCustomPrompt="1"/>
          </p:nvPr>
        </p:nvSpPr>
        <p:spPr>
          <a:xfrm>
            <a:off x="4464650" y="1846239"/>
            <a:ext cx="3262703" cy="2645664"/>
          </a:xfrm>
          <a:custGeom>
            <a:avLst/>
            <a:gdLst>
              <a:gd name="connsiteX0" fmla="*/ 0 w 3262702"/>
              <a:gd name="connsiteY0" fmla="*/ 0 h 2645664"/>
              <a:gd name="connsiteX1" fmla="*/ 3262702 w 3262702"/>
              <a:gd name="connsiteY1" fmla="*/ 0 h 2645664"/>
              <a:gd name="connsiteX2" fmla="*/ 3262702 w 3262702"/>
              <a:gd name="connsiteY2" fmla="*/ 2645664 h 2645664"/>
              <a:gd name="connsiteX3" fmla="*/ 0 w 3262702"/>
              <a:gd name="connsiteY3" fmla="*/ 2645664 h 2645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62702" h="2645664">
                <a:moveTo>
                  <a:pt x="0" y="0"/>
                </a:moveTo>
                <a:lnTo>
                  <a:pt x="3262702" y="0"/>
                </a:lnTo>
                <a:lnTo>
                  <a:pt x="3262702" y="2645664"/>
                </a:lnTo>
                <a:lnTo>
                  <a:pt x="0" y="264566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228594" marR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 b="0">
                <a:solidFill>
                  <a:srgbClr val="154076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</a:p>
        </p:txBody>
      </p:sp>
      <p:sp>
        <p:nvSpPr>
          <p:cNvPr id="14" name="Freeform 13"/>
          <p:cNvSpPr>
            <a:spLocks noGrp="1"/>
          </p:cNvSpPr>
          <p:nvPr>
            <p:ph type="pic" sz="quarter" idx="12" hasCustomPrompt="1"/>
          </p:nvPr>
        </p:nvSpPr>
        <p:spPr>
          <a:xfrm>
            <a:off x="8091102" y="1846239"/>
            <a:ext cx="3262703" cy="2645664"/>
          </a:xfrm>
          <a:custGeom>
            <a:avLst/>
            <a:gdLst>
              <a:gd name="connsiteX0" fmla="*/ 0 w 3262703"/>
              <a:gd name="connsiteY0" fmla="*/ 0 h 2645664"/>
              <a:gd name="connsiteX1" fmla="*/ 3262703 w 3262703"/>
              <a:gd name="connsiteY1" fmla="*/ 0 h 2645664"/>
              <a:gd name="connsiteX2" fmla="*/ 3262703 w 3262703"/>
              <a:gd name="connsiteY2" fmla="*/ 2645664 h 2645664"/>
              <a:gd name="connsiteX3" fmla="*/ 0 w 3262703"/>
              <a:gd name="connsiteY3" fmla="*/ 2645664 h 2645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62703" h="2645664">
                <a:moveTo>
                  <a:pt x="0" y="0"/>
                </a:moveTo>
                <a:lnTo>
                  <a:pt x="3262703" y="0"/>
                </a:lnTo>
                <a:lnTo>
                  <a:pt x="3262703" y="2645664"/>
                </a:lnTo>
                <a:lnTo>
                  <a:pt x="0" y="264566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 b="0">
                <a:solidFill>
                  <a:srgbClr val="154076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F81C0C8-1685-0240-9AEE-D27A1F470FDC}"/>
              </a:ext>
            </a:extLst>
          </p:cNvPr>
          <p:cNvSpPr txBox="1"/>
          <p:nvPr userDrawn="1"/>
        </p:nvSpPr>
        <p:spPr>
          <a:xfrm>
            <a:off x="11663259" y="6385392"/>
            <a:ext cx="372218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fld id="{2011EDBF-69F7-4E83-A8A8-FAC41C3FC6A0}" type="slidenum">
              <a:rPr lang="en-US" sz="1200" b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600" b="0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reeform 9">
            <a:extLst>
              <a:ext uri="{FF2B5EF4-FFF2-40B4-BE49-F238E27FC236}">
                <a16:creationId xmlns="" xmlns:a16="http://schemas.microsoft.com/office/drawing/2014/main" id="{AAEAA027-7617-9842-9D36-0C93A0FA5E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176016" y="4016727"/>
            <a:ext cx="3260347" cy="2645664"/>
          </a:xfrm>
          <a:custGeom>
            <a:avLst/>
            <a:gdLst>
              <a:gd name="connsiteX0" fmla="*/ 0 w 3260346"/>
              <a:gd name="connsiteY0" fmla="*/ 0 h 2645664"/>
              <a:gd name="connsiteX1" fmla="*/ 3260346 w 3260346"/>
              <a:gd name="connsiteY1" fmla="*/ 0 h 2645664"/>
              <a:gd name="connsiteX2" fmla="*/ 3260346 w 3260346"/>
              <a:gd name="connsiteY2" fmla="*/ 2645664 h 2645664"/>
              <a:gd name="connsiteX3" fmla="*/ 0 w 3260346"/>
              <a:gd name="connsiteY3" fmla="*/ 2645664 h 2645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60346" h="2645664">
                <a:moveTo>
                  <a:pt x="0" y="0"/>
                </a:moveTo>
                <a:lnTo>
                  <a:pt x="3260346" y="0"/>
                </a:lnTo>
                <a:lnTo>
                  <a:pt x="3260346" y="2645664"/>
                </a:lnTo>
                <a:lnTo>
                  <a:pt x="0" y="264566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 b="0">
                <a:solidFill>
                  <a:srgbClr val="154076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810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44542A2-82B4-C237-C8E4-11617FB65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83BB8601-6B4D-7CEA-7F0A-D976960AA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3C8B2DB-8752-0A4A-DE96-05F0EB8A7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39BD4-B9B7-40B0-B731-8CF0C8146C28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29434A7-78FC-77E9-DA26-C0FB0F63C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D981478-1C81-CCFD-F100-4A8FBB69C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64E2E-D5E3-4A5D-9691-385418BD31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2289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D462F9A-ECAB-FEB9-16A8-423F28B57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1E412E1-AAF6-CBD2-9F43-650F9002DB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36C33801-2F3B-2310-32DB-EBD8BBBF04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5A30465D-96DE-3304-4696-FDB9037EC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39BD4-B9B7-40B0-B731-8CF0C8146C28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62845CD3-6082-2F3A-C95D-5881678E2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240AB1EB-6C11-FFAA-4ED6-13F5B65A1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64E2E-D5E3-4A5D-9691-385418BD31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4412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CFAD18B-E8AE-8160-E1A0-2AB2EF683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85B9DC53-102E-D469-9A8D-30223058C9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AF4EE20B-515C-3002-8A48-4E5F577253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775558FA-EF43-2C98-901C-FCCB8962C4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975ACA05-E9EF-BCC6-44BC-D77304BA22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F8B5CD46-703C-9523-DFC1-BAD64D43B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39BD4-B9B7-40B0-B731-8CF0C8146C28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733479B0-9FCC-FD6E-D504-594A49F39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4FB3D49C-8085-95F1-361E-A8C49EFF2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64E2E-D5E3-4A5D-9691-385418BD31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192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41DB3BC-CE8F-8956-0A0C-3896F235C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E8049EB4-4F29-1EB4-8806-DEBAC48DA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39BD4-B9B7-40B0-B731-8CF0C8146C28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01993497-3330-0806-7781-861A5B794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7C6A977B-6FA8-6807-BA80-79E1BA081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64E2E-D5E3-4A5D-9691-385418BD31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2329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EE4D02D4-5093-970D-95D1-CC243C134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39BD4-B9B7-40B0-B731-8CF0C8146C28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31CD6446-B408-4C20-0DA3-6BB2845AE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78458490-7668-EE10-9162-704E87910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64E2E-D5E3-4A5D-9691-385418BD31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25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3AF255E-3516-ABAE-D3D6-D9EB0FA78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C4E8F7A-D8FD-7B10-2204-6FE731A39B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10FB5FAD-2DC2-5B7F-7A9F-5F50F223D8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E0CBF87A-FAD6-04E2-EE46-D9CB705F2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39BD4-B9B7-40B0-B731-8CF0C8146C28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AACF2B9F-BFF1-6890-69AC-81CCB9703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DF1DE27F-11EE-4DD8-C651-8D1A491B7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64E2E-D5E3-4A5D-9691-385418BD31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062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1E59BBE-0413-B131-6B21-844EE8B9C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2F3660E0-CB34-2B9E-2EC6-D3C9CC87E1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EE4B5393-C962-D2DF-917C-047D66C83F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4645B105-47B7-7FD4-DA99-781C2FD48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39BD4-B9B7-40B0-B731-8CF0C8146C28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C98C92C1-65D9-3E6C-FD4D-21A347285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420793B1-5E67-1B4A-8EC9-E1383307B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64E2E-D5E3-4A5D-9691-385418BD31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929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0181C23-A65F-E096-B7AB-2CDEC82A5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3E06828D-27B4-C584-6E64-84A0863142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B49A3EE-DF73-8565-3F54-A46D5859BA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239BD4-B9B7-40B0-B731-8CF0C8146C28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8B691C1-33E1-1150-8389-249F0376E7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2B39B1F-3C7F-2C59-3FB9-6DBD4587F8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64E2E-D5E3-4A5D-9691-385418BD31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39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E502FF-1A67-5445-BDC8-20D9519286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503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7.emf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10" Type="http://schemas.openxmlformats.org/officeDocument/2006/relationships/image" Target="../media/image2.png"/><Relationship Id="rId4" Type="http://schemas.openxmlformats.org/officeDocument/2006/relationships/image" Target="../media/image8.emf"/><Relationship Id="rId9" Type="http://schemas.openxmlformats.org/officeDocument/2006/relationships/image" Target="../media/image1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4.PNG"/><Relationship Id="rId5" Type="http://schemas.openxmlformats.org/officeDocument/2006/relationships/image" Target="../media/image2.png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7.emf"/><Relationship Id="rId7" Type="http://schemas.openxmlformats.org/officeDocument/2006/relationships/image" Target="../media/image2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8.emf"/><Relationship Id="rId11" Type="http://schemas.openxmlformats.org/officeDocument/2006/relationships/image" Target="../media/image22.png"/><Relationship Id="rId5" Type="http://schemas.openxmlformats.org/officeDocument/2006/relationships/image" Target="../media/image17.emf"/><Relationship Id="rId10" Type="http://schemas.openxmlformats.org/officeDocument/2006/relationships/image" Target="../media/image21.png"/><Relationship Id="rId4" Type="http://schemas.openxmlformats.org/officeDocument/2006/relationships/image" Target="../media/image16.emf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4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008342" y="2108559"/>
            <a:ext cx="8080948" cy="1208783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 defTabSz="914377"/>
            <a:r>
              <a:rPr lang="ru-RU" sz="3200" b="1" cap="all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Лечебный Банно-оздоровительный комплекс</a:t>
            </a:r>
          </a:p>
          <a:p>
            <a:pPr algn="ctr" defTabSz="914377"/>
            <a:r>
              <a:rPr lang="ru-RU" sz="3200" b="1" cap="all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с. Ахты, республика Дагестан </a:t>
            </a:r>
            <a:endParaRPr lang="en-US" sz="32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F1C00424-7782-842C-EF40-B1A5EDBF2BB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87200" y="399947"/>
            <a:ext cx="3140677" cy="1234010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A0961924-F2A1-159E-C7A7-F4F894AE469E}"/>
              </a:ext>
            </a:extLst>
          </p:cNvPr>
          <p:cNvSpPr/>
          <p:nvPr/>
        </p:nvSpPr>
        <p:spPr>
          <a:xfrm>
            <a:off x="4777280" y="5682632"/>
            <a:ext cx="28427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/>
            <a:r>
              <a:rPr lang="ru-RU" sz="20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Амирхан Ахмедов</a:t>
            </a:r>
            <a:endParaRPr lang="ru-RU" sz="2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377"/>
            <a:endParaRPr lang="en-US" sz="2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243" y="650585"/>
            <a:ext cx="1881693" cy="732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987" y="399947"/>
            <a:ext cx="3121025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0916" y="399947"/>
            <a:ext cx="1706537" cy="1388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67328" y="2999253"/>
            <a:ext cx="2365290" cy="30014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50339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9218">
            <a:extLst>
              <a:ext uri="{FF2B5EF4-FFF2-40B4-BE49-F238E27FC236}">
                <a16:creationId xmlns="" xmlns:a16="http://schemas.microsoft.com/office/drawing/2014/main" id="{DFC666D7-82FE-0547-A751-EBB2FDA9A9FA}"/>
              </a:ext>
            </a:extLst>
          </p:cNvPr>
          <p:cNvGrpSpPr/>
          <p:nvPr/>
        </p:nvGrpSpPr>
        <p:grpSpPr>
          <a:xfrm>
            <a:off x="4448537" y="2987055"/>
            <a:ext cx="3137595" cy="2397524"/>
            <a:chOff x="4344720" y="2987055"/>
            <a:chExt cx="1882247" cy="2397524"/>
          </a:xfrm>
        </p:grpSpPr>
        <p:sp>
          <p:nvSpPr>
            <p:cNvPr id="47" name="Freeform 16">
              <a:extLst>
                <a:ext uri="{FF2B5EF4-FFF2-40B4-BE49-F238E27FC236}">
                  <a16:creationId xmlns="" xmlns:a16="http://schemas.microsoft.com/office/drawing/2014/main" id="{22D007F5-2545-0E41-9D69-9882765F82ED}"/>
                </a:ext>
              </a:extLst>
            </p:cNvPr>
            <p:cNvSpPr/>
            <p:nvPr/>
          </p:nvSpPr>
          <p:spPr>
            <a:xfrm>
              <a:off x="4484064" y="2987055"/>
              <a:ext cx="1603549" cy="2397524"/>
            </a:xfrm>
            <a:custGeom>
              <a:avLst/>
              <a:gdLst>
                <a:gd name="connsiteX0" fmla="*/ 801775 w 1603549"/>
                <a:gd name="connsiteY0" fmla="*/ 0 h 2230734"/>
                <a:gd name="connsiteX1" fmla="*/ 1603549 w 1603549"/>
                <a:gd name="connsiteY1" fmla="*/ 2230734 h 2230734"/>
                <a:gd name="connsiteX2" fmla="*/ 0 w 1603549"/>
                <a:gd name="connsiteY2" fmla="*/ 2230734 h 223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03549" h="2230734">
                  <a:moveTo>
                    <a:pt x="801775" y="0"/>
                  </a:moveTo>
                  <a:lnTo>
                    <a:pt x="1603549" y="2230734"/>
                  </a:lnTo>
                  <a:lnTo>
                    <a:pt x="0" y="2230734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75000"/>
                  </a:schemeClr>
                </a:gs>
                <a:gs pos="99000">
                  <a:srgbClr val="154076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377"/>
              <a:endParaRPr lang="en-US" sz="1351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="" xmlns:a16="http://schemas.microsoft.com/office/drawing/2014/main" id="{173FC7DF-2356-6E43-9858-DC5441336957}"/>
                </a:ext>
              </a:extLst>
            </p:cNvPr>
            <p:cNvSpPr txBox="1"/>
            <p:nvPr/>
          </p:nvSpPr>
          <p:spPr>
            <a:xfrm>
              <a:off x="4344720" y="5113370"/>
              <a:ext cx="188224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377"/>
              <a:r>
                <a:rPr lang="ru-RU" sz="1100" b="1" dirty="0" smtClean="0">
                  <a:solidFill>
                    <a:prstClr val="white"/>
                  </a:solidFill>
                  <a:latin typeface="Calibri Light"/>
                </a:rPr>
                <a:t>Культурное наследие страны</a:t>
              </a:r>
              <a:endParaRPr lang="en-US" sz="1100" b="1" dirty="0">
                <a:solidFill>
                  <a:prstClr val="white"/>
                </a:solidFill>
                <a:latin typeface="Calibri Light"/>
              </a:endParaRPr>
            </a:p>
          </p:txBody>
        </p:sp>
      </p:grpSp>
      <p:pic>
        <p:nvPicPr>
          <p:cNvPr id="39" name="Рисунок 38">
            <a:extLst>
              <a:ext uri="{FF2B5EF4-FFF2-40B4-BE49-F238E27FC236}">
                <a16:creationId xmlns="" xmlns:a16="http://schemas.microsoft.com/office/drawing/2014/main" id="{2970FA4C-BA8D-7241-B7E0-D12C996A9D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7745"/>
            <a:ext cx="635000" cy="596900"/>
          </a:xfrm>
          <a:prstGeom prst="rect">
            <a:avLst/>
          </a:prstGeom>
        </p:spPr>
      </p:pic>
      <p:sp>
        <p:nvSpPr>
          <p:cNvPr id="33" name="Rectangle 18">
            <a:extLst>
              <a:ext uri="{FF2B5EF4-FFF2-40B4-BE49-F238E27FC236}">
                <a16:creationId xmlns="" xmlns:a16="http://schemas.microsoft.com/office/drawing/2014/main" id="{4641263A-E4EF-634A-B790-6750D3EF5064}"/>
              </a:ext>
            </a:extLst>
          </p:cNvPr>
          <p:cNvSpPr/>
          <p:nvPr/>
        </p:nvSpPr>
        <p:spPr>
          <a:xfrm>
            <a:off x="7942855" y="2109043"/>
            <a:ext cx="3910477" cy="273305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defTabSz="914377">
              <a:lnSpc>
                <a:spcPct val="130000"/>
              </a:lnSpc>
            </a:pP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</a:rPr>
              <a:t> Целью данного проекта является строительство банно-оздоровительного комплекса, связывающего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целебные источники, находящиеся в разных точках данного района с помощью отлаженных транспортных маршрутов.</a:t>
            </a:r>
          </a:p>
          <a:p>
            <a:pPr defTabSz="914377">
              <a:lnSpc>
                <a:spcPct val="130000"/>
              </a:lnSpc>
            </a:pP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Целебные минеральные  воды, горный пейзаж и чистый воздух на высоте более 1000 м. над уровнем моря, с возможностью не только восстановить здоровье, но и культурно обогатится, благодаря экскурсиям по знаковым местам региона, привлекут не только жителей нашей страны, но и туристов со всего мира</a:t>
            </a:r>
          </a:p>
        </p:txBody>
      </p:sp>
      <p:grpSp>
        <p:nvGrpSpPr>
          <p:cNvPr id="36" name="Group 20">
            <a:extLst>
              <a:ext uri="{FF2B5EF4-FFF2-40B4-BE49-F238E27FC236}">
                <a16:creationId xmlns="" xmlns:a16="http://schemas.microsoft.com/office/drawing/2014/main" id="{C67B5457-23F7-1841-8DB1-B4E56E10B667}"/>
              </a:ext>
            </a:extLst>
          </p:cNvPr>
          <p:cNvGrpSpPr/>
          <p:nvPr/>
        </p:nvGrpSpPr>
        <p:grpSpPr>
          <a:xfrm>
            <a:off x="292861" y="3198731"/>
            <a:ext cx="2237665" cy="2166650"/>
            <a:chOff x="514002" y="3565918"/>
            <a:chExt cx="1603549" cy="1818659"/>
          </a:xfrm>
        </p:grpSpPr>
        <p:sp>
          <p:nvSpPr>
            <p:cNvPr id="37" name="Freeform 12">
              <a:extLst>
                <a:ext uri="{FF2B5EF4-FFF2-40B4-BE49-F238E27FC236}">
                  <a16:creationId xmlns="" xmlns:a16="http://schemas.microsoft.com/office/drawing/2014/main" id="{FA002A79-DDF1-BE4F-8B60-A07C12293B6B}"/>
                </a:ext>
              </a:extLst>
            </p:cNvPr>
            <p:cNvSpPr/>
            <p:nvPr/>
          </p:nvSpPr>
          <p:spPr>
            <a:xfrm>
              <a:off x="514002" y="3565918"/>
              <a:ext cx="1603549" cy="1818659"/>
            </a:xfrm>
            <a:custGeom>
              <a:avLst/>
              <a:gdLst>
                <a:gd name="connsiteX0" fmla="*/ 801775 w 1603549"/>
                <a:gd name="connsiteY0" fmla="*/ 0 h 2230734"/>
                <a:gd name="connsiteX1" fmla="*/ 1603549 w 1603549"/>
                <a:gd name="connsiteY1" fmla="*/ 2230734 h 2230734"/>
                <a:gd name="connsiteX2" fmla="*/ 0 w 1603549"/>
                <a:gd name="connsiteY2" fmla="*/ 2230734 h 223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03549" h="2230734">
                  <a:moveTo>
                    <a:pt x="801775" y="0"/>
                  </a:moveTo>
                  <a:lnTo>
                    <a:pt x="1603549" y="2230734"/>
                  </a:lnTo>
                  <a:lnTo>
                    <a:pt x="0" y="2230734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rgbClr val="154076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377"/>
              <a:endParaRPr lang="en-US" sz="1351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83B868CF-A454-4147-AD07-FF630497A6E0}"/>
                </a:ext>
              </a:extLst>
            </p:cNvPr>
            <p:cNvSpPr txBox="1"/>
            <p:nvPr/>
          </p:nvSpPr>
          <p:spPr>
            <a:xfrm>
              <a:off x="617794" y="5103540"/>
              <a:ext cx="1170795" cy="2195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377"/>
              <a:r>
                <a:rPr lang="ru-RU" sz="1100" b="1" dirty="0" smtClean="0">
                  <a:solidFill>
                    <a:prstClr val="white"/>
                  </a:solidFill>
                  <a:latin typeface="Calibri Light"/>
                </a:rPr>
                <a:t>Международный туризм</a:t>
              </a:r>
              <a:endParaRPr lang="en-US" sz="1100" b="1" dirty="0">
                <a:solidFill>
                  <a:prstClr val="white"/>
                </a:solidFill>
                <a:latin typeface="Calibri Light"/>
              </a:endParaRPr>
            </a:p>
          </p:txBody>
        </p:sp>
      </p:grpSp>
      <p:grpSp>
        <p:nvGrpSpPr>
          <p:cNvPr id="40" name="Group 9215">
            <a:extLst>
              <a:ext uri="{FF2B5EF4-FFF2-40B4-BE49-F238E27FC236}">
                <a16:creationId xmlns="" xmlns:a16="http://schemas.microsoft.com/office/drawing/2014/main" id="{6AF75924-446D-7C43-8DFE-E0911EAFA9C3}"/>
              </a:ext>
            </a:extLst>
          </p:cNvPr>
          <p:cNvGrpSpPr/>
          <p:nvPr/>
        </p:nvGrpSpPr>
        <p:grpSpPr>
          <a:xfrm>
            <a:off x="2016301" y="2703468"/>
            <a:ext cx="3143708" cy="2681111"/>
            <a:chOff x="2053488" y="3226585"/>
            <a:chExt cx="1603549" cy="2157993"/>
          </a:xfrm>
        </p:grpSpPr>
        <p:sp>
          <p:nvSpPr>
            <p:cNvPr id="41" name="Freeform 14">
              <a:extLst>
                <a:ext uri="{FF2B5EF4-FFF2-40B4-BE49-F238E27FC236}">
                  <a16:creationId xmlns="" xmlns:a16="http://schemas.microsoft.com/office/drawing/2014/main" id="{71B9BBA1-F911-2748-9A0A-83B56C030583}"/>
                </a:ext>
              </a:extLst>
            </p:cNvPr>
            <p:cNvSpPr/>
            <p:nvPr/>
          </p:nvSpPr>
          <p:spPr>
            <a:xfrm>
              <a:off x="2053488" y="3226585"/>
              <a:ext cx="1603549" cy="2157993"/>
            </a:xfrm>
            <a:custGeom>
              <a:avLst/>
              <a:gdLst>
                <a:gd name="connsiteX0" fmla="*/ 801775 w 1603549"/>
                <a:gd name="connsiteY0" fmla="*/ 0 h 2230734"/>
                <a:gd name="connsiteX1" fmla="*/ 1603549 w 1603549"/>
                <a:gd name="connsiteY1" fmla="*/ 2230734 h 2230734"/>
                <a:gd name="connsiteX2" fmla="*/ 0 w 1603549"/>
                <a:gd name="connsiteY2" fmla="*/ 2230734 h 223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03549" h="2230734">
                  <a:moveTo>
                    <a:pt x="801775" y="0"/>
                  </a:moveTo>
                  <a:lnTo>
                    <a:pt x="1603549" y="2230734"/>
                  </a:lnTo>
                  <a:lnTo>
                    <a:pt x="0" y="2230734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rgbClr val="154076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377"/>
              <a:endParaRPr lang="en-US" sz="1351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="" xmlns:a16="http://schemas.microsoft.com/office/drawing/2014/main" id="{205EA8B6-46A2-E945-8944-62F0FC74B964}"/>
                </a:ext>
              </a:extLst>
            </p:cNvPr>
            <p:cNvSpPr txBox="1"/>
            <p:nvPr/>
          </p:nvSpPr>
          <p:spPr>
            <a:xfrm>
              <a:off x="2517899" y="5113369"/>
              <a:ext cx="674736" cy="2105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377"/>
              <a:r>
                <a:rPr lang="ru-RU" sz="1100" b="1" dirty="0" smtClean="0">
                  <a:solidFill>
                    <a:prstClr val="white"/>
                  </a:solidFill>
                  <a:latin typeface="Calibri Light"/>
                </a:rPr>
                <a:t>Внутренний туризм</a:t>
              </a:r>
              <a:endParaRPr lang="en-US" sz="1100" b="1" dirty="0">
                <a:solidFill>
                  <a:prstClr val="white"/>
                </a:solidFill>
                <a:latin typeface="Calibri Light"/>
              </a:endParaRP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ACCB3390-692B-7E45-A494-A8A46BD25021}"/>
              </a:ext>
            </a:extLst>
          </p:cNvPr>
          <p:cNvSpPr txBox="1"/>
          <p:nvPr/>
        </p:nvSpPr>
        <p:spPr>
          <a:xfrm>
            <a:off x="1190901" y="2882182"/>
            <a:ext cx="513282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1351" b="1" dirty="0" smtClean="0">
                <a:solidFill>
                  <a:srgbClr val="154076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30</a:t>
            </a:r>
            <a:r>
              <a:rPr lang="en-US" sz="1200" b="1" dirty="0" smtClean="0">
                <a:solidFill>
                  <a:srgbClr val="154076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%</a:t>
            </a:r>
            <a:endParaRPr lang="en-US" sz="1200" b="1" dirty="0">
              <a:solidFill>
                <a:srgbClr val="154076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AB5456E4-6588-C247-AC74-30002D8DB43B}"/>
              </a:ext>
            </a:extLst>
          </p:cNvPr>
          <p:cNvSpPr txBox="1"/>
          <p:nvPr/>
        </p:nvSpPr>
        <p:spPr>
          <a:xfrm>
            <a:off x="3331514" y="2257551"/>
            <a:ext cx="513282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1351" b="1" dirty="0" smtClean="0">
                <a:solidFill>
                  <a:srgbClr val="154076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65</a:t>
            </a:r>
            <a:r>
              <a:rPr lang="en-US" sz="1200" b="1" dirty="0" smtClean="0">
                <a:solidFill>
                  <a:srgbClr val="154076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%</a:t>
            </a:r>
            <a:endParaRPr lang="en-US" sz="1200" b="1" dirty="0">
              <a:solidFill>
                <a:srgbClr val="154076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B859D2C6-35D6-7348-8937-456F2928182B}"/>
              </a:ext>
            </a:extLst>
          </p:cNvPr>
          <p:cNvSpPr txBox="1"/>
          <p:nvPr/>
        </p:nvSpPr>
        <p:spPr>
          <a:xfrm>
            <a:off x="5760693" y="2468697"/>
            <a:ext cx="513282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1351" b="1" dirty="0" smtClean="0">
                <a:solidFill>
                  <a:srgbClr val="154076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25</a:t>
            </a:r>
            <a:r>
              <a:rPr lang="en-US" sz="1200" b="1" dirty="0" smtClean="0">
                <a:solidFill>
                  <a:srgbClr val="154076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%</a:t>
            </a:r>
            <a:endParaRPr lang="en-US" sz="1200" b="1" dirty="0">
              <a:solidFill>
                <a:srgbClr val="154076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56F16DC6-1AE8-A44C-8A19-318412E0CE06}"/>
              </a:ext>
            </a:extLst>
          </p:cNvPr>
          <p:cNvSpPr txBox="1"/>
          <p:nvPr/>
        </p:nvSpPr>
        <p:spPr>
          <a:xfrm>
            <a:off x="838201" y="347646"/>
            <a:ext cx="62456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ru-RU" sz="3600" b="1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Описание сути </a:t>
            </a:r>
            <a:r>
              <a:rPr lang="en-US" sz="3600" b="1" dirty="0" err="1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StartUp</a:t>
            </a:r>
            <a:endParaRPr lang="en-US" sz="3600" b="1" dirty="0">
              <a:solidFill>
                <a:srgbClr val="15407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7B69BEEC-B904-7F42-AFEE-0B70FEE854CE}"/>
              </a:ext>
            </a:extLst>
          </p:cNvPr>
          <p:cNvSpPr txBox="1"/>
          <p:nvPr/>
        </p:nvSpPr>
        <p:spPr>
          <a:xfrm>
            <a:off x="838202" y="959382"/>
            <a:ext cx="43514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ru-RU" sz="1400" dirty="0" smtClean="0">
                <a:solidFill>
                  <a:srgbClr val="44546A">
                    <a:lumMod val="50000"/>
                    <a:lumOff val="50000"/>
                  </a:srgb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Развитие внутреннего и международного туризма</a:t>
            </a:r>
            <a:endParaRPr lang="en-US" sz="1400" dirty="0">
              <a:solidFill>
                <a:srgbClr val="44546A">
                  <a:lumMod val="50000"/>
                  <a:lumOff val="50000"/>
                </a:srgb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59" name="Straight Connector 8">
            <a:extLst>
              <a:ext uri="{FF2B5EF4-FFF2-40B4-BE49-F238E27FC236}">
                <a16:creationId xmlns="" xmlns:a16="http://schemas.microsoft.com/office/drawing/2014/main" id="{C146EFF6-CF5A-6A4F-8E05-1F9B804AD25D}"/>
              </a:ext>
            </a:extLst>
          </p:cNvPr>
          <p:cNvCxnSpPr/>
          <p:nvPr/>
        </p:nvCxnSpPr>
        <p:spPr>
          <a:xfrm>
            <a:off x="927372" y="1375480"/>
            <a:ext cx="776811" cy="0"/>
          </a:xfrm>
          <a:prstGeom prst="line">
            <a:avLst/>
          </a:prstGeom>
          <a:ln w="57150"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rgbClr val="154076"/>
                </a:gs>
              </a:gsLst>
              <a:lin ang="27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019"/>
          <a:stretch/>
        </p:blipFill>
        <p:spPr bwMode="auto">
          <a:xfrm>
            <a:off x="10648335" y="161043"/>
            <a:ext cx="1091382" cy="1950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0678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52" grpId="0"/>
      <p:bldP spid="53" grpId="0"/>
      <p:bldP spid="5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38">
            <a:extLst>
              <a:ext uri="{FF2B5EF4-FFF2-40B4-BE49-F238E27FC236}">
                <a16:creationId xmlns="" xmlns:a16="http://schemas.microsoft.com/office/drawing/2014/main" id="{2970FA4C-BA8D-7241-B7E0-D12C996A9D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7745"/>
            <a:ext cx="635000" cy="596900"/>
          </a:xfrm>
          <a:prstGeom prst="rect">
            <a:avLst/>
          </a:prstGeom>
        </p:spPr>
      </p:pic>
      <p:sp>
        <p:nvSpPr>
          <p:cNvPr id="120" name="Rectangle 6">
            <a:extLst>
              <a:ext uri="{FF2B5EF4-FFF2-40B4-BE49-F238E27FC236}">
                <a16:creationId xmlns="" xmlns:a16="http://schemas.microsoft.com/office/drawing/2014/main" id="{91821EEA-AC0E-7946-BEF5-67E7339283D6}"/>
              </a:ext>
            </a:extLst>
          </p:cNvPr>
          <p:cNvSpPr/>
          <p:nvPr/>
        </p:nvSpPr>
        <p:spPr>
          <a:xfrm>
            <a:off x="2054659" y="2238239"/>
            <a:ext cx="3182344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>
              <a:lnSpc>
                <a:spcPct val="120000"/>
              </a:lnSpc>
            </a:pPr>
            <a:r>
              <a:rPr lang="ru-RU" sz="1200" dirty="0" smtClean="0">
                <a:solidFill>
                  <a:srgbClr val="44546A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Целебные свойства источников известны всем жителям региона и не только, а также научно подтверждены</a:t>
            </a:r>
            <a:endParaRPr lang="en-US" sz="1200" dirty="0">
              <a:solidFill>
                <a:srgbClr val="44546A">
                  <a:lumMod val="75000"/>
                  <a:lumOff val="2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="" xmlns:a16="http://schemas.microsoft.com/office/drawing/2014/main" id="{EFFC6C67-F7C3-C44C-9907-0FF8B3513227}"/>
              </a:ext>
            </a:extLst>
          </p:cNvPr>
          <p:cNvSpPr txBox="1"/>
          <p:nvPr/>
        </p:nvSpPr>
        <p:spPr>
          <a:xfrm>
            <a:off x="2054658" y="1961241"/>
            <a:ext cx="24529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ru-RU" sz="1400" b="1" dirty="0" smtClean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Физическое здоровье</a:t>
            </a:r>
            <a:endParaRPr lang="en-US" sz="1400" b="1" dirty="0">
              <a:solidFill>
                <a:srgbClr val="15407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2" name="Rectangle 10">
            <a:extLst>
              <a:ext uri="{FF2B5EF4-FFF2-40B4-BE49-F238E27FC236}">
                <a16:creationId xmlns="" xmlns:a16="http://schemas.microsoft.com/office/drawing/2014/main" id="{75C5885E-FF71-9642-AE40-615F45CA44E5}"/>
              </a:ext>
            </a:extLst>
          </p:cNvPr>
          <p:cNvSpPr/>
          <p:nvPr/>
        </p:nvSpPr>
        <p:spPr>
          <a:xfrm>
            <a:off x="7986631" y="2238239"/>
            <a:ext cx="3182344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>
              <a:lnSpc>
                <a:spcPct val="120000"/>
              </a:lnSpc>
            </a:pPr>
            <a:r>
              <a:rPr lang="ru-RU" sz="1200" dirty="0" smtClean="0">
                <a:solidFill>
                  <a:srgbClr val="44546A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Пешие прогулки в самые высокие точки Дагестана и речные спуски, точно оставят приятные воспоминания для любителей активного отдыха</a:t>
            </a:r>
            <a:endParaRPr lang="en-US" sz="1200" dirty="0">
              <a:solidFill>
                <a:srgbClr val="44546A">
                  <a:lumMod val="75000"/>
                  <a:lumOff val="2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="" xmlns:a16="http://schemas.microsoft.com/office/drawing/2014/main" id="{8FF02C76-DF47-A543-8DBD-7B70B922CC20}"/>
              </a:ext>
            </a:extLst>
          </p:cNvPr>
          <p:cNvSpPr txBox="1"/>
          <p:nvPr/>
        </p:nvSpPr>
        <p:spPr>
          <a:xfrm>
            <a:off x="7986631" y="1961241"/>
            <a:ext cx="19127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ru-RU" sz="1400" b="1" dirty="0" smtClean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Активный отдых</a:t>
            </a:r>
            <a:endParaRPr lang="en-US" sz="1400" b="1" dirty="0">
              <a:solidFill>
                <a:srgbClr val="15407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4" name="Rectangle 13">
            <a:extLst>
              <a:ext uri="{FF2B5EF4-FFF2-40B4-BE49-F238E27FC236}">
                <a16:creationId xmlns="" xmlns:a16="http://schemas.microsoft.com/office/drawing/2014/main" id="{D9BA1706-6DC2-7D45-9503-F155A501CF79}"/>
              </a:ext>
            </a:extLst>
          </p:cNvPr>
          <p:cNvSpPr/>
          <p:nvPr/>
        </p:nvSpPr>
        <p:spPr>
          <a:xfrm>
            <a:off x="2054659" y="3677929"/>
            <a:ext cx="3182344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>
              <a:lnSpc>
                <a:spcPct val="120000"/>
              </a:lnSpc>
            </a:pPr>
            <a:r>
              <a:rPr lang="ru-RU" sz="1200" dirty="0" smtClean="0">
                <a:solidFill>
                  <a:srgbClr val="44546A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Благодаря горному месторасположению, туристы могут отдохнуть вдали от суеты крупных городов, наслаждаясь горными пейзажами, не хуже альпийских</a:t>
            </a:r>
            <a:endParaRPr lang="en-US" sz="1200" dirty="0">
              <a:solidFill>
                <a:srgbClr val="44546A">
                  <a:lumMod val="75000"/>
                  <a:lumOff val="2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="" xmlns:a16="http://schemas.microsoft.com/office/drawing/2014/main" id="{8E5B5B3D-92AF-764A-84D2-DCB7DEBA1948}"/>
              </a:ext>
            </a:extLst>
          </p:cNvPr>
          <p:cNvSpPr txBox="1"/>
          <p:nvPr/>
        </p:nvSpPr>
        <p:spPr>
          <a:xfrm>
            <a:off x="2054658" y="3400932"/>
            <a:ext cx="22942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ru-RU" sz="1400" b="1" dirty="0" smtClean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Комфортный отдых</a:t>
            </a:r>
            <a:endParaRPr lang="en-US" sz="1400" b="1" dirty="0">
              <a:solidFill>
                <a:srgbClr val="15407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6" name="Rectangle 16">
            <a:extLst>
              <a:ext uri="{FF2B5EF4-FFF2-40B4-BE49-F238E27FC236}">
                <a16:creationId xmlns="" xmlns:a16="http://schemas.microsoft.com/office/drawing/2014/main" id="{64094945-D519-0142-B547-A59C4E7A2463}"/>
              </a:ext>
            </a:extLst>
          </p:cNvPr>
          <p:cNvSpPr/>
          <p:nvPr/>
        </p:nvSpPr>
        <p:spPr>
          <a:xfrm>
            <a:off x="7986631" y="3677929"/>
            <a:ext cx="3182344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>
              <a:lnSpc>
                <a:spcPct val="120000"/>
              </a:lnSpc>
            </a:pPr>
            <a:r>
              <a:rPr lang="ru-RU" sz="1200" dirty="0" smtClean="0">
                <a:solidFill>
                  <a:srgbClr val="44546A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Горные пейзажи и чистейший отдых точно позволят снять моральный нагрузку и набраться сил для будущих начинаний</a:t>
            </a:r>
            <a:endParaRPr lang="en-US" sz="1200" dirty="0">
              <a:solidFill>
                <a:srgbClr val="44546A">
                  <a:lumMod val="75000"/>
                  <a:lumOff val="2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="" xmlns:a16="http://schemas.microsoft.com/office/drawing/2014/main" id="{8A3230B6-837C-2B43-B052-B25DB696B6BA}"/>
              </a:ext>
            </a:extLst>
          </p:cNvPr>
          <p:cNvSpPr txBox="1"/>
          <p:nvPr/>
        </p:nvSpPr>
        <p:spPr>
          <a:xfrm>
            <a:off x="7986631" y="3400932"/>
            <a:ext cx="13933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ru-RU" sz="1400" b="1" dirty="0" smtClean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Место силы</a:t>
            </a:r>
            <a:endParaRPr lang="en-US" sz="1400" b="1" dirty="0">
              <a:solidFill>
                <a:srgbClr val="15407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8" name="Rectangle 19">
            <a:extLst>
              <a:ext uri="{FF2B5EF4-FFF2-40B4-BE49-F238E27FC236}">
                <a16:creationId xmlns="" xmlns:a16="http://schemas.microsoft.com/office/drawing/2014/main" id="{5B6D537E-0D81-744F-B0C6-7E24FFE366DA}"/>
              </a:ext>
            </a:extLst>
          </p:cNvPr>
          <p:cNvSpPr/>
          <p:nvPr/>
        </p:nvSpPr>
        <p:spPr>
          <a:xfrm>
            <a:off x="2054659" y="5117619"/>
            <a:ext cx="3182344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>
              <a:lnSpc>
                <a:spcPct val="120000"/>
              </a:lnSpc>
            </a:pPr>
            <a:r>
              <a:rPr lang="ru-RU" sz="1200" dirty="0" smtClean="0">
                <a:solidFill>
                  <a:srgbClr val="44546A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С. Ахты является местом, где происходили </a:t>
            </a:r>
            <a:r>
              <a:rPr lang="ru-RU" sz="1200" dirty="0" err="1" smtClean="0">
                <a:solidFill>
                  <a:srgbClr val="44546A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занчимые</a:t>
            </a:r>
            <a:r>
              <a:rPr lang="ru-RU" sz="1200" dirty="0" smtClean="0">
                <a:solidFill>
                  <a:srgbClr val="44546A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истории России события</a:t>
            </a:r>
            <a:endParaRPr lang="en-US" sz="1200" dirty="0">
              <a:solidFill>
                <a:srgbClr val="44546A">
                  <a:lumMod val="75000"/>
                  <a:lumOff val="2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="" xmlns:a16="http://schemas.microsoft.com/office/drawing/2014/main" id="{1675F502-2750-6B4E-AC40-75188519E82E}"/>
              </a:ext>
            </a:extLst>
          </p:cNvPr>
          <p:cNvSpPr txBox="1"/>
          <p:nvPr/>
        </p:nvSpPr>
        <p:spPr>
          <a:xfrm>
            <a:off x="2054658" y="4840621"/>
            <a:ext cx="24016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ru-RU" sz="1400" b="1" dirty="0" smtClean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Культурное развитие</a:t>
            </a:r>
            <a:endParaRPr lang="en-US" sz="1400" b="1" dirty="0">
              <a:solidFill>
                <a:srgbClr val="15407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0" name="Rectangle 22">
            <a:extLst>
              <a:ext uri="{FF2B5EF4-FFF2-40B4-BE49-F238E27FC236}">
                <a16:creationId xmlns="" xmlns:a16="http://schemas.microsoft.com/office/drawing/2014/main" id="{A888F1B7-6B80-9D4E-956B-53BAB3DEA7EB}"/>
              </a:ext>
            </a:extLst>
          </p:cNvPr>
          <p:cNvSpPr/>
          <p:nvPr/>
        </p:nvSpPr>
        <p:spPr>
          <a:xfrm>
            <a:off x="7986631" y="5117619"/>
            <a:ext cx="3182344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>
              <a:lnSpc>
                <a:spcPct val="120000"/>
              </a:lnSpc>
            </a:pPr>
            <a:r>
              <a:rPr lang="ru-RU" sz="1200" dirty="0" smtClean="0">
                <a:solidFill>
                  <a:srgbClr val="44546A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Даже самые изысканные гурманы останутся приятно удивлены богатству разнообразия и вкусу местной кухни </a:t>
            </a:r>
            <a:endParaRPr lang="en-US" sz="1200" dirty="0">
              <a:solidFill>
                <a:srgbClr val="44546A">
                  <a:lumMod val="75000"/>
                  <a:lumOff val="2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1" name="TextBox 130">
            <a:extLst>
              <a:ext uri="{FF2B5EF4-FFF2-40B4-BE49-F238E27FC236}">
                <a16:creationId xmlns="" xmlns:a16="http://schemas.microsoft.com/office/drawing/2014/main" id="{865A3C05-6034-634C-857E-9D0E75FD29B3}"/>
              </a:ext>
            </a:extLst>
          </p:cNvPr>
          <p:cNvSpPr txBox="1"/>
          <p:nvPr/>
        </p:nvSpPr>
        <p:spPr>
          <a:xfrm>
            <a:off x="7986631" y="4840621"/>
            <a:ext cx="23759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ru-RU" sz="1400" b="1" dirty="0" smtClean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Национальная кухня</a:t>
            </a:r>
            <a:endParaRPr lang="en-US" sz="1400" b="1" dirty="0">
              <a:solidFill>
                <a:srgbClr val="15407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2" name="AutoShape 114">
            <a:extLst>
              <a:ext uri="{FF2B5EF4-FFF2-40B4-BE49-F238E27FC236}">
                <a16:creationId xmlns="" xmlns:a16="http://schemas.microsoft.com/office/drawing/2014/main" id="{25F91CD8-EEE3-C946-B340-09BB954CCC6A}"/>
              </a:ext>
            </a:extLst>
          </p:cNvPr>
          <p:cNvSpPr>
            <a:spLocks/>
          </p:cNvSpPr>
          <p:nvPr/>
        </p:nvSpPr>
        <p:spPr bwMode="auto">
          <a:xfrm>
            <a:off x="1393207" y="3638385"/>
            <a:ext cx="80131" cy="8013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9938" y="0"/>
                </a:moveTo>
                <a:cubicBezTo>
                  <a:pt x="8943" y="0"/>
                  <a:pt x="0" y="8942"/>
                  <a:pt x="0" y="19938"/>
                </a:cubicBezTo>
                <a:cubicBezTo>
                  <a:pt x="0" y="20855"/>
                  <a:pt x="743" y="21600"/>
                  <a:pt x="1661" y="21600"/>
                </a:cubicBezTo>
                <a:cubicBezTo>
                  <a:pt x="2579" y="21600"/>
                  <a:pt x="3323" y="20855"/>
                  <a:pt x="3323" y="19938"/>
                </a:cubicBezTo>
                <a:cubicBezTo>
                  <a:pt x="3323" y="10777"/>
                  <a:pt x="10777" y="3323"/>
                  <a:pt x="19938" y="3323"/>
                </a:cubicBezTo>
                <a:cubicBezTo>
                  <a:pt x="20856" y="3323"/>
                  <a:pt x="21600" y="2578"/>
                  <a:pt x="21600" y="1661"/>
                </a:cubicBezTo>
                <a:cubicBezTo>
                  <a:pt x="21600" y="744"/>
                  <a:pt x="20856" y="0"/>
                  <a:pt x="19938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51" tIns="19051" rIns="19051" bIns="19051" anchor="ctr"/>
          <a:lstStyle/>
          <a:p>
            <a:pPr algn="ctr" defTabSz="228594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133" name="Oval 9">
            <a:extLst>
              <a:ext uri="{FF2B5EF4-FFF2-40B4-BE49-F238E27FC236}">
                <a16:creationId xmlns="" xmlns:a16="http://schemas.microsoft.com/office/drawing/2014/main" id="{4D729227-C730-8E45-8EAA-7E20AE17C5F0}"/>
              </a:ext>
            </a:extLst>
          </p:cNvPr>
          <p:cNvSpPr/>
          <p:nvPr/>
        </p:nvSpPr>
        <p:spPr>
          <a:xfrm>
            <a:off x="1094475" y="1961241"/>
            <a:ext cx="745604" cy="745604"/>
          </a:xfrm>
          <a:prstGeom prst="ellipse">
            <a:avLst/>
          </a:prstGeom>
          <a:solidFill>
            <a:srgbClr val="1540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endParaRPr lang="en-US" sz="1351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4" name="Oval 9">
            <a:extLst>
              <a:ext uri="{FF2B5EF4-FFF2-40B4-BE49-F238E27FC236}">
                <a16:creationId xmlns="" xmlns:a16="http://schemas.microsoft.com/office/drawing/2014/main" id="{9BACDD43-12F6-F542-A919-57E0BF41F98D}"/>
              </a:ext>
            </a:extLst>
          </p:cNvPr>
          <p:cNvSpPr/>
          <p:nvPr/>
        </p:nvSpPr>
        <p:spPr>
          <a:xfrm>
            <a:off x="1108633" y="3456147"/>
            <a:ext cx="745604" cy="745604"/>
          </a:xfrm>
          <a:prstGeom prst="ellipse">
            <a:avLst/>
          </a:prstGeom>
          <a:solidFill>
            <a:srgbClr val="1540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endParaRPr lang="en-US" sz="1351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5" name="Oval 9">
            <a:extLst>
              <a:ext uri="{FF2B5EF4-FFF2-40B4-BE49-F238E27FC236}">
                <a16:creationId xmlns="" xmlns:a16="http://schemas.microsoft.com/office/drawing/2014/main" id="{3EDA1ADC-6B4E-EA42-82A4-980816C54DEC}"/>
              </a:ext>
            </a:extLst>
          </p:cNvPr>
          <p:cNvSpPr/>
          <p:nvPr/>
        </p:nvSpPr>
        <p:spPr>
          <a:xfrm>
            <a:off x="1132357" y="4951053"/>
            <a:ext cx="745604" cy="745604"/>
          </a:xfrm>
          <a:prstGeom prst="ellipse">
            <a:avLst/>
          </a:prstGeom>
          <a:solidFill>
            <a:srgbClr val="1540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endParaRPr lang="en-US" sz="1351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6" name="Oval 9">
            <a:extLst>
              <a:ext uri="{FF2B5EF4-FFF2-40B4-BE49-F238E27FC236}">
                <a16:creationId xmlns="" xmlns:a16="http://schemas.microsoft.com/office/drawing/2014/main" id="{2A812162-935B-0E44-81C1-8CBD8EC2161A}"/>
              </a:ext>
            </a:extLst>
          </p:cNvPr>
          <p:cNvSpPr/>
          <p:nvPr/>
        </p:nvSpPr>
        <p:spPr>
          <a:xfrm>
            <a:off x="6917119" y="1990479"/>
            <a:ext cx="745604" cy="745604"/>
          </a:xfrm>
          <a:prstGeom prst="ellipse">
            <a:avLst/>
          </a:prstGeom>
          <a:solidFill>
            <a:srgbClr val="1540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endParaRPr lang="en-US" sz="1351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7" name="Oval 9">
            <a:extLst>
              <a:ext uri="{FF2B5EF4-FFF2-40B4-BE49-F238E27FC236}">
                <a16:creationId xmlns="" xmlns:a16="http://schemas.microsoft.com/office/drawing/2014/main" id="{38C11011-0FD1-DF40-9E71-45D8BF567E38}"/>
              </a:ext>
            </a:extLst>
          </p:cNvPr>
          <p:cNvSpPr/>
          <p:nvPr/>
        </p:nvSpPr>
        <p:spPr>
          <a:xfrm>
            <a:off x="6931277" y="3485386"/>
            <a:ext cx="745604" cy="745604"/>
          </a:xfrm>
          <a:prstGeom prst="ellipse">
            <a:avLst/>
          </a:prstGeom>
          <a:solidFill>
            <a:srgbClr val="1540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endParaRPr lang="en-US" sz="1351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8" name="Oval 9">
            <a:extLst>
              <a:ext uri="{FF2B5EF4-FFF2-40B4-BE49-F238E27FC236}">
                <a16:creationId xmlns="" xmlns:a16="http://schemas.microsoft.com/office/drawing/2014/main" id="{D86F3FB5-8000-EF4F-A7C6-5640563869A6}"/>
              </a:ext>
            </a:extLst>
          </p:cNvPr>
          <p:cNvSpPr/>
          <p:nvPr/>
        </p:nvSpPr>
        <p:spPr>
          <a:xfrm>
            <a:off x="6955001" y="4980291"/>
            <a:ext cx="745604" cy="745604"/>
          </a:xfrm>
          <a:prstGeom prst="ellipse">
            <a:avLst/>
          </a:prstGeom>
          <a:solidFill>
            <a:srgbClr val="1540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endParaRPr lang="en-US" sz="1351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39" name="Рисунок 138">
            <a:extLst>
              <a:ext uri="{FF2B5EF4-FFF2-40B4-BE49-F238E27FC236}">
                <a16:creationId xmlns="" xmlns:a16="http://schemas.microsoft.com/office/drawing/2014/main" id="{26C9CAC2-883C-E740-8E29-2157E11348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7969" y="2069179"/>
            <a:ext cx="511280" cy="511280"/>
          </a:xfrm>
          <a:prstGeom prst="rect">
            <a:avLst/>
          </a:prstGeom>
        </p:spPr>
      </p:pic>
      <p:pic>
        <p:nvPicPr>
          <p:cNvPr id="140" name="Рисунок 139">
            <a:extLst>
              <a:ext uri="{FF2B5EF4-FFF2-40B4-BE49-F238E27FC236}">
                <a16:creationId xmlns="" xmlns:a16="http://schemas.microsoft.com/office/drawing/2014/main" id="{6A94CDC4-2844-EA45-9CDC-DB37EB5CD7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9037" y="3592298"/>
            <a:ext cx="532243" cy="499985"/>
          </a:xfrm>
          <a:prstGeom prst="rect">
            <a:avLst/>
          </a:prstGeom>
        </p:spPr>
      </p:pic>
      <p:pic>
        <p:nvPicPr>
          <p:cNvPr id="141" name="Рисунок 140">
            <a:extLst>
              <a:ext uri="{FF2B5EF4-FFF2-40B4-BE49-F238E27FC236}">
                <a16:creationId xmlns="" xmlns:a16="http://schemas.microsoft.com/office/drawing/2014/main" id="{A44A45F8-D222-E140-BBCF-CB84C0286B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8766" y="5052790"/>
            <a:ext cx="494831" cy="503217"/>
          </a:xfrm>
          <a:prstGeom prst="rect">
            <a:avLst/>
          </a:prstGeom>
        </p:spPr>
      </p:pic>
      <p:pic>
        <p:nvPicPr>
          <p:cNvPr id="142" name="Рисунок 141">
            <a:extLst>
              <a:ext uri="{FF2B5EF4-FFF2-40B4-BE49-F238E27FC236}">
                <a16:creationId xmlns="" xmlns:a16="http://schemas.microsoft.com/office/drawing/2014/main" id="{C4F9EA54-B78A-3E45-8B41-549E241CF12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52323" y="2105263"/>
            <a:ext cx="475196" cy="475196"/>
          </a:xfrm>
          <a:prstGeom prst="rect">
            <a:avLst/>
          </a:prstGeom>
        </p:spPr>
      </p:pic>
      <p:pic>
        <p:nvPicPr>
          <p:cNvPr id="143" name="Рисунок 142">
            <a:extLst>
              <a:ext uri="{FF2B5EF4-FFF2-40B4-BE49-F238E27FC236}">
                <a16:creationId xmlns="" xmlns:a16="http://schemas.microsoft.com/office/drawing/2014/main" id="{1AD8AB86-9CA7-FA4E-A79D-1C676A88D84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71779" y="3622114"/>
            <a:ext cx="475196" cy="475196"/>
          </a:xfrm>
          <a:prstGeom prst="rect">
            <a:avLst/>
          </a:prstGeom>
        </p:spPr>
      </p:pic>
      <p:pic>
        <p:nvPicPr>
          <p:cNvPr id="144" name="Рисунок 143">
            <a:extLst>
              <a:ext uri="{FF2B5EF4-FFF2-40B4-BE49-F238E27FC236}">
                <a16:creationId xmlns="" xmlns:a16="http://schemas.microsoft.com/office/drawing/2014/main" id="{18780F06-8077-BA48-ADCB-31EB56E152D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71780" y="5098164"/>
            <a:ext cx="504859" cy="504859"/>
          </a:xfrm>
          <a:prstGeom prst="rect">
            <a:avLst/>
          </a:prstGeom>
        </p:spPr>
      </p:pic>
      <p:sp>
        <p:nvSpPr>
          <p:cNvPr id="145" name="TextBox 144">
            <a:extLst>
              <a:ext uri="{FF2B5EF4-FFF2-40B4-BE49-F238E27FC236}">
                <a16:creationId xmlns="" xmlns:a16="http://schemas.microsoft.com/office/drawing/2014/main" id="{2C81C9C8-229A-4549-A7D6-63C97F8A4AA7}"/>
              </a:ext>
            </a:extLst>
          </p:cNvPr>
          <p:cNvSpPr txBox="1"/>
          <p:nvPr/>
        </p:nvSpPr>
        <p:spPr>
          <a:xfrm>
            <a:off x="838201" y="347646"/>
            <a:ext cx="61478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ru-RU" sz="3600" b="1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Желания потребителя</a:t>
            </a:r>
            <a:endParaRPr lang="en-US" sz="3600" b="1" dirty="0">
              <a:solidFill>
                <a:srgbClr val="15407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6" name="TextBox 145">
            <a:extLst>
              <a:ext uri="{FF2B5EF4-FFF2-40B4-BE49-F238E27FC236}">
                <a16:creationId xmlns="" xmlns:a16="http://schemas.microsoft.com/office/drawing/2014/main" id="{7AFE1A9E-A446-424E-A4D1-BC036D43E6AD}"/>
              </a:ext>
            </a:extLst>
          </p:cNvPr>
          <p:cNvSpPr txBox="1"/>
          <p:nvPr/>
        </p:nvSpPr>
        <p:spPr>
          <a:xfrm>
            <a:off x="815055" y="938759"/>
            <a:ext cx="7266735" cy="32707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defTabSz="914377">
              <a:lnSpc>
                <a:spcPct val="120000"/>
              </a:lnSpc>
            </a:pPr>
            <a:r>
              <a:rPr lang="ru-RU" sz="1400" dirty="0" smtClean="0">
                <a:solidFill>
                  <a:srgbClr val="44546A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Метальное и физическое здоровье</a:t>
            </a:r>
            <a:endParaRPr lang="en-US" sz="1400" dirty="0">
              <a:solidFill>
                <a:srgbClr val="44546A">
                  <a:lumMod val="75000"/>
                  <a:lumOff val="2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7" name="Straight Connector 8">
            <a:extLst>
              <a:ext uri="{FF2B5EF4-FFF2-40B4-BE49-F238E27FC236}">
                <a16:creationId xmlns="" xmlns:a16="http://schemas.microsoft.com/office/drawing/2014/main" id="{9AF8A4BF-50A3-C442-9A33-1FF8711B18F0}"/>
              </a:ext>
            </a:extLst>
          </p:cNvPr>
          <p:cNvCxnSpPr/>
          <p:nvPr/>
        </p:nvCxnSpPr>
        <p:spPr>
          <a:xfrm>
            <a:off x="927372" y="1375480"/>
            <a:ext cx="776811" cy="0"/>
          </a:xfrm>
          <a:prstGeom prst="line">
            <a:avLst/>
          </a:prstGeom>
          <a:ln w="57150"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rgbClr val="154076"/>
                </a:gs>
              </a:gsLst>
              <a:lin ang="27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019"/>
          <a:stretch/>
        </p:blipFill>
        <p:spPr bwMode="auto">
          <a:xfrm>
            <a:off x="10648335" y="161043"/>
            <a:ext cx="1091382" cy="1950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0677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/>
      <p:bldP spid="121" grpId="0"/>
      <p:bldP spid="122" grpId="0"/>
      <p:bldP spid="123" grpId="0"/>
      <p:bldP spid="124" grpId="0"/>
      <p:bldP spid="125" grpId="0"/>
      <p:bldP spid="126" grpId="0"/>
      <p:bldP spid="127" grpId="0"/>
      <p:bldP spid="128" grpId="0"/>
      <p:bldP spid="129" grpId="0"/>
      <p:bldP spid="130" grpId="0"/>
      <p:bldP spid="1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38">
            <a:extLst>
              <a:ext uri="{FF2B5EF4-FFF2-40B4-BE49-F238E27FC236}">
                <a16:creationId xmlns="" xmlns:a16="http://schemas.microsoft.com/office/drawing/2014/main" id="{2970FA4C-BA8D-7241-B7E0-D12C996A9D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7745"/>
            <a:ext cx="635000" cy="596900"/>
          </a:xfrm>
          <a:prstGeom prst="rect">
            <a:avLst/>
          </a:prstGeom>
        </p:spPr>
      </p:pic>
      <p:sp>
        <p:nvSpPr>
          <p:cNvPr id="120" name="Rectangle 6">
            <a:extLst>
              <a:ext uri="{FF2B5EF4-FFF2-40B4-BE49-F238E27FC236}">
                <a16:creationId xmlns="" xmlns:a16="http://schemas.microsoft.com/office/drawing/2014/main" id="{91821EEA-AC0E-7946-BEF5-67E7339283D6}"/>
              </a:ext>
            </a:extLst>
          </p:cNvPr>
          <p:cNvSpPr/>
          <p:nvPr/>
        </p:nvSpPr>
        <p:spPr>
          <a:xfrm>
            <a:off x="6127108" y="3829353"/>
            <a:ext cx="5341822" cy="216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>
              <a:lnSpc>
                <a:spcPct val="120000"/>
              </a:lnSpc>
            </a:pPr>
            <a:r>
              <a:rPr lang="ru-RU" sz="1600" dirty="0" smtClean="0">
                <a:solidFill>
                  <a:srgbClr val="44546A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данный момент, слабое развитие туристической составляющей (отсутствие современных мест проживания и отлаженных экскурсионных маршрутов) не позволяют получить, ту известность и востребованность, которая в перспективе может быть.</a:t>
            </a:r>
          </a:p>
          <a:p>
            <a:pPr defTabSz="914377">
              <a:lnSpc>
                <a:spcPct val="120000"/>
              </a:lnSpc>
            </a:pPr>
            <a:r>
              <a:rPr lang="ru-RU" sz="1600" dirty="0" smtClean="0">
                <a:solidFill>
                  <a:srgbClr val="44546A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раскрытый потенциал </a:t>
            </a:r>
            <a:endParaRPr lang="en-US" sz="1600" dirty="0">
              <a:solidFill>
                <a:srgbClr val="44546A">
                  <a:lumMod val="75000"/>
                  <a:lumOff val="2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="" xmlns:a16="http://schemas.microsoft.com/office/drawing/2014/main" id="{EFFC6C67-F7C3-C44C-9907-0FF8B3513227}"/>
              </a:ext>
            </a:extLst>
          </p:cNvPr>
          <p:cNvSpPr txBox="1"/>
          <p:nvPr/>
        </p:nvSpPr>
        <p:spPr>
          <a:xfrm>
            <a:off x="5729858" y="3228945"/>
            <a:ext cx="57390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ru-RU" sz="2000" b="1" dirty="0" smtClean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Где остановиться, как передвигаться</a:t>
            </a:r>
            <a:endParaRPr lang="en-US" sz="2000" b="1" dirty="0">
              <a:solidFill>
                <a:srgbClr val="15407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40" name="Рисунок 139">
            <a:extLst>
              <a:ext uri="{FF2B5EF4-FFF2-40B4-BE49-F238E27FC236}">
                <a16:creationId xmlns="" xmlns:a16="http://schemas.microsoft.com/office/drawing/2014/main" id="{6A94CDC4-2844-EA45-9CDC-DB37EB5CD7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9037" y="3592298"/>
            <a:ext cx="532243" cy="499985"/>
          </a:xfrm>
          <a:prstGeom prst="rect">
            <a:avLst/>
          </a:prstGeom>
        </p:spPr>
      </p:pic>
      <p:sp>
        <p:nvSpPr>
          <p:cNvPr id="145" name="TextBox 144">
            <a:extLst>
              <a:ext uri="{FF2B5EF4-FFF2-40B4-BE49-F238E27FC236}">
                <a16:creationId xmlns="" xmlns:a16="http://schemas.microsoft.com/office/drawing/2014/main" id="{2C81C9C8-229A-4549-A7D6-63C97F8A4AA7}"/>
              </a:ext>
            </a:extLst>
          </p:cNvPr>
          <p:cNvSpPr txBox="1"/>
          <p:nvPr/>
        </p:nvSpPr>
        <p:spPr>
          <a:xfrm>
            <a:off x="838201" y="347646"/>
            <a:ext cx="57935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ru-RU" sz="3600" b="1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«Боль» потребителя</a:t>
            </a:r>
            <a:endParaRPr lang="en-US" sz="3600" b="1" dirty="0">
              <a:solidFill>
                <a:srgbClr val="15407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6" name="TextBox 145">
            <a:extLst>
              <a:ext uri="{FF2B5EF4-FFF2-40B4-BE49-F238E27FC236}">
                <a16:creationId xmlns="" xmlns:a16="http://schemas.microsoft.com/office/drawing/2014/main" id="{7AFE1A9E-A446-424E-A4D1-BC036D43E6AD}"/>
              </a:ext>
            </a:extLst>
          </p:cNvPr>
          <p:cNvSpPr txBox="1"/>
          <p:nvPr/>
        </p:nvSpPr>
        <p:spPr>
          <a:xfrm>
            <a:off x="815055" y="938759"/>
            <a:ext cx="7266735" cy="32707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defTabSz="914377">
              <a:lnSpc>
                <a:spcPct val="120000"/>
              </a:lnSpc>
            </a:pPr>
            <a:r>
              <a:rPr lang="ru-RU" sz="1400" dirty="0" smtClean="0">
                <a:solidFill>
                  <a:srgbClr val="44546A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Вот если бы…</a:t>
            </a:r>
            <a:endParaRPr lang="en-US" sz="1400" dirty="0">
              <a:solidFill>
                <a:srgbClr val="44546A">
                  <a:lumMod val="75000"/>
                  <a:lumOff val="2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7" name="Straight Connector 8">
            <a:extLst>
              <a:ext uri="{FF2B5EF4-FFF2-40B4-BE49-F238E27FC236}">
                <a16:creationId xmlns="" xmlns:a16="http://schemas.microsoft.com/office/drawing/2014/main" id="{9AF8A4BF-50A3-C442-9A33-1FF8711B18F0}"/>
              </a:ext>
            </a:extLst>
          </p:cNvPr>
          <p:cNvCxnSpPr/>
          <p:nvPr/>
        </p:nvCxnSpPr>
        <p:spPr>
          <a:xfrm>
            <a:off x="927372" y="1375480"/>
            <a:ext cx="776811" cy="0"/>
          </a:xfrm>
          <a:prstGeom prst="line">
            <a:avLst/>
          </a:prstGeom>
          <a:ln w="57150"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rgbClr val="154076"/>
                </a:gs>
              </a:gsLst>
              <a:lin ang="27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019"/>
          <a:stretch/>
        </p:blipFill>
        <p:spPr bwMode="auto">
          <a:xfrm>
            <a:off x="10648335" y="161043"/>
            <a:ext cx="1091382" cy="1950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34" y="1651000"/>
            <a:ext cx="5718505" cy="46586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5064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/>
      <p:bldP spid="1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38">
            <a:extLst>
              <a:ext uri="{FF2B5EF4-FFF2-40B4-BE49-F238E27FC236}">
                <a16:creationId xmlns="" xmlns:a16="http://schemas.microsoft.com/office/drawing/2014/main" id="{2970FA4C-BA8D-7241-B7E0-D12C996A9D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7745"/>
            <a:ext cx="635000" cy="596900"/>
          </a:xfrm>
          <a:prstGeom prst="rect">
            <a:avLst/>
          </a:prstGeom>
        </p:spPr>
      </p:pic>
      <p:sp>
        <p:nvSpPr>
          <p:cNvPr id="200" name="TextBox 199">
            <a:extLst>
              <a:ext uri="{FF2B5EF4-FFF2-40B4-BE49-F238E27FC236}">
                <a16:creationId xmlns="" xmlns:a16="http://schemas.microsoft.com/office/drawing/2014/main" id="{E0BBF6EB-D4FC-704A-AAD8-D1097BEAD0CD}"/>
              </a:ext>
            </a:extLst>
          </p:cNvPr>
          <p:cNvSpPr txBox="1"/>
          <p:nvPr/>
        </p:nvSpPr>
        <p:spPr>
          <a:xfrm>
            <a:off x="838201" y="347646"/>
            <a:ext cx="38940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US" sz="3600" b="1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TAM SAM SOM</a:t>
            </a:r>
          </a:p>
        </p:txBody>
      </p:sp>
      <p:sp>
        <p:nvSpPr>
          <p:cNvPr id="201" name="TextBox 200">
            <a:extLst>
              <a:ext uri="{FF2B5EF4-FFF2-40B4-BE49-F238E27FC236}">
                <a16:creationId xmlns="" xmlns:a16="http://schemas.microsoft.com/office/drawing/2014/main" id="{8537FEF8-D600-7341-ADF9-B0A41D706419}"/>
              </a:ext>
            </a:extLst>
          </p:cNvPr>
          <p:cNvSpPr txBox="1"/>
          <p:nvPr/>
        </p:nvSpPr>
        <p:spPr>
          <a:xfrm>
            <a:off x="815055" y="938759"/>
            <a:ext cx="7266735" cy="32707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defTabSz="914377">
              <a:lnSpc>
                <a:spcPct val="120000"/>
              </a:lnSpc>
            </a:pPr>
            <a:r>
              <a:rPr lang="ru-RU" sz="1400" dirty="0" smtClean="0">
                <a:solidFill>
                  <a:srgbClr val="44546A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кого мы строим…</a:t>
            </a:r>
            <a:endParaRPr lang="en-US" sz="1400" dirty="0">
              <a:solidFill>
                <a:srgbClr val="44546A">
                  <a:lumMod val="75000"/>
                  <a:lumOff val="2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2" name="Rectangle 6">
            <a:extLst>
              <a:ext uri="{FF2B5EF4-FFF2-40B4-BE49-F238E27FC236}">
                <a16:creationId xmlns="" xmlns:a16="http://schemas.microsoft.com/office/drawing/2014/main" id="{EAA94485-2436-D54C-944B-BFCA42A7C81D}"/>
              </a:ext>
            </a:extLst>
          </p:cNvPr>
          <p:cNvSpPr/>
          <p:nvPr/>
        </p:nvSpPr>
        <p:spPr>
          <a:xfrm>
            <a:off x="7667442" y="2111907"/>
            <a:ext cx="3526584" cy="117993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defTabSz="914377">
              <a:lnSpc>
                <a:spcPct val="120000"/>
              </a:lnSpc>
            </a:pPr>
            <a:r>
              <a:rPr lang="ru-RU" sz="1200" dirty="0" smtClean="0">
                <a:solidFill>
                  <a:srgbClr val="44546A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Международный рынок, Мир – в настоящее время, по понятным всем причинам ориентироваться на него довольно сложно и </a:t>
            </a:r>
            <a:r>
              <a:rPr lang="ru-RU" sz="1200" dirty="0" err="1" smtClean="0">
                <a:solidFill>
                  <a:srgbClr val="44546A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самонадеяно</a:t>
            </a:r>
            <a:r>
              <a:rPr lang="ru-RU" sz="1200" dirty="0" smtClean="0">
                <a:solidFill>
                  <a:srgbClr val="44546A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но в перспективе это вполне реализуемо.</a:t>
            </a:r>
            <a:endParaRPr lang="en-US" sz="1200" dirty="0">
              <a:solidFill>
                <a:srgbClr val="44546A">
                  <a:lumMod val="75000"/>
                  <a:lumOff val="2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3" name="TextBox 202">
            <a:extLst>
              <a:ext uri="{FF2B5EF4-FFF2-40B4-BE49-F238E27FC236}">
                <a16:creationId xmlns="" xmlns:a16="http://schemas.microsoft.com/office/drawing/2014/main" id="{1B4B13B9-E386-5E4E-A1E9-DC97BD101351}"/>
              </a:ext>
            </a:extLst>
          </p:cNvPr>
          <p:cNvSpPr txBox="1"/>
          <p:nvPr/>
        </p:nvSpPr>
        <p:spPr>
          <a:xfrm>
            <a:off x="6114009" y="2075048"/>
            <a:ext cx="819455" cy="30777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defTabSz="914377"/>
            <a:r>
              <a:rPr lang="ru-RU" sz="1400" b="1" dirty="0" smtClean="0"/>
              <a:t>≥1 000 000 000 ч.</a:t>
            </a:r>
            <a:endParaRPr lang="en-US" sz="1400" b="1" dirty="0">
              <a:solidFill>
                <a:srgbClr val="15407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5" name="TextBox 204">
            <a:extLst>
              <a:ext uri="{FF2B5EF4-FFF2-40B4-BE49-F238E27FC236}">
                <a16:creationId xmlns="" xmlns:a16="http://schemas.microsoft.com/office/drawing/2014/main" id="{09BB5ECB-ACF9-784F-91B7-59850135E383}"/>
              </a:ext>
            </a:extLst>
          </p:cNvPr>
          <p:cNvSpPr txBox="1"/>
          <p:nvPr/>
        </p:nvSpPr>
        <p:spPr>
          <a:xfrm>
            <a:off x="5137314" y="4764533"/>
            <a:ext cx="819455" cy="30777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defTabSz="914377"/>
            <a:r>
              <a:rPr lang="ru-RU" sz="1400" b="1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ТЕКСТ</a:t>
            </a:r>
            <a:endParaRPr lang="en-US" sz="1400" b="1" dirty="0">
              <a:solidFill>
                <a:srgbClr val="15407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7" name="TextBox 206">
            <a:extLst>
              <a:ext uri="{FF2B5EF4-FFF2-40B4-BE49-F238E27FC236}">
                <a16:creationId xmlns="" xmlns:a16="http://schemas.microsoft.com/office/drawing/2014/main" id="{C064C766-CB96-2542-A3C9-39A721541662}"/>
              </a:ext>
            </a:extLst>
          </p:cNvPr>
          <p:cNvSpPr txBox="1"/>
          <p:nvPr/>
        </p:nvSpPr>
        <p:spPr>
          <a:xfrm>
            <a:off x="6114009" y="3584664"/>
            <a:ext cx="997988" cy="30777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defTabSz="914377"/>
            <a:r>
              <a:rPr lang="ru-RU" sz="1400" b="1" dirty="0" smtClean="0"/>
              <a:t>97 700 000 ч.</a:t>
            </a:r>
            <a:endParaRPr lang="en-US" sz="1400" b="1" dirty="0">
              <a:solidFill>
                <a:srgbClr val="15407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208" name="Straight Connector 8">
            <a:extLst>
              <a:ext uri="{FF2B5EF4-FFF2-40B4-BE49-F238E27FC236}">
                <a16:creationId xmlns="" xmlns:a16="http://schemas.microsoft.com/office/drawing/2014/main" id="{2AC8E565-7EA4-A141-A7F8-728EA60D4F7B}"/>
              </a:ext>
            </a:extLst>
          </p:cNvPr>
          <p:cNvCxnSpPr/>
          <p:nvPr/>
        </p:nvCxnSpPr>
        <p:spPr>
          <a:xfrm>
            <a:off x="927372" y="1375480"/>
            <a:ext cx="776811" cy="0"/>
          </a:xfrm>
          <a:prstGeom prst="line">
            <a:avLst/>
          </a:prstGeom>
          <a:ln w="57150"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rgbClr val="154076"/>
                </a:gs>
              </a:gsLst>
              <a:lin ang="27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B12DB8DB-8B1C-4270-3067-087E32EB7F4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154" t="20057" r="43596" b="7704"/>
          <a:stretch/>
        </p:blipFill>
        <p:spPr>
          <a:xfrm>
            <a:off x="141603" y="1585090"/>
            <a:ext cx="5882640" cy="4954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12436CC-4B4F-043A-3B61-09FBE7D0C35A}"/>
              </a:ext>
            </a:extLst>
          </p:cNvPr>
          <p:cNvSpPr txBox="1"/>
          <p:nvPr/>
        </p:nvSpPr>
        <p:spPr>
          <a:xfrm>
            <a:off x="6114009" y="5292315"/>
            <a:ext cx="1037567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noAutofit/>
          </a:bodyPr>
          <a:lstStyle/>
          <a:p>
            <a:pPr defTabSz="914377"/>
            <a:r>
              <a:rPr lang="ru-RU" sz="1400" b="1" dirty="0"/>
              <a:t>147 182 </a:t>
            </a:r>
            <a:r>
              <a:rPr lang="ru-RU" sz="1400" b="1" dirty="0" smtClean="0"/>
              <a:t>123 ч.</a:t>
            </a:r>
            <a:endParaRPr lang="en-US" sz="1400" b="1" dirty="0">
              <a:solidFill>
                <a:srgbClr val="15407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34EB70EC-F1BB-CC65-C5FC-7D0171E72FDC}"/>
              </a:ext>
            </a:extLst>
          </p:cNvPr>
          <p:cNvSpPr/>
          <p:nvPr/>
        </p:nvSpPr>
        <p:spPr>
          <a:xfrm>
            <a:off x="7667442" y="3537430"/>
            <a:ext cx="3526584" cy="117993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defTabSz="914377">
              <a:lnSpc>
                <a:spcPct val="120000"/>
              </a:lnSpc>
            </a:pPr>
            <a:r>
              <a:rPr lang="ru-RU" sz="1200" dirty="0" smtClean="0">
                <a:solidFill>
                  <a:srgbClr val="44546A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Международный рынок, жители стран СНГ – </a:t>
            </a:r>
            <a:r>
              <a:rPr lang="ru-RU" sz="1200" dirty="0">
                <a:solidFill>
                  <a:srgbClr val="44546A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1200" dirty="0" smtClean="0">
                <a:solidFill>
                  <a:srgbClr val="44546A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пыт показывает, что для гостей из СНГ не является проблемой посещение различных регионов Россий федерации, а данный проект, после его реализации станет дополнительным поводом для этого</a:t>
            </a:r>
            <a:endParaRPr lang="en-US" sz="1200" dirty="0">
              <a:solidFill>
                <a:srgbClr val="44546A">
                  <a:lumMod val="75000"/>
                  <a:lumOff val="2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25571B35-6DB5-94A9-2061-201C83E5C24D}"/>
              </a:ext>
            </a:extLst>
          </p:cNvPr>
          <p:cNvSpPr/>
          <p:nvPr/>
        </p:nvSpPr>
        <p:spPr>
          <a:xfrm>
            <a:off x="7667442" y="5252266"/>
            <a:ext cx="3526584" cy="117993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defTabSz="914377">
              <a:lnSpc>
                <a:spcPct val="120000"/>
              </a:lnSpc>
            </a:pPr>
            <a:r>
              <a:rPr lang="ru-RU" sz="1200" dirty="0" smtClean="0">
                <a:solidFill>
                  <a:srgbClr val="44546A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Внутренний рынок, жители страны – потенциальные посетители комплекса, у которых больше всего возможностей для посещения данного региона</a:t>
            </a:r>
            <a:endParaRPr lang="en-US" sz="1200" dirty="0">
              <a:solidFill>
                <a:srgbClr val="44546A">
                  <a:lumMod val="75000"/>
                  <a:lumOff val="2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019"/>
          <a:stretch/>
        </p:blipFill>
        <p:spPr bwMode="auto">
          <a:xfrm>
            <a:off x="10648335" y="161043"/>
            <a:ext cx="1091382" cy="1950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1888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" grpId="0"/>
      <p:bldP spid="203" grpId="0"/>
      <p:bldP spid="205" grpId="0"/>
      <p:bldP spid="207" grpId="0"/>
      <p:bldP spid="4" grpId="0" animBg="1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38">
            <a:extLst>
              <a:ext uri="{FF2B5EF4-FFF2-40B4-BE49-F238E27FC236}">
                <a16:creationId xmlns="" xmlns:a16="http://schemas.microsoft.com/office/drawing/2014/main" id="{2970FA4C-BA8D-7241-B7E0-D12C996A9D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7745"/>
            <a:ext cx="635000" cy="596900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="" xmlns:a16="http://schemas.microsoft.com/office/drawing/2014/main" id="{0A18CE6A-52AC-954A-903A-42C760A14359}"/>
              </a:ext>
            </a:extLst>
          </p:cNvPr>
          <p:cNvSpPr txBox="1"/>
          <p:nvPr/>
        </p:nvSpPr>
        <p:spPr>
          <a:xfrm>
            <a:off x="838201" y="347646"/>
            <a:ext cx="34387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ru-RU" sz="3600" b="1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Конкуренты</a:t>
            </a:r>
            <a:endParaRPr lang="en-US" sz="3600" b="1" dirty="0">
              <a:solidFill>
                <a:srgbClr val="15407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="" xmlns:a16="http://schemas.microsoft.com/office/drawing/2014/main" id="{6A48AC61-5CE7-7C40-85DC-AC4AAB3D240C}"/>
              </a:ext>
            </a:extLst>
          </p:cNvPr>
          <p:cNvSpPr txBox="1"/>
          <p:nvPr/>
        </p:nvSpPr>
        <p:spPr>
          <a:xfrm>
            <a:off x="815055" y="938759"/>
            <a:ext cx="7266735" cy="32707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defTabSz="914377">
              <a:lnSpc>
                <a:spcPct val="120000"/>
              </a:lnSpc>
            </a:pPr>
            <a:r>
              <a:rPr lang="ru-RU" sz="1400" dirty="0" smtClean="0">
                <a:solidFill>
                  <a:srgbClr val="44546A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Всемирно известные горные и оздоровительные курорты мира  </a:t>
            </a:r>
            <a:endParaRPr lang="en-US" sz="1400" dirty="0">
              <a:solidFill>
                <a:srgbClr val="44546A">
                  <a:lumMod val="75000"/>
                  <a:lumOff val="2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="" xmlns:a16="http://schemas.microsoft.com/office/drawing/2014/main" id="{54C56AE6-0B79-9247-A0F8-5177CED932EE}"/>
              </a:ext>
            </a:extLst>
          </p:cNvPr>
          <p:cNvSpPr txBox="1"/>
          <p:nvPr/>
        </p:nvSpPr>
        <p:spPr>
          <a:xfrm>
            <a:off x="952225" y="5616448"/>
            <a:ext cx="11689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1400" b="1" dirty="0" err="1">
                <a:solidFill>
                  <a:srgbClr val="154076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К</a:t>
            </a:r>
            <a:r>
              <a:rPr lang="ru-RU" sz="1400" b="1" dirty="0" err="1" smtClean="0">
                <a:solidFill>
                  <a:srgbClr val="154076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ридж</a:t>
            </a:r>
            <a:r>
              <a:rPr lang="ru-RU" sz="1400" b="1" dirty="0" smtClean="0">
                <a:solidFill>
                  <a:srgbClr val="154076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, США</a:t>
            </a:r>
            <a:endParaRPr lang="en-US" sz="1400" b="1" dirty="0">
              <a:solidFill>
                <a:srgbClr val="154076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="" xmlns:a16="http://schemas.microsoft.com/office/drawing/2014/main" id="{4B01AC0A-9517-DA45-B74E-47F01C83E904}"/>
              </a:ext>
            </a:extLst>
          </p:cNvPr>
          <p:cNvSpPr txBox="1"/>
          <p:nvPr/>
        </p:nvSpPr>
        <p:spPr>
          <a:xfrm>
            <a:off x="3128168" y="5561487"/>
            <a:ext cx="13743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1400" b="1" dirty="0" smtClean="0">
                <a:solidFill>
                  <a:srgbClr val="154076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Тироль, </a:t>
            </a:r>
            <a:r>
              <a:rPr lang="ru-RU" sz="1400" b="1" dirty="0" err="1" smtClean="0">
                <a:solidFill>
                  <a:srgbClr val="154076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Автрия</a:t>
            </a:r>
            <a:endParaRPr lang="en-US" sz="1400" b="1" dirty="0">
              <a:solidFill>
                <a:srgbClr val="154076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="" xmlns:a16="http://schemas.microsoft.com/office/drawing/2014/main" id="{04A98AD1-5B79-C74E-B199-966913C5AC1B}"/>
              </a:ext>
            </a:extLst>
          </p:cNvPr>
          <p:cNvSpPr txBox="1"/>
          <p:nvPr/>
        </p:nvSpPr>
        <p:spPr>
          <a:xfrm>
            <a:off x="4852675" y="5561651"/>
            <a:ext cx="20270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</a:rPr>
              <a:t>Турфан (пустыня Гоби), </a:t>
            </a:r>
            <a:endParaRPr lang="ru-RU" sz="1400" b="1" dirty="0" smtClean="0">
              <a:solidFill>
                <a:schemeClr val="accent1">
                  <a:lumMod val="50000"/>
                </a:schemeClr>
              </a:solidFill>
              <a:ea typeface="Verdana" panose="020B0604030504040204" pitchFamily="34" charset="0"/>
            </a:endParaRPr>
          </a:p>
          <a:p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</a:rPr>
              <a:t>Китай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ea typeface="Verdana" panose="020B0604030504040204" pitchFamily="34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="" xmlns:a16="http://schemas.microsoft.com/office/drawing/2014/main" id="{8902222C-B475-054A-BAEB-ACF3FF926E30}"/>
              </a:ext>
            </a:extLst>
          </p:cNvPr>
          <p:cNvSpPr txBox="1"/>
          <p:nvPr/>
        </p:nvSpPr>
        <p:spPr>
          <a:xfrm>
            <a:off x="7282837" y="5508726"/>
            <a:ext cx="2806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Альпийский горный хребет, Франция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="" xmlns:a16="http://schemas.microsoft.com/office/drawing/2014/main" id="{7704B9EF-A532-6644-9717-A3512E095C23}"/>
              </a:ext>
            </a:extLst>
          </p:cNvPr>
          <p:cNvSpPr txBox="1"/>
          <p:nvPr/>
        </p:nvSpPr>
        <p:spPr>
          <a:xfrm>
            <a:off x="10007560" y="5561486"/>
            <a:ext cx="13828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Мустанг, Непал</a:t>
            </a:r>
          </a:p>
        </p:txBody>
      </p:sp>
      <p:pic>
        <p:nvPicPr>
          <p:cNvPr id="92" name="Рисунок 91">
            <a:extLst>
              <a:ext uri="{FF2B5EF4-FFF2-40B4-BE49-F238E27FC236}">
                <a16:creationId xmlns="" xmlns:a16="http://schemas.microsoft.com/office/drawing/2014/main" id="{E1DDD4A7-1654-9147-9EC4-D1D56EE88F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2300" y="2988059"/>
            <a:ext cx="787400" cy="698500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="" xmlns:a16="http://schemas.microsoft.com/office/drawing/2014/main" id="{D7937A76-4898-7941-B07D-7D450D1D16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2575" y="2988059"/>
            <a:ext cx="698500" cy="635000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="" xmlns:a16="http://schemas.microsoft.com/office/drawing/2014/main" id="{032F996A-0016-664D-A958-BC1B9C1763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95288" y="3127759"/>
            <a:ext cx="762000" cy="495300"/>
          </a:xfrm>
          <a:prstGeom prst="rect">
            <a:avLst/>
          </a:prstGeom>
        </p:spPr>
      </p:pic>
      <p:cxnSp>
        <p:nvCxnSpPr>
          <p:cNvPr id="97" name="Straight Connector 8">
            <a:extLst>
              <a:ext uri="{FF2B5EF4-FFF2-40B4-BE49-F238E27FC236}">
                <a16:creationId xmlns="" xmlns:a16="http://schemas.microsoft.com/office/drawing/2014/main" id="{41CAC7C0-12DC-F64D-A99B-31DEE1B9B9B3}"/>
              </a:ext>
            </a:extLst>
          </p:cNvPr>
          <p:cNvCxnSpPr/>
          <p:nvPr/>
        </p:nvCxnSpPr>
        <p:spPr>
          <a:xfrm>
            <a:off x="927372" y="1375480"/>
            <a:ext cx="776811" cy="0"/>
          </a:xfrm>
          <a:prstGeom prst="line">
            <a:avLst/>
          </a:prstGeom>
          <a:ln w="57150"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rgbClr val="154076"/>
                </a:gs>
              </a:gsLst>
              <a:lin ang="27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019"/>
          <a:stretch/>
        </p:blipFill>
        <p:spPr bwMode="auto">
          <a:xfrm>
            <a:off x="10648335" y="161043"/>
            <a:ext cx="1091382" cy="1950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90" y="2558309"/>
            <a:ext cx="2293992" cy="27070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323" y="2634665"/>
            <a:ext cx="2311352" cy="25543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677" y="2586914"/>
            <a:ext cx="2086790" cy="25148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836" y="2558309"/>
            <a:ext cx="2072831" cy="25131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8934" y="2558309"/>
            <a:ext cx="2070784" cy="25434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22394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85" grpId="0"/>
      <p:bldP spid="87" grpId="0"/>
      <p:bldP spid="89" grpId="0"/>
      <p:bldP spid="9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9216">
            <a:extLst>
              <a:ext uri="{FF2B5EF4-FFF2-40B4-BE49-F238E27FC236}">
                <a16:creationId xmlns="" xmlns:a16="http://schemas.microsoft.com/office/drawing/2014/main" id="{4FA3A0CC-8487-1845-8470-693907D36939}"/>
              </a:ext>
            </a:extLst>
          </p:cNvPr>
          <p:cNvGrpSpPr/>
          <p:nvPr/>
        </p:nvGrpSpPr>
        <p:grpSpPr>
          <a:xfrm>
            <a:off x="5033016" y="3652035"/>
            <a:ext cx="1603549" cy="1818659"/>
            <a:chOff x="3268776" y="2552349"/>
            <a:chExt cx="1603549" cy="2832228"/>
          </a:xfrm>
        </p:grpSpPr>
        <p:sp>
          <p:nvSpPr>
            <p:cNvPr id="44" name="Freeform 15">
              <a:extLst>
                <a:ext uri="{FF2B5EF4-FFF2-40B4-BE49-F238E27FC236}">
                  <a16:creationId xmlns="" xmlns:a16="http://schemas.microsoft.com/office/drawing/2014/main" id="{7C43F061-09DD-7F41-9A9D-22D7E783676F}"/>
                </a:ext>
              </a:extLst>
            </p:cNvPr>
            <p:cNvSpPr/>
            <p:nvPr/>
          </p:nvSpPr>
          <p:spPr>
            <a:xfrm>
              <a:off x="3268776" y="2552349"/>
              <a:ext cx="1603549" cy="2832228"/>
            </a:xfrm>
            <a:custGeom>
              <a:avLst/>
              <a:gdLst>
                <a:gd name="connsiteX0" fmla="*/ 801775 w 1603549"/>
                <a:gd name="connsiteY0" fmla="*/ 0 h 2230734"/>
                <a:gd name="connsiteX1" fmla="*/ 1603549 w 1603549"/>
                <a:gd name="connsiteY1" fmla="*/ 2230734 h 2230734"/>
                <a:gd name="connsiteX2" fmla="*/ 0 w 1603549"/>
                <a:gd name="connsiteY2" fmla="*/ 2230734 h 223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03549" h="2230734">
                  <a:moveTo>
                    <a:pt x="801775" y="0"/>
                  </a:moveTo>
                  <a:lnTo>
                    <a:pt x="1603549" y="2230734"/>
                  </a:lnTo>
                  <a:lnTo>
                    <a:pt x="0" y="2230734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rgbClr val="154076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377"/>
              <a:endParaRPr lang="en-US" sz="1351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="" xmlns:a16="http://schemas.microsoft.com/office/drawing/2014/main" id="{7DF1BCD2-1D8A-B641-936D-B308DC275FEF}"/>
                </a:ext>
              </a:extLst>
            </p:cNvPr>
            <p:cNvSpPr txBox="1"/>
            <p:nvPr/>
          </p:nvSpPr>
          <p:spPr>
            <a:xfrm>
              <a:off x="3442760" y="5035121"/>
              <a:ext cx="1257075" cy="2616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377"/>
              <a:r>
                <a:rPr lang="ru-RU" sz="1100" b="1" dirty="0" smtClean="0">
                  <a:solidFill>
                    <a:prstClr val="white"/>
                  </a:solidFill>
                  <a:latin typeface="Calibri Light"/>
                </a:rPr>
                <a:t>Заемные средства</a:t>
              </a:r>
              <a:endParaRPr lang="en-US" sz="1100" b="1" dirty="0">
                <a:solidFill>
                  <a:prstClr val="white"/>
                </a:solidFill>
                <a:latin typeface="Calibri Light"/>
              </a:endParaRPr>
            </a:p>
          </p:txBody>
        </p:sp>
      </p:grpSp>
      <p:grpSp>
        <p:nvGrpSpPr>
          <p:cNvPr id="30" name="Group 20">
            <a:extLst>
              <a:ext uri="{FF2B5EF4-FFF2-40B4-BE49-F238E27FC236}">
                <a16:creationId xmlns="" xmlns:a16="http://schemas.microsoft.com/office/drawing/2014/main" id="{C67B5457-23F7-1841-8DB1-B4E56E10B667}"/>
              </a:ext>
            </a:extLst>
          </p:cNvPr>
          <p:cNvGrpSpPr/>
          <p:nvPr/>
        </p:nvGrpSpPr>
        <p:grpSpPr>
          <a:xfrm>
            <a:off x="1464006" y="3652036"/>
            <a:ext cx="1603549" cy="1818659"/>
            <a:chOff x="838200" y="3565918"/>
            <a:chExt cx="1603549" cy="1818659"/>
          </a:xfrm>
        </p:grpSpPr>
        <p:sp>
          <p:nvSpPr>
            <p:cNvPr id="31" name="Freeform 12">
              <a:extLst>
                <a:ext uri="{FF2B5EF4-FFF2-40B4-BE49-F238E27FC236}">
                  <a16:creationId xmlns="" xmlns:a16="http://schemas.microsoft.com/office/drawing/2014/main" id="{FA002A79-DDF1-BE4F-8B60-A07C12293B6B}"/>
                </a:ext>
              </a:extLst>
            </p:cNvPr>
            <p:cNvSpPr/>
            <p:nvPr/>
          </p:nvSpPr>
          <p:spPr>
            <a:xfrm>
              <a:off x="838200" y="3565918"/>
              <a:ext cx="1603549" cy="1818659"/>
            </a:xfrm>
            <a:custGeom>
              <a:avLst/>
              <a:gdLst>
                <a:gd name="connsiteX0" fmla="*/ 801775 w 1603549"/>
                <a:gd name="connsiteY0" fmla="*/ 0 h 2230734"/>
                <a:gd name="connsiteX1" fmla="*/ 1603549 w 1603549"/>
                <a:gd name="connsiteY1" fmla="*/ 2230734 h 2230734"/>
                <a:gd name="connsiteX2" fmla="*/ 0 w 1603549"/>
                <a:gd name="connsiteY2" fmla="*/ 2230734 h 223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03549" h="2230734">
                  <a:moveTo>
                    <a:pt x="801775" y="0"/>
                  </a:moveTo>
                  <a:lnTo>
                    <a:pt x="1603549" y="2230734"/>
                  </a:lnTo>
                  <a:lnTo>
                    <a:pt x="0" y="2230734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rgbClr val="154076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377"/>
              <a:endParaRPr lang="en-US" sz="1351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83B868CF-A454-4147-AD07-FF630497A6E0}"/>
                </a:ext>
              </a:extLst>
            </p:cNvPr>
            <p:cNvSpPr txBox="1"/>
            <p:nvPr/>
          </p:nvSpPr>
          <p:spPr>
            <a:xfrm>
              <a:off x="1189374" y="5113369"/>
              <a:ext cx="90120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377"/>
              <a:r>
                <a:rPr lang="ru-RU" sz="1100" b="1" dirty="0" smtClean="0">
                  <a:solidFill>
                    <a:prstClr val="white"/>
                  </a:solidFill>
                  <a:latin typeface="Calibri Light"/>
                </a:rPr>
                <a:t>Гос. бюджет</a:t>
              </a:r>
              <a:endParaRPr lang="en-US" sz="1100" b="1" dirty="0">
                <a:solidFill>
                  <a:prstClr val="white"/>
                </a:solidFill>
                <a:latin typeface="Calibri Light"/>
              </a:endParaRPr>
            </a:p>
          </p:txBody>
        </p:sp>
      </p:grpSp>
      <p:pic>
        <p:nvPicPr>
          <p:cNvPr id="39" name="Рисунок 38">
            <a:extLst>
              <a:ext uri="{FF2B5EF4-FFF2-40B4-BE49-F238E27FC236}">
                <a16:creationId xmlns="" xmlns:a16="http://schemas.microsoft.com/office/drawing/2014/main" id="{2970FA4C-BA8D-7241-B7E0-D12C996A9D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7745"/>
            <a:ext cx="635000" cy="596900"/>
          </a:xfrm>
          <a:prstGeom prst="rect">
            <a:avLst/>
          </a:prstGeom>
        </p:spPr>
      </p:pic>
      <p:sp>
        <p:nvSpPr>
          <p:cNvPr id="33" name="Rectangle 18">
            <a:extLst>
              <a:ext uri="{FF2B5EF4-FFF2-40B4-BE49-F238E27FC236}">
                <a16:creationId xmlns="" xmlns:a16="http://schemas.microsoft.com/office/drawing/2014/main" id="{4641263A-E4EF-634A-B790-6750D3EF5064}"/>
              </a:ext>
            </a:extLst>
          </p:cNvPr>
          <p:cNvSpPr/>
          <p:nvPr/>
        </p:nvSpPr>
        <p:spPr>
          <a:xfrm>
            <a:off x="8171456" y="2977362"/>
            <a:ext cx="3182344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>
              <a:lnSpc>
                <a:spcPct val="130000"/>
              </a:lnSpc>
            </a:pPr>
            <a:r>
              <a:rPr lang="ru-RU" sz="1200" dirty="0" smtClean="0">
                <a:solidFill>
                  <a:srgbClr val="44546A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Стоимость реализации данного проекта будет определена при переходе его со стадии </a:t>
            </a:r>
            <a:r>
              <a:rPr lang="en-US" sz="1200" dirty="0" err="1" smtClean="0">
                <a:solidFill>
                  <a:srgbClr val="44546A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StartUP</a:t>
            </a:r>
            <a:r>
              <a:rPr lang="ru-RU" sz="1200" dirty="0" smtClean="0">
                <a:solidFill>
                  <a:srgbClr val="44546A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стадию концепции инвестиционного проекта.</a:t>
            </a:r>
          </a:p>
          <a:p>
            <a:pPr defTabSz="914377">
              <a:lnSpc>
                <a:spcPct val="130000"/>
              </a:lnSpc>
            </a:pPr>
            <a:r>
              <a:rPr lang="ru-RU" sz="1200" dirty="0" smtClean="0">
                <a:solidFill>
                  <a:srgbClr val="44546A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данный момент можно уверенно сказать о том, что проект привлекателен, как для государства (Гос. Программы ТОР и ТОСЭР), так и для потенциальных инвесторов (оценка прибыли после начала функционирования комплекса)</a:t>
            </a:r>
            <a:endParaRPr lang="en-US" sz="1200" dirty="0">
              <a:solidFill>
                <a:srgbClr val="44546A">
                  <a:lumMod val="75000"/>
                  <a:lumOff val="2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0" name="Group 9215">
            <a:extLst>
              <a:ext uri="{FF2B5EF4-FFF2-40B4-BE49-F238E27FC236}">
                <a16:creationId xmlns="" xmlns:a16="http://schemas.microsoft.com/office/drawing/2014/main" id="{6AF75924-446D-7C43-8DFE-E0911EAFA9C3}"/>
              </a:ext>
            </a:extLst>
          </p:cNvPr>
          <p:cNvGrpSpPr/>
          <p:nvPr/>
        </p:nvGrpSpPr>
        <p:grpSpPr>
          <a:xfrm>
            <a:off x="2775922" y="2239428"/>
            <a:ext cx="2431078" cy="3231267"/>
            <a:chOff x="2053488" y="3226585"/>
            <a:chExt cx="1603549" cy="2157993"/>
          </a:xfrm>
        </p:grpSpPr>
        <p:sp>
          <p:nvSpPr>
            <p:cNvPr id="41" name="Freeform 14">
              <a:extLst>
                <a:ext uri="{FF2B5EF4-FFF2-40B4-BE49-F238E27FC236}">
                  <a16:creationId xmlns="" xmlns:a16="http://schemas.microsoft.com/office/drawing/2014/main" id="{71B9BBA1-F911-2748-9A0A-83B56C030583}"/>
                </a:ext>
              </a:extLst>
            </p:cNvPr>
            <p:cNvSpPr/>
            <p:nvPr/>
          </p:nvSpPr>
          <p:spPr>
            <a:xfrm>
              <a:off x="2053488" y="3226585"/>
              <a:ext cx="1603549" cy="2157993"/>
            </a:xfrm>
            <a:custGeom>
              <a:avLst/>
              <a:gdLst>
                <a:gd name="connsiteX0" fmla="*/ 801775 w 1603549"/>
                <a:gd name="connsiteY0" fmla="*/ 0 h 2230734"/>
                <a:gd name="connsiteX1" fmla="*/ 1603549 w 1603549"/>
                <a:gd name="connsiteY1" fmla="*/ 2230734 h 2230734"/>
                <a:gd name="connsiteX2" fmla="*/ 0 w 1603549"/>
                <a:gd name="connsiteY2" fmla="*/ 2230734 h 223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03549" h="2230734">
                  <a:moveTo>
                    <a:pt x="801775" y="0"/>
                  </a:moveTo>
                  <a:lnTo>
                    <a:pt x="1603549" y="2230734"/>
                  </a:lnTo>
                  <a:lnTo>
                    <a:pt x="0" y="2230734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rgbClr val="154076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377"/>
              <a:endParaRPr lang="en-US" sz="1351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="" xmlns:a16="http://schemas.microsoft.com/office/drawing/2014/main" id="{205EA8B6-46A2-E945-8944-62F0FC74B964}"/>
                </a:ext>
              </a:extLst>
            </p:cNvPr>
            <p:cNvSpPr txBox="1"/>
            <p:nvPr/>
          </p:nvSpPr>
          <p:spPr>
            <a:xfrm>
              <a:off x="2164392" y="5113369"/>
              <a:ext cx="138175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377"/>
              <a:r>
                <a:rPr lang="ru-RU" sz="1100" b="1" dirty="0" smtClean="0">
                  <a:solidFill>
                    <a:prstClr val="white"/>
                  </a:solidFill>
                  <a:latin typeface="Calibri Light"/>
                </a:rPr>
                <a:t>Инвесторские вложения</a:t>
              </a:r>
              <a:endParaRPr lang="en-US" sz="1100" b="1" dirty="0">
                <a:solidFill>
                  <a:prstClr val="white"/>
                </a:solidFill>
                <a:latin typeface="Calibri Light"/>
              </a:endParaRP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AB5456E4-6588-C247-AC74-30002D8DB43B}"/>
              </a:ext>
            </a:extLst>
          </p:cNvPr>
          <p:cNvSpPr txBox="1"/>
          <p:nvPr/>
        </p:nvSpPr>
        <p:spPr>
          <a:xfrm>
            <a:off x="3734832" y="1835462"/>
            <a:ext cx="513282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1351" b="1" dirty="0" smtClean="0">
                <a:solidFill>
                  <a:srgbClr val="154076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50</a:t>
            </a:r>
            <a:r>
              <a:rPr lang="en-US" sz="1200" b="1" dirty="0" smtClean="0">
                <a:solidFill>
                  <a:srgbClr val="154076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%</a:t>
            </a:r>
            <a:endParaRPr lang="en-US" sz="1200" b="1" dirty="0">
              <a:solidFill>
                <a:srgbClr val="154076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0DAA79FF-C6E8-254D-912A-1A6C2423FFC4}"/>
              </a:ext>
            </a:extLst>
          </p:cNvPr>
          <p:cNvSpPr txBox="1"/>
          <p:nvPr/>
        </p:nvSpPr>
        <p:spPr>
          <a:xfrm>
            <a:off x="5578149" y="2156833"/>
            <a:ext cx="513282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1351" b="1" dirty="0" smtClean="0">
                <a:solidFill>
                  <a:srgbClr val="154076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25</a:t>
            </a:r>
            <a:r>
              <a:rPr lang="en-US" sz="1200" b="1" dirty="0" smtClean="0">
                <a:solidFill>
                  <a:srgbClr val="154076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%</a:t>
            </a:r>
            <a:endParaRPr lang="en-US" sz="1200" b="1" dirty="0">
              <a:solidFill>
                <a:srgbClr val="154076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56F16DC6-1AE8-A44C-8A19-318412E0CE06}"/>
              </a:ext>
            </a:extLst>
          </p:cNvPr>
          <p:cNvSpPr txBox="1"/>
          <p:nvPr/>
        </p:nvSpPr>
        <p:spPr>
          <a:xfrm>
            <a:off x="838201" y="347646"/>
            <a:ext cx="57214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ru-RU" sz="3600" b="1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Финансовая </a:t>
            </a:r>
            <a:r>
              <a:rPr lang="ru-RU" sz="3600" b="1" dirty="0" smtClean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модель</a:t>
            </a:r>
            <a:endParaRPr lang="en-US" sz="3600" b="1" dirty="0">
              <a:solidFill>
                <a:srgbClr val="15407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7B69BEEC-B904-7F42-AFEE-0B70FEE854CE}"/>
              </a:ext>
            </a:extLst>
          </p:cNvPr>
          <p:cNvSpPr txBox="1"/>
          <p:nvPr/>
        </p:nvSpPr>
        <p:spPr>
          <a:xfrm>
            <a:off x="838202" y="959382"/>
            <a:ext cx="10166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ru-RU" sz="1400" dirty="0" smtClean="0">
                <a:solidFill>
                  <a:srgbClr val="44546A">
                    <a:lumMod val="50000"/>
                    <a:lumOff val="50000"/>
                  </a:srgb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Сколько...</a:t>
            </a:r>
            <a:endParaRPr lang="en-US" sz="1400" dirty="0">
              <a:solidFill>
                <a:srgbClr val="44546A">
                  <a:lumMod val="50000"/>
                  <a:lumOff val="50000"/>
                </a:srgb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59" name="Straight Connector 8">
            <a:extLst>
              <a:ext uri="{FF2B5EF4-FFF2-40B4-BE49-F238E27FC236}">
                <a16:creationId xmlns="" xmlns:a16="http://schemas.microsoft.com/office/drawing/2014/main" id="{C146EFF6-CF5A-6A4F-8E05-1F9B804AD25D}"/>
              </a:ext>
            </a:extLst>
          </p:cNvPr>
          <p:cNvCxnSpPr/>
          <p:nvPr/>
        </p:nvCxnSpPr>
        <p:spPr>
          <a:xfrm>
            <a:off x="927372" y="1375480"/>
            <a:ext cx="776811" cy="0"/>
          </a:xfrm>
          <a:prstGeom prst="line">
            <a:avLst/>
          </a:prstGeom>
          <a:ln w="57150"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rgbClr val="154076"/>
                </a:gs>
              </a:gsLst>
              <a:lin ang="27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019"/>
          <a:stretch/>
        </p:blipFill>
        <p:spPr bwMode="auto">
          <a:xfrm>
            <a:off x="10648335" y="161043"/>
            <a:ext cx="1091382" cy="1950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ACCB3390-692B-7E45-A494-A8A46BD25021}"/>
              </a:ext>
            </a:extLst>
          </p:cNvPr>
          <p:cNvSpPr txBox="1"/>
          <p:nvPr/>
        </p:nvSpPr>
        <p:spPr>
          <a:xfrm>
            <a:off x="2000326" y="3155917"/>
            <a:ext cx="530916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1351" b="1" dirty="0" smtClean="0">
                <a:solidFill>
                  <a:srgbClr val="154076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25%</a:t>
            </a:r>
            <a:endParaRPr lang="en-US" sz="1200" b="1" dirty="0">
              <a:solidFill>
                <a:srgbClr val="154076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293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53" grpId="0"/>
      <p:bldP spid="54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2970FA4C-BA8D-7241-B7E0-D12C996A9D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7745"/>
            <a:ext cx="635000" cy="5969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6F16DC6-1AE8-A44C-8A19-318412E0CE06}"/>
              </a:ext>
            </a:extLst>
          </p:cNvPr>
          <p:cNvSpPr txBox="1"/>
          <p:nvPr/>
        </p:nvSpPr>
        <p:spPr>
          <a:xfrm>
            <a:off x="838201" y="347646"/>
            <a:ext cx="38042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ru-RU" sz="3600" b="1" dirty="0" smtClean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Кульминация</a:t>
            </a:r>
            <a:endParaRPr lang="en-US" sz="3600" i="1" dirty="0">
              <a:solidFill>
                <a:srgbClr val="15407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B69BEEC-B904-7F42-AFEE-0B70FEE854CE}"/>
              </a:ext>
            </a:extLst>
          </p:cNvPr>
          <p:cNvSpPr txBox="1"/>
          <p:nvPr/>
        </p:nvSpPr>
        <p:spPr>
          <a:xfrm>
            <a:off x="838202" y="959382"/>
            <a:ext cx="13453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ru-RU" sz="1400" dirty="0" smtClean="0">
                <a:solidFill>
                  <a:srgbClr val="44546A">
                    <a:lumMod val="50000"/>
                    <a:lumOff val="50000"/>
                  </a:srgb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Подытожим…</a:t>
            </a:r>
            <a:endParaRPr lang="en-US" sz="1400" dirty="0">
              <a:solidFill>
                <a:srgbClr val="44546A">
                  <a:lumMod val="50000"/>
                  <a:lumOff val="50000"/>
                </a:srgb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8">
            <a:extLst>
              <a:ext uri="{FF2B5EF4-FFF2-40B4-BE49-F238E27FC236}">
                <a16:creationId xmlns="" xmlns:a16="http://schemas.microsoft.com/office/drawing/2014/main" id="{C146EFF6-CF5A-6A4F-8E05-1F9B804AD25D}"/>
              </a:ext>
            </a:extLst>
          </p:cNvPr>
          <p:cNvCxnSpPr/>
          <p:nvPr/>
        </p:nvCxnSpPr>
        <p:spPr>
          <a:xfrm>
            <a:off x="927372" y="1375480"/>
            <a:ext cx="776811" cy="0"/>
          </a:xfrm>
          <a:prstGeom prst="line">
            <a:avLst/>
          </a:prstGeom>
          <a:noFill/>
          <a:ln w="57150" cap="flat" cmpd="sng" algn="ctr">
            <a:gradFill flip="none" rotWithShape="1">
              <a:gsLst>
                <a:gs pos="0">
                  <a:srgbClr val="5B9BD5">
                    <a:lumMod val="75000"/>
                  </a:srgbClr>
                </a:gs>
                <a:gs pos="100000">
                  <a:srgbClr val="154076"/>
                </a:gs>
              </a:gsLst>
              <a:lin ang="2700000" scaled="1"/>
              <a:tileRect/>
            </a:gradFill>
            <a:prstDash val="solid"/>
            <a:miter lim="800000"/>
          </a:ln>
          <a:effectLst/>
        </p:spPr>
      </p:cxn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019"/>
          <a:stretch/>
        </p:blipFill>
        <p:spPr bwMode="auto">
          <a:xfrm>
            <a:off x="10648335" y="161043"/>
            <a:ext cx="1091382" cy="1950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27372" y="2111907"/>
            <a:ext cx="11133625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7"/>
            <a:r>
              <a:rPr lang="ru-RU" b="1" dirty="0" smtClean="0"/>
              <a:t>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 настоящее время, развитие внутреннего туризма является приоритетной задачей Государства, тем более</a:t>
            </a:r>
          </a:p>
          <a:p>
            <a:pPr defTabSz="914377"/>
            <a:r>
              <a:rPr lang="ru-RU" b="1" dirty="0" smtClean="0">
                <a:solidFill>
                  <a:srgbClr val="154076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когда речь идет о развитии южных регионов нашей страны. Данный проект по всем критериям попадает </a:t>
            </a:r>
          </a:p>
          <a:p>
            <a:pPr defTabSz="914377"/>
            <a:r>
              <a:rPr lang="ru-RU" b="1" dirty="0" smtClean="0">
                <a:solidFill>
                  <a:srgbClr val="154076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под критерии, по которым его можно включить в программы «Территорий опережающего развития» и</a:t>
            </a:r>
          </a:p>
          <a:p>
            <a:pPr defTabSz="914377"/>
            <a:r>
              <a:rPr lang="ru-RU" b="1" dirty="0" smtClean="0">
                <a:solidFill>
                  <a:srgbClr val="154076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«Территории опережающего социально-экономического </a:t>
            </a:r>
            <a:r>
              <a:rPr lang="ru-RU" b="1" dirty="0">
                <a:solidFill>
                  <a:srgbClr val="154076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развития</a:t>
            </a:r>
            <a:r>
              <a:rPr lang="ru-RU" b="1" dirty="0" smtClean="0">
                <a:solidFill>
                  <a:srgbClr val="154076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», а значит потенциальный инвестор </a:t>
            </a:r>
          </a:p>
          <a:p>
            <a:pPr defTabSz="914377"/>
            <a:r>
              <a:rPr lang="ru-RU" b="1" dirty="0" smtClean="0">
                <a:solidFill>
                  <a:srgbClr val="154076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вполне может рассчитывать на поддержку Государства при реализации проекта.</a:t>
            </a:r>
          </a:p>
          <a:p>
            <a:pPr defTabSz="914377"/>
            <a:r>
              <a:rPr lang="ru-RU" b="1" dirty="0">
                <a:solidFill>
                  <a:srgbClr val="154076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b="1" dirty="0" smtClean="0">
                <a:solidFill>
                  <a:srgbClr val="154076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Являясь человеком, который родился и рос в данном регионе, я всей душой болею за развитие республики</a:t>
            </a:r>
          </a:p>
          <a:p>
            <a:pPr defTabSz="914377"/>
            <a:r>
              <a:rPr lang="ru-RU" b="1" dirty="0" smtClean="0">
                <a:solidFill>
                  <a:srgbClr val="154076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и готов способствовать в процессе реализации данного проекта.</a:t>
            </a:r>
          </a:p>
          <a:p>
            <a:pPr defTabSz="914377"/>
            <a:endParaRPr lang="ru-RU" b="1" dirty="0" smtClean="0">
              <a:solidFill>
                <a:srgbClr val="154076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914377"/>
            <a:r>
              <a:rPr lang="ru-RU" b="1" dirty="0" smtClean="0">
                <a:solidFill>
                  <a:srgbClr val="154076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Спасибо за внимание!</a:t>
            </a:r>
            <a:endParaRPr lang="en-US" b="1" dirty="0">
              <a:solidFill>
                <a:srgbClr val="154076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914377"/>
            <a:endParaRPr lang="en-US" b="1" dirty="0">
              <a:solidFill>
                <a:srgbClr val="15407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2822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362776" y="2216591"/>
            <a:ext cx="5626605" cy="2014598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 defTabSz="914377"/>
            <a:r>
              <a:rPr lang="ru-RU" sz="4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</a:p>
          <a:p>
            <a:pPr algn="ctr" defTabSz="914377"/>
            <a:endParaRPr lang="ru-RU" sz="4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377"/>
            <a:r>
              <a:rPr lang="ru-RU" sz="4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Наши контакты:</a:t>
            </a:r>
            <a:endParaRPr lang="en-US" sz="4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3BC93F5E-0681-F75D-FD3D-960CB3C1B19A}"/>
              </a:ext>
            </a:extLst>
          </p:cNvPr>
          <p:cNvSpPr/>
          <p:nvPr/>
        </p:nvSpPr>
        <p:spPr>
          <a:xfrm>
            <a:off x="5005504" y="4146522"/>
            <a:ext cx="23411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/>
            <a:r>
              <a:rPr lang="ru-RU" sz="20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Амирхан Ахмедов</a:t>
            </a:r>
            <a:endParaRPr lang="ru-RU" sz="2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377"/>
            <a:endParaRPr lang="en-US" sz="2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F1C00424-7782-842C-EF40-B1A5EDBF2BB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87200" y="399947"/>
            <a:ext cx="3140677" cy="1234010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243" y="650585"/>
            <a:ext cx="1881693" cy="732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987" y="399947"/>
            <a:ext cx="3121025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0916" y="399947"/>
            <a:ext cx="1706537" cy="1388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277" y="4639734"/>
            <a:ext cx="21336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0676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</TotalTime>
  <Words>595</Words>
  <Application>Microsoft Office PowerPoint</Application>
  <PresentationFormat>Произвольный</PresentationFormat>
  <Paragraphs>80</Paragraphs>
  <Slides>9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Маргарита Пантелеева</dc:creator>
  <cp:lastModifiedBy>Амирхан</cp:lastModifiedBy>
  <cp:revision>27</cp:revision>
  <dcterms:created xsi:type="dcterms:W3CDTF">2022-08-08T18:40:21Z</dcterms:created>
  <dcterms:modified xsi:type="dcterms:W3CDTF">2022-11-27T00:23:14Z</dcterms:modified>
</cp:coreProperties>
</file>