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PT Sans" panose="020B0604020202020204" charset="-52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8FE993-188E-4105-9306-24FFB5D0AF8F}">
  <a:tblStyle styleId="{D78FE993-188E-4105-9306-24FFB5D0AF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33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87435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a7c3f80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a7c3f80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357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9775" y="110350"/>
            <a:ext cx="48060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1" dirty="0" smtClean="0">
                <a:latin typeface="PT Sans"/>
                <a:ea typeface="PT Sans"/>
                <a:cs typeface="PT Sans"/>
                <a:sym typeface="PT Sans"/>
              </a:rPr>
              <a:t>Кондитерский конструктор</a:t>
            </a:r>
            <a:endParaRPr sz="2400" b="1" i="0" u="none" strike="noStrike" cap="none" dirty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2138" y="1796772"/>
            <a:ext cx="25236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b="1" dirty="0">
                <a:latin typeface="PT Sans"/>
                <a:ea typeface="PT Sans"/>
                <a:cs typeface="PT Sans"/>
                <a:sym typeface="PT Sans"/>
              </a:rPr>
              <a:t>Какую п</a:t>
            </a:r>
            <a:r>
              <a:rPr lang="ru" sz="900" b="1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роблем</a:t>
            </a:r>
            <a:r>
              <a:rPr lang="ru" sz="900" b="1" dirty="0">
                <a:latin typeface="PT Sans"/>
                <a:ea typeface="PT Sans"/>
                <a:cs typeface="PT Sans"/>
                <a:sym typeface="PT Sans"/>
              </a:rPr>
              <a:t>у решаем</a:t>
            </a:r>
            <a:r>
              <a:rPr lang="ru" sz="900" b="1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  <a:endParaRPr sz="900" b="1" dirty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i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Наш</a:t>
            </a:r>
            <a:r>
              <a:rPr lang="ru" sz="7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потребитель и его ребенок без кондитерского навыка </a:t>
            </a:r>
            <a:r>
              <a:rPr lang="ru" sz="70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хотят создавать торты, больше проводить времени друг с другом. А также родители желают сближаться и развивать своих детей,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 dirty="0" smtClean="0">
                <a:latin typeface="Courier New"/>
                <a:ea typeface="Courier New"/>
                <a:cs typeface="Courier New"/>
                <a:sym typeface="Courier New"/>
              </a:rPr>
              <a:t>но н</a:t>
            </a:r>
            <a:r>
              <a:rPr lang="ru" sz="70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е может тратить много времени на закупку отдельных ингиридиентов и изучение технологий кондитерского дела,</a:t>
            </a:r>
            <a:endParaRPr sz="700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а существующие</a:t>
            </a:r>
            <a:r>
              <a:rPr lang="ru" sz="7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аналоги или готовые продукции 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– не могут дать родителям готовые технологии по созданию тортов и возможность проводить больше времени родителей и детей за приготовлением торта, тратят  время потребителя на закупку, и поэтому </a:t>
            </a:r>
            <a:r>
              <a:rPr lang="ru" sz="700" dirty="0">
                <a:latin typeface="Courier New"/>
                <a:ea typeface="Courier New"/>
                <a:cs typeface="Courier New"/>
                <a:sym typeface="Courier New"/>
              </a:rPr>
              <a:t>не позволяют эти барьеры преодолеть.</a:t>
            </a:r>
            <a:endParaRPr sz="7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41250" y="1799975"/>
            <a:ext cx="25236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b="1" dirty="0">
                <a:latin typeface="PT Sans"/>
                <a:ea typeface="PT Sans"/>
                <a:cs typeface="PT Sans"/>
                <a:sym typeface="PT Sans"/>
              </a:rPr>
              <a:t>Какое решение предлагаем</a:t>
            </a:r>
            <a:r>
              <a:rPr lang="ru" sz="900" b="1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  <a:endParaRPr sz="900" b="1" dirty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i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Для</a:t>
            </a:r>
            <a:r>
              <a:rPr lang="ru" sz="7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потребителей </a:t>
            </a:r>
            <a:r>
              <a:rPr lang="ru" sz="70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наш «Кондитерский конструктор»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ru" sz="70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будет</a:t>
            </a:r>
            <a:r>
              <a:rPr lang="ru" sz="7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выполнять 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функци</a:t>
            </a:r>
            <a:r>
              <a:rPr lang="ru-RU" sz="700" dirty="0" smtClean="0">
                <a:latin typeface="Courier New"/>
                <a:ea typeface="Courier New"/>
                <a:cs typeface="Courier New"/>
                <a:sym typeface="Courier New"/>
              </a:rPr>
              <a:t>и: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Д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оступность в одном наборе всех ингридиентов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Развитие кондитерских навыков у ребенка, а также мелкой моторики рук, усидчивости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Эмоциональное сближение родителей и детей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Экономия времени на закупку ингридентов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7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и в отличие от</a:t>
            </a:r>
            <a:r>
              <a:rPr lang="ru" sz="7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ru" sz="700" dirty="0" smtClean="0">
                <a:latin typeface="Courier New"/>
                <a:ea typeface="Courier New"/>
                <a:cs typeface="Courier New"/>
                <a:sym typeface="Courier New"/>
              </a:rPr>
              <a:t>аналогов в наш продукт входят все ингрдиенты для приготовления кондитерского изделия и с пошаговой тхенологией.</a:t>
            </a:r>
            <a:endParaRPr sz="700" dirty="0">
              <a:solidFill>
                <a:srgbClr val="595959"/>
              </a:solidFill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5239025" y="-6425"/>
            <a:ext cx="0" cy="5150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58" name="Google Shape;58;p13"/>
          <p:cNvSpPr txBox="1"/>
          <p:nvPr/>
        </p:nvSpPr>
        <p:spPr>
          <a:xfrm>
            <a:off x="169775" y="551350"/>
            <a:ext cx="4517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700" dirty="0">
                <a:latin typeface="PT Sans"/>
                <a:ea typeface="PT Sans"/>
                <a:cs typeface="PT Sans"/>
                <a:sym typeface="PT Sans"/>
              </a:rPr>
              <a:t>https://pt.2035.university/project/konditerskij-konstruktor</a:t>
            </a:r>
            <a:endParaRPr sz="700" dirty="0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301250" y="41925"/>
            <a:ext cx="38076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b="1">
                <a:latin typeface="PT Sans"/>
                <a:ea typeface="PT Sans"/>
                <a:cs typeface="PT Sans"/>
                <a:sym typeface="PT Sans"/>
              </a:rPr>
              <a:t>Пользователи и другие вовлеченные стороны: </a:t>
            </a:r>
            <a:endParaRPr sz="900" dirty="0"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982395800"/>
              </p:ext>
            </p:extLst>
          </p:nvPr>
        </p:nvGraphicFramePr>
        <p:xfrm>
          <a:off x="5377450" y="353885"/>
          <a:ext cx="3622225" cy="2242890"/>
        </p:xfrm>
        <a:graphic>
          <a:graphicData uri="http://schemas.openxmlformats.org/drawingml/2006/table">
            <a:tbl>
              <a:tblPr>
                <a:noFill/>
                <a:tableStyleId>{D78FE993-188E-4105-9306-24FFB5D0AF8F}</a:tableStyleId>
              </a:tblPr>
              <a:tblGrid>
                <a:gridCol w="1537825"/>
                <a:gridCol w="2084400"/>
              </a:tblGrid>
              <a:tr h="31958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 b="1" dirty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Кто?</a:t>
                      </a:r>
                      <a:endParaRPr sz="900" b="1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 b="1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Чего хочет?</a:t>
                      </a:r>
                      <a:endParaRPr sz="900" b="1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794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Основной Потребитель</a:t>
                      </a:r>
                      <a:endParaRPr lang="ru-RU"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Приобретать</a:t>
                      </a:r>
                      <a:r>
                        <a:rPr lang="ru-RU" sz="800" baseline="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</a:t>
                      </a:r>
                      <a:r>
                        <a:rPr lang="ru-RU" sz="800" baseline="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всю продукцию в одном месте и в одном наборе. Не имея навыка создавать свои торты.  Развивать мелкую моторику и сближаться со своими детьми , а также проводить больше времени с ними.</a:t>
                      </a:r>
                      <a:endParaRPr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7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Дополнительный потребитель </a:t>
                      </a:r>
                      <a:endParaRPr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Приобретать продукцию</a:t>
                      </a:r>
                      <a:r>
                        <a:rPr lang="ru-RU" sz="800" baseline="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для праздников,  в качестве подарка или же для саморазвития.</a:t>
                      </a:r>
                      <a:endParaRPr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7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Дети дошкольного возраста</a:t>
                      </a:r>
                      <a:endParaRPr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noProof="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Создавать вместе с родителями свои первые торты, проводить время вместе с родителями </a:t>
                      </a:r>
                      <a:endParaRPr lang="ru-RU" sz="800" noProof="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7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Дети младшего школьного возраста</a:t>
                      </a:r>
                      <a:endParaRPr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800" noProof="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Создавать сложные</a:t>
                      </a:r>
                      <a:r>
                        <a:rPr lang="ru-RU" sz="800" baseline="0" noProof="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кулинарные изделия без навыка по технологии приготовления</a:t>
                      </a:r>
                      <a:endParaRPr lang="ru-RU" sz="800" noProof="0" dirty="0" smtClean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7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Спонсор</a:t>
                      </a: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Качественный проект с потенциалом </a:t>
                      </a: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7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242138" y="4091776"/>
            <a:ext cx="4517700" cy="663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 b="1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Цель:</a:t>
            </a:r>
            <a:endParaRPr sz="900" b="1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ru-RU" sz="900" dirty="0" smtClean="0">
                <a:latin typeface="PT Sans"/>
                <a:ea typeface="PT Sans"/>
                <a:cs typeface="PT Sans"/>
                <a:sym typeface="PT Sans"/>
              </a:rPr>
              <a:t>Разработать </a:t>
            </a:r>
            <a:r>
              <a:rPr lang="ru-RU" sz="900" dirty="0">
                <a:latin typeface="PT Sans"/>
                <a:ea typeface="PT Sans"/>
                <a:cs typeface="PT Sans"/>
                <a:sym typeface="PT Sans"/>
              </a:rPr>
              <a:t>прототип конструктора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1" dirty="0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6600" y="2935150"/>
            <a:ext cx="3717900" cy="9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63;p13"/>
          <p:cNvSpPr txBox="1"/>
          <p:nvPr/>
        </p:nvSpPr>
        <p:spPr>
          <a:xfrm>
            <a:off x="169775" y="1035263"/>
            <a:ext cx="4100100" cy="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800" b="1" dirty="0">
                <a:latin typeface="PT Sans"/>
                <a:ea typeface="PT Sans"/>
                <a:cs typeface="PT Sans"/>
                <a:sym typeface="PT Sans"/>
              </a:rPr>
              <a:t>Вуз</a:t>
            </a:r>
            <a:r>
              <a:rPr lang="ru" sz="800" b="1" dirty="0" smtClean="0">
                <a:latin typeface="PT Sans"/>
                <a:ea typeface="PT Sans"/>
                <a:cs typeface="PT Sans"/>
                <a:sym typeface="PT Sans"/>
              </a:rPr>
              <a:t>: </a:t>
            </a:r>
            <a:r>
              <a:rPr lang="ru-RU" sz="800" dirty="0">
                <a:latin typeface="PT Sans"/>
                <a:ea typeface="PT Sans"/>
                <a:cs typeface="PT Sans"/>
                <a:sym typeface="PT Sans"/>
              </a:rPr>
              <a:t>Московский государственный университет технологий и управления им. К.Г. Разумовского (ПКУ)</a:t>
            </a:r>
            <a:endParaRPr sz="800" dirty="0">
              <a:latin typeface="PT Sans"/>
              <a:ea typeface="PT Sans"/>
              <a:cs typeface="PT Sans"/>
              <a:sym typeface="PT Sans"/>
            </a:endParaRPr>
          </a:p>
          <a:p>
            <a:pPr lvl="0"/>
            <a:r>
              <a:rPr lang="ru" sz="800" b="1" dirty="0">
                <a:latin typeface="PT Sans"/>
                <a:ea typeface="PT Sans"/>
                <a:cs typeface="PT Sans"/>
                <a:sym typeface="PT Sans"/>
              </a:rPr>
              <a:t>Трек (если есть</a:t>
            </a:r>
            <a:r>
              <a:rPr lang="ru" sz="800" b="1" dirty="0" smtClean="0">
                <a:latin typeface="PT Sans"/>
                <a:ea typeface="PT Sans"/>
                <a:cs typeface="PT Sans"/>
                <a:sym typeface="PT Sans"/>
              </a:rPr>
              <a:t>): </a:t>
            </a:r>
            <a:r>
              <a:rPr lang="en-US" sz="800" cap="all" dirty="0"/>
              <a:t>FOODNET</a:t>
            </a:r>
            <a:endParaRPr sz="800" dirty="0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310575" y="2864312"/>
            <a:ext cx="3845100" cy="26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b="1" dirty="0" smtClean="0">
                <a:latin typeface="PT Sans"/>
                <a:ea typeface="PT Sans"/>
                <a:cs typeface="PT Sans"/>
                <a:sym typeface="PT Sans"/>
              </a:rPr>
              <a:t>Команда:</a:t>
            </a:r>
            <a:endParaRPr sz="700" dirty="0" smtClean="0">
              <a:solidFill>
                <a:srgbClr val="595959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6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Шаблова Валерия – капитан команды. Улучшение квалификации и лидерских качеств.</a:t>
            </a:r>
          </a:p>
          <a:p>
            <a:pPr marL="228600" lvl="0" indent="-228600">
              <a:buAutoNum type="arabicPeriod"/>
            </a:pPr>
            <a:r>
              <a:rPr lang="ru-RU" sz="600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Сапалёв </a:t>
            </a:r>
            <a:r>
              <a:rPr lang="ru-RU" sz="6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Владислав – инженер АСУ ТП. Повышение знаний в области автоматизированных систем управления.</a:t>
            </a:r>
          </a:p>
          <a:p>
            <a:pPr marL="228600" lvl="0" indent="-228600">
              <a:buAutoNum type="arabicPeriod"/>
            </a:pPr>
            <a:r>
              <a:rPr lang="ru-RU" sz="600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Мусаева Майя </a:t>
            </a:r>
            <a:r>
              <a:rPr lang="ru-RU" sz="6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Расуловна – дизайнер. Улучшение квалификации и нового опыта.</a:t>
            </a:r>
          </a:p>
          <a:p>
            <a:pPr marL="228600" lvl="0" indent="-228600">
              <a:buAutoNum type="arabicPeriod"/>
            </a:pPr>
            <a:r>
              <a:rPr lang="ru-RU" sz="600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Храмцова Марианна </a:t>
            </a:r>
            <a:r>
              <a:rPr lang="ru-RU" sz="6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Сергеевна – технолог. Повышение квалификации. Набор опыта.</a:t>
            </a:r>
            <a:endParaRPr sz="600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193</Words>
  <Application>Microsoft Office PowerPoint</Application>
  <PresentationFormat>Экран (16:9)</PresentationFormat>
  <Paragraphs>40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PT Sans</vt:lpstr>
      <vt:lpstr>Arial</vt:lpstr>
      <vt:lpstr>Courier New</vt:lpstr>
      <vt:lpstr>Simple Light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Шаблова</dc:creator>
  <cp:lastModifiedBy>愛より多くの</cp:lastModifiedBy>
  <cp:revision>21</cp:revision>
  <dcterms:modified xsi:type="dcterms:W3CDTF">2021-10-13T12:41:47Z</dcterms:modified>
</cp:coreProperties>
</file>