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PT Sans" panose="020B0604020202020204" charset="-52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78FE993-188E-4105-9306-24FFB5D0AF8F}">
  <a:tblStyle styleId="{D78FE993-188E-4105-9306-24FFB5D0AF8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87" autoAdjust="0"/>
    <p:restoredTop sz="94660"/>
  </p:normalViewPr>
  <p:slideViewPr>
    <p:cSldViewPr snapToGrid="0">
      <p:cViewPr varScale="1">
        <p:scale>
          <a:sx n="145" d="100"/>
          <a:sy n="145" d="100"/>
        </p:scale>
        <p:origin x="133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7874355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9a7c3f80d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9a7c3f80d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33573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69775" y="110350"/>
            <a:ext cx="4806000" cy="44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ru" sz="2400" b="1" dirty="0" smtClean="0">
                <a:latin typeface="PT Sans"/>
                <a:ea typeface="PT Sans"/>
                <a:cs typeface="PT Sans"/>
                <a:sym typeface="PT Sans"/>
              </a:rPr>
              <a:t>Кондитерский конструктор</a:t>
            </a:r>
            <a:endParaRPr sz="2400" b="1" i="0" u="none" strike="noStrike" cap="none" dirty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242138" y="1796772"/>
            <a:ext cx="2523600" cy="17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 b="1" dirty="0">
                <a:latin typeface="PT Sans"/>
                <a:ea typeface="PT Sans"/>
                <a:cs typeface="PT Sans"/>
                <a:sym typeface="PT Sans"/>
              </a:rPr>
              <a:t>Какую п</a:t>
            </a:r>
            <a:r>
              <a:rPr lang="ru" sz="900" b="1" dirty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роблем</a:t>
            </a:r>
            <a:r>
              <a:rPr lang="ru" sz="900" b="1" dirty="0">
                <a:latin typeface="PT Sans"/>
                <a:ea typeface="PT Sans"/>
                <a:cs typeface="PT Sans"/>
                <a:sym typeface="PT Sans"/>
              </a:rPr>
              <a:t>у решаем</a:t>
            </a:r>
            <a:r>
              <a:rPr lang="ru" sz="900" b="1" dirty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:</a:t>
            </a:r>
            <a:endParaRPr sz="900" b="1" dirty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i="1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 dirty="0" smtClean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Наш</a:t>
            </a:r>
            <a:r>
              <a:rPr lang="ru" sz="700" dirty="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ru" sz="700" dirty="0" smtClean="0">
                <a:latin typeface="Courier New"/>
                <a:ea typeface="Courier New"/>
                <a:cs typeface="Courier New"/>
                <a:sym typeface="Courier New"/>
              </a:rPr>
              <a:t>потребитель и его ребенок без кондитерского навыка </a:t>
            </a:r>
            <a:r>
              <a:rPr lang="ru" sz="700" dirty="0" smtClean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хотят создавать торты, больше проводить времени друг с другом. А также родители желают сближаться и развивать своих детей,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700" dirty="0" smtClean="0">
                <a:latin typeface="Courier New"/>
                <a:ea typeface="Courier New"/>
                <a:cs typeface="Courier New"/>
                <a:sym typeface="Courier New"/>
              </a:rPr>
              <a:t>но н</a:t>
            </a:r>
            <a:r>
              <a:rPr lang="ru" sz="700" dirty="0" smtClean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е может тратить много времени на закупку отдельных ингиридиентов и изучение технологий кондитерского дела,</a:t>
            </a:r>
            <a:endParaRPr sz="700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а существующие</a:t>
            </a:r>
            <a:r>
              <a:rPr lang="ru" sz="700" dirty="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ru" sz="700" dirty="0" smtClean="0">
                <a:latin typeface="Courier New"/>
                <a:ea typeface="Courier New"/>
                <a:cs typeface="Courier New"/>
                <a:sym typeface="Courier New"/>
              </a:rPr>
              <a:t>аналоги или готовые продукции </a:t>
            </a:r>
            <a:r>
              <a:rPr lang="ru" sz="700" dirty="0" smtClean="0">
                <a:latin typeface="Courier New"/>
                <a:ea typeface="Courier New"/>
                <a:cs typeface="Courier New"/>
                <a:sym typeface="Courier New"/>
              </a:rPr>
              <a:t>– не могут дать родителям готовые технологии по созданию тортов и возможность проводить больше времени родителей и детей за приготовлением торта, тратят  время потребителя на закупку, и поэтому </a:t>
            </a:r>
            <a:r>
              <a:rPr lang="ru" sz="700" dirty="0">
                <a:latin typeface="Courier New"/>
                <a:ea typeface="Courier New"/>
                <a:cs typeface="Courier New"/>
                <a:sym typeface="Courier New"/>
              </a:rPr>
              <a:t>не позволяют эти барьеры преодолеть.</a:t>
            </a:r>
            <a:endParaRPr sz="700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641250" y="1799975"/>
            <a:ext cx="2523600" cy="17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 b="1" dirty="0">
                <a:latin typeface="PT Sans"/>
                <a:ea typeface="PT Sans"/>
                <a:cs typeface="PT Sans"/>
                <a:sym typeface="PT Sans"/>
              </a:rPr>
              <a:t>Какое решение предлагаем</a:t>
            </a:r>
            <a:r>
              <a:rPr lang="ru" sz="900" b="1" dirty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:</a:t>
            </a:r>
            <a:endParaRPr sz="900" b="1" dirty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i="1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Для</a:t>
            </a:r>
            <a:r>
              <a:rPr lang="ru" sz="700" dirty="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ru" sz="700" dirty="0" smtClean="0">
                <a:latin typeface="Courier New"/>
                <a:ea typeface="Courier New"/>
                <a:cs typeface="Courier New"/>
                <a:sym typeface="Courier New"/>
              </a:rPr>
              <a:t>потребителей </a:t>
            </a:r>
            <a:r>
              <a:rPr lang="ru" sz="700" dirty="0" smtClean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наш «Кондитерский конструктор»</a:t>
            </a:r>
            <a:r>
              <a:rPr lang="ru" sz="700" dirty="0" smtClean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ru" sz="700" dirty="0" smtClean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будет</a:t>
            </a:r>
            <a:r>
              <a:rPr lang="ru" sz="700" dirty="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ru" sz="700" dirty="0" smtClean="0">
                <a:latin typeface="Courier New"/>
                <a:ea typeface="Courier New"/>
                <a:cs typeface="Courier New"/>
                <a:sym typeface="Courier New"/>
              </a:rPr>
              <a:t>выполнять </a:t>
            </a:r>
            <a:r>
              <a:rPr lang="ru" sz="700" dirty="0" smtClean="0">
                <a:latin typeface="Courier New"/>
                <a:ea typeface="Courier New"/>
                <a:cs typeface="Courier New"/>
                <a:sym typeface="Courier New"/>
              </a:rPr>
              <a:t>функци</a:t>
            </a:r>
            <a:r>
              <a:rPr lang="ru-RU" sz="700" dirty="0" smtClean="0">
                <a:latin typeface="Courier New"/>
                <a:ea typeface="Courier New"/>
                <a:cs typeface="Courier New"/>
                <a:sym typeface="Courier New"/>
              </a:rPr>
              <a:t>и: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AutoNum type="arabicParenR"/>
            </a:pPr>
            <a:r>
              <a:rPr lang="ru" sz="700" dirty="0" smtClean="0">
                <a:latin typeface="Courier New"/>
                <a:ea typeface="Courier New"/>
                <a:cs typeface="Courier New"/>
                <a:sym typeface="Courier New"/>
              </a:rPr>
              <a:t>Д</a:t>
            </a:r>
            <a:r>
              <a:rPr lang="ru" sz="700" dirty="0" smtClean="0">
                <a:latin typeface="Courier New"/>
                <a:ea typeface="Courier New"/>
                <a:cs typeface="Courier New"/>
                <a:sym typeface="Courier New"/>
              </a:rPr>
              <a:t>оступность в одном наборе всех ингридиентов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AutoNum type="arabicParenR"/>
            </a:pPr>
            <a:r>
              <a:rPr lang="ru" sz="700" dirty="0" smtClean="0">
                <a:latin typeface="Courier New"/>
                <a:ea typeface="Courier New"/>
                <a:cs typeface="Courier New"/>
                <a:sym typeface="Courier New"/>
              </a:rPr>
              <a:t>Развитие кондитерских навыков у ребенка, а также мелкой моторики рук, усидчивости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AutoNum type="arabicParenR"/>
            </a:pPr>
            <a:r>
              <a:rPr lang="ru" sz="700" dirty="0" smtClean="0">
                <a:latin typeface="Courier New"/>
                <a:ea typeface="Courier New"/>
                <a:cs typeface="Courier New"/>
                <a:sym typeface="Courier New"/>
              </a:rPr>
              <a:t>Эмоциональное сближение родителей и детей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AutoNum type="arabicParenR"/>
            </a:pPr>
            <a:r>
              <a:rPr lang="ru" sz="700" dirty="0" smtClean="0">
                <a:latin typeface="Courier New"/>
                <a:ea typeface="Courier New"/>
                <a:cs typeface="Courier New"/>
                <a:sym typeface="Courier New"/>
              </a:rPr>
              <a:t>Экономия времени на закупку ингридентов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sz="7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и в отличие от</a:t>
            </a:r>
            <a:r>
              <a:rPr lang="ru" sz="700" dirty="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ru" sz="700" dirty="0" smtClean="0">
                <a:latin typeface="Courier New"/>
                <a:ea typeface="Courier New"/>
                <a:cs typeface="Courier New"/>
                <a:sym typeface="Courier New"/>
              </a:rPr>
              <a:t>аналогов в наш продукт входят все ингрдиенты для приготовления кондитерского изделия и с пошаговой тхенологией.</a:t>
            </a:r>
            <a:endParaRPr sz="700" dirty="0">
              <a:solidFill>
                <a:srgbClr val="595959"/>
              </a:solidFill>
            </a:endParaRPr>
          </a:p>
        </p:txBody>
      </p:sp>
      <p:cxnSp>
        <p:nvCxnSpPr>
          <p:cNvPr id="57" name="Google Shape;57;p13"/>
          <p:cNvCxnSpPr/>
          <p:nvPr/>
        </p:nvCxnSpPr>
        <p:spPr>
          <a:xfrm>
            <a:off x="5239025" y="-6425"/>
            <a:ext cx="0" cy="51501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</p:cxnSp>
      <p:sp>
        <p:nvSpPr>
          <p:cNvPr id="58" name="Google Shape;58;p13"/>
          <p:cNvSpPr txBox="1"/>
          <p:nvPr/>
        </p:nvSpPr>
        <p:spPr>
          <a:xfrm>
            <a:off x="169775" y="551350"/>
            <a:ext cx="45177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700" dirty="0">
                <a:latin typeface="PT Sans"/>
                <a:ea typeface="PT Sans"/>
                <a:cs typeface="PT Sans"/>
                <a:sym typeface="PT Sans"/>
              </a:rPr>
              <a:t>https://pt.2035.university/project/konditerskij-konstruktor</a:t>
            </a:r>
            <a:endParaRPr sz="700" dirty="0"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5301250" y="41925"/>
            <a:ext cx="3807600" cy="44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 b="1">
                <a:latin typeface="PT Sans"/>
                <a:ea typeface="PT Sans"/>
                <a:cs typeface="PT Sans"/>
                <a:sym typeface="PT Sans"/>
              </a:rPr>
              <a:t>Пользователи и другие вовлеченные стороны: </a:t>
            </a:r>
            <a:endParaRPr sz="900" dirty="0">
              <a:latin typeface="PT Sans"/>
              <a:ea typeface="PT Sans"/>
              <a:cs typeface="PT Sans"/>
              <a:sym typeface="PT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latin typeface="PT Sans"/>
              <a:ea typeface="PT Sans"/>
              <a:cs typeface="PT Sans"/>
              <a:sym typeface="PT Sans"/>
            </a:endParaRPr>
          </a:p>
        </p:txBody>
      </p:sp>
      <p:graphicFrame>
        <p:nvGraphicFramePr>
          <p:cNvPr id="60" name="Google Shape;60;p13"/>
          <p:cNvGraphicFramePr/>
          <p:nvPr>
            <p:extLst>
              <p:ext uri="{D42A27DB-BD31-4B8C-83A1-F6EECF244321}">
                <p14:modId xmlns:p14="http://schemas.microsoft.com/office/powerpoint/2010/main" val="3982395800"/>
              </p:ext>
            </p:extLst>
          </p:nvPr>
        </p:nvGraphicFramePr>
        <p:xfrm>
          <a:off x="5377450" y="353885"/>
          <a:ext cx="3622225" cy="2242890"/>
        </p:xfrm>
        <a:graphic>
          <a:graphicData uri="http://schemas.openxmlformats.org/drawingml/2006/table">
            <a:tbl>
              <a:tblPr>
                <a:noFill/>
                <a:tableStyleId>{D78FE993-188E-4105-9306-24FFB5D0AF8F}</a:tableStyleId>
              </a:tblPr>
              <a:tblGrid>
                <a:gridCol w="1537825"/>
                <a:gridCol w="2084400"/>
              </a:tblGrid>
              <a:tr h="31958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900" b="1" dirty="0"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Кто?</a:t>
                      </a:r>
                      <a:endParaRPr sz="900" b="1" dirty="0"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900" b="1"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Чего хочет?</a:t>
                      </a:r>
                      <a:endParaRPr sz="900" b="1" dirty="0"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79469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 Основной Потребитель</a:t>
                      </a:r>
                      <a:endParaRPr lang="ru-RU" sz="800" dirty="0"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L="36000" marR="36000" marT="18000" marB="18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Приобретать</a:t>
                      </a:r>
                      <a:r>
                        <a:rPr lang="ru-RU" sz="800" baseline="0" dirty="0" smtClean="0"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 </a:t>
                      </a:r>
                      <a:r>
                        <a:rPr lang="ru-RU" sz="800" baseline="0" dirty="0" smtClean="0"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всю продукцию в одном месте и в одном наборе. Не имея навыка создавать свои торты.  Развивать мелкую моторику и сближаться со своими детьми , а также проводить больше времени с ними.</a:t>
                      </a:r>
                      <a:endParaRPr sz="800" dirty="0"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L="36000" marR="36000" marT="18000" marB="18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5771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Дополнительный потребитель </a:t>
                      </a:r>
                      <a:endParaRPr sz="800" dirty="0"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L="36000" marR="36000" marT="18000" marB="18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Приобретать продукцию</a:t>
                      </a:r>
                      <a:r>
                        <a:rPr lang="ru-RU" sz="800" baseline="0" dirty="0" smtClean="0"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 для праздников,  в качестве подарка или же для саморазвития.</a:t>
                      </a:r>
                      <a:endParaRPr sz="800" dirty="0"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L="36000" marR="36000" marT="18000" marB="18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5771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Дети дошкольного возраста</a:t>
                      </a:r>
                      <a:endParaRPr sz="800" dirty="0"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L="36000" marR="36000" marT="18000" marB="18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noProof="0" dirty="0" smtClean="0"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Создавать вместе с родителями свои первые торты, проводить время вместе с родителями </a:t>
                      </a:r>
                      <a:endParaRPr lang="ru-RU" sz="800" noProof="0" dirty="0"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L="36000" marR="36000" marT="18000" marB="18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5771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Дети младшего школьного возраста</a:t>
                      </a:r>
                      <a:endParaRPr sz="800" dirty="0"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L="36000" marR="36000" marT="18000" marB="18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800" noProof="0" dirty="0" smtClean="0"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Создавать сложные</a:t>
                      </a:r>
                      <a:r>
                        <a:rPr lang="ru-RU" sz="800" baseline="0" noProof="0" dirty="0" smtClean="0"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 кулинарные изделия без навыка по технологии приготовления</a:t>
                      </a:r>
                      <a:endParaRPr lang="ru-RU" sz="800" noProof="0" dirty="0" smtClean="0"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L="36000" marR="36000" marT="18000" marB="18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5771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Спонсор</a:t>
                      </a:r>
                    </a:p>
                  </a:txBody>
                  <a:tcPr marL="36000" marR="36000" marT="18000" marB="18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dirty="0" smtClean="0"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Качественный проект с потенциалом </a:t>
                      </a:r>
                    </a:p>
                  </a:txBody>
                  <a:tcPr marL="36000" marR="36000" marT="18000" marB="18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5771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L="36000" marR="36000" marT="18000" marB="18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L="36000" marR="36000" marT="18000" marB="18000">
                    <a:lnL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61" name="Google Shape;61;p13"/>
          <p:cNvSpPr txBox="1"/>
          <p:nvPr/>
        </p:nvSpPr>
        <p:spPr>
          <a:xfrm>
            <a:off x="242138" y="4091776"/>
            <a:ext cx="4517700" cy="663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900" b="1" dirty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Цель:</a:t>
            </a:r>
            <a:endParaRPr sz="900" b="1" dirty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lvl="0">
              <a:buClr>
                <a:schemeClr val="dk1"/>
              </a:buClr>
              <a:buSzPts val="1100"/>
            </a:pPr>
            <a:r>
              <a:rPr lang="ru-RU" sz="900" dirty="0" smtClean="0">
                <a:latin typeface="PT Sans"/>
                <a:ea typeface="PT Sans"/>
                <a:cs typeface="PT Sans"/>
                <a:sym typeface="PT Sans"/>
              </a:rPr>
              <a:t>Разработать </a:t>
            </a:r>
            <a:r>
              <a:rPr lang="ru-RU" sz="900" dirty="0">
                <a:latin typeface="PT Sans"/>
                <a:ea typeface="PT Sans"/>
                <a:cs typeface="PT Sans"/>
                <a:sym typeface="PT Sans"/>
              </a:rPr>
              <a:t>прототип конструктора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 b="1" dirty="0"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5356600" y="2935150"/>
            <a:ext cx="3717900" cy="95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63;p13"/>
          <p:cNvSpPr txBox="1"/>
          <p:nvPr/>
        </p:nvSpPr>
        <p:spPr>
          <a:xfrm>
            <a:off x="169775" y="1035263"/>
            <a:ext cx="4100100" cy="6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ru" sz="800" b="1" dirty="0">
                <a:latin typeface="PT Sans"/>
                <a:ea typeface="PT Sans"/>
                <a:cs typeface="PT Sans"/>
                <a:sym typeface="PT Sans"/>
              </a:rPr>
              <a:t>Вуз</a:t>
            </a:r>
            <a:r>
              <a:rPr lang="ru" sz="800" b="1" dirty="0" smtClean="0">
                <a:latin typeface="PT Sans"/>
                <a:ea typeface="PT Sans"/>
                <a:cs typeface="PT Sans"/>
                <a:sym typeface="PT Sans"/>
              </a:rPr>
              <a:t>: </a:t>
            </a:r>
            <a:r>
              <a:rPr lang="ru-RU" sz="800" dirty="0">
                <a:latin typeface="PT Sans"/>
                <a:ea typeface="PT Sans"/>
                <a:cs typeface="PT Sans"/>
                <a:sym typeface="PT Sans"/>
              </a:rPr>
              <a:t>Московский государственный университет технологий и управления им. К.Г. Разумовского (ПКУ)</a:t>
            </a:r>
            <a:endParaRPr sz="800" dirty="0">
              <a:latin typeface="PT Sans"/>
              <a:ea typeface="PT Sans"/>
              <a:cs typeface="PT Sans"/>
              <a:sym typeface="PT Sans"/>
            </a:endParaRPr>
          </a:p>
          <a:p>
            <a:pPr lvl="0"/>
            <a:r>
              <a:rPr lang="ru" sz="800" b="1" dirty="0">
                <a:latin typeface="PT Sans"/>
                <a:ea typeface="PT Sans"/>
                <a:cs typeface="PT Sans"/>
                <a:sym typeface="PT Sans"/>
              </a:rPr>
              <a:t>Трек (если есть</a:t>
            </a:r>
            <a:r>
              <a:rPr lang="ru" sz="800" b="1" dirty="0" smtClean="0">
                <a:latin typeface="PT Sans"/>
                <a:ea typeface="PT Sans"/>
                <a:cs typeface="PT Sans"/>
                <a:sym typeface="PT Sans"/>
              </a:rPr>
              <a:t>): </a:t>
            </a:r>
            <a:r>
              <a:rPr lang="en-US" sz="800" cap="all" dirty="0"/>
              <a:t>FOODNET</a:t>
            </a:r>
            <a:endParaRPr sz="800" dirty="0"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5310575" y="2864312"/>
            <a:ext cx="3845100" cy="260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 b="1" dirty="0" smtClean="0">
                <a:latin typeface="PT Sans"/>
                <a:ea typeface="PT Sans"/>
                <a:cs typeface="PT Sans"/>
                <a:sym typeface="PT Sans"/>
              </a:rPr>
              <a:t>Команда:</a:t>
            </a:r>
            <a:endParaRPr sz="700" dirty="0" smtClean="0">
              <a:solidFill>
                <a:srgbClr val="595959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ru-RU" sz="600" dirty="0" smtClean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Шаблова Валерия – капитан команды. Улучшение квалификации и лидерских качеств.</a:t>
            </a:r>
          </a:p>
          <a:p>
            <a:pPr marL="228600" lvl="0" indent="-228600">
              <a:buAutoNum type="arabicPeriod"/>
            </a:pPr>
            <a:r>
              <a:rPr lang="ru-RU" sz="600" dirty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Сапалёв </a:t>
            </a:r>
            <a:r>
              <a:rPr lang="ru-RU" sz="600" dirty="0" smtClean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Владислав – инженер АСУ ТП. Повышение знаний в области автоматизированных систем управления.</a:t>
            </a:r>
          </a:p>
          <a:p>
            <a:pPr marL="228600" lvl="0" indent="-228600">
              <a:buAutoNum type="arabicPeriod"/>
            </a:pPr>
            <a:r>
              <a:rPr lang="ru-RU" sz="600" dirty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Мусаева Майя </a:t>
            </a:r>
            <a:r>
              <a:rPr lang="ru-RU" sz="600" dirty="0" smtClean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Расуловна – дизайнер. Улучшение квалификации и нового опыта.</a:t>
            </a:r>
          </a:p>
          <a:p>
            <a:pPr marL="228600" lvl="0" indent="-228600">
              <a:buAutoNum type="arabicPeriod"/>
            </a:pPr>
            <a:r>
              <a:rPr lang="ru-RU" sz="600" dirty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Храмцова Марианна </a:t>
            </a:r>
            <a:r>
              <a:rPr lang="ru-RU" sz="600" dirty="0" smtClean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Сергеевна – технолог. Повышение квалификации. Набор опыта.</a:t>
            </a:r>
            <a:endParaRPr sz="600" dirty="0">
              <a:solidFill>
                <a:schemeClr val="dk2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193</Words>
  <Application>Microsoft Office PowerPoint</Application>
  <PresentationFormat>Экран (16:9)</PresentationFormat>
  <Paragraphs>40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PT Sans</vt:lpstr>
      <vt:lpstr>Arial</vt:lpstr>
      <vt:lpstr>Courier New</vt:lpstr>
      <vt:lpstr>Simple Light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Валерия Шаблова</dc:creator>
  <cp:lastModifiedBy>愛より多くの</cp:lastModifiedBy>
  <cp:revision>21</cp:revision>
  <dcterms:modified xsi:type="dcterms:W3CDTF">2021-10-13T12:41:47Z</dcterms:modified>
</cp:coreProperties>
</file>