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73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2" r:id="rId14"/>
    <p:sldId id="269" r:id="rId15"/>
  </p:sldIdLst>
  <p:sldSz cx="12192000" cy="6858000"/>
  <p:notesSz cx="12192000" cy="6858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anose="020B0604020202020204" charset="-52"/>
      <p:regular r:id="rId21"/>
      <p:bold r:id="rId22"/>
      <p:italic r:id="rId23"/>
      <p:boldItalic r:id="rId24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8E1"/>
    <a:srgbClr val="FBB3C1"/>
    <a:srgbClr val="FCA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1325F8-6C6D-1E27-1C28-9EF0DFBFCE1C}">
  <a:tblStyle styleId="{E41325F8-6C6D-1E27-1C28-9EF0DFBFCE1C}" styleName="Medium Style 4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55" autoAdjust="0"/>
    <p:restoredTop sz="0" autoAdjust="0"/>
  </p:normalViewPr>
  <p:slideViewPr>
    <p:cSldViewPr>
      <p:cViewPr varScale="1">
        <p:scale>
          <a:sx n="86" d="100"/>
          <a:sy n="86" d="100"/>
        </p:scale>
        <p:origin x="42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SMART-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цель должна быть: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endParaRPr sz="1200" b="0" i="0" u="none" strike="noStrike" cap="none">
              <a:solidFill>
                <a:srgbClr val="1B1B1B"/>
              </a:solidFill>
              <a:latin typeface="Arial"/>
              <a:ea typeface="Arial"/>
              <a:cs typeface="Arial"/>
            </a:endParaRPr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S — Specific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конкретной;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M — Measurable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измеримой;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A — Achievable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достижимой;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R — Relevant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значимой;</a:t>
            </a:r>
            <a:endParaRPr sz="1200"/>
          </a:p>
          <a:p>
            <a: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T —Time bound — </a:t>
            </a:r>
            <a:r>
              <a:rPr lang="ru-RU" sz="1200" b="0" i="0" u="none" strike="noStrike" cap="none" spc="0">
                <a:solidFill>
                  <a:srgbClr val="1B1B1B"/>
                </a:solidFill>
                <a:latin typeface="Arial"/>
                <a:ea typeface="Arial"/>
                <a:cs typeface="Arial"/>
              </a:rPr>
              <a:t>ограниченной во времени.</a:t>
            </a:r>
            <a:endParaRPr sz="1200"/>
          </a:p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итульный слайд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 bwMode="auto"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 bwMode="auto"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Заголовок раздела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Два объекта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 bwMode="auto"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 bwMode="auto"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  <a:defRPr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285750" marR="0" lvl="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  <a:defRPr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Сомнительные моменты</a:t>
            </a:r>
            <a:endParaRPr/>
          </a:p>
        </p:txBody>
      </p:sp>
      <p:sp>
        <p:nvSpPr>
          <p:cNvPr id="25" name="Google Shape;25;p15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29" name="Google Shape;29;p15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3</a:t>
              </a:r>
              <a:endParaRPr/>
            </a:p>
          </p:txBody>
        </p:sp>
      </p:grpSp>
      <p:grpSp>
        <p:nvGrpSpPr>
          <p:cNvPr id="33" name="Google Shape;33;p15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Сравнение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 bwMode="auto"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pic>
        <p:nvPicPr>
          <p:cNvPr id="40" name="Google Shape;40;p16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 bwMode="auto"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1</a:t>
            </a:r>
            <a:endParaRPr/>
          </a:p>
        </p:txBody>
      </p:sp>
      <p:sp>
        <p:nvSpPr>
          <p:cNvPr id="42" name="Google Shape;42;p16"/>
          <p:cNvSpPr txBox="1"/>
          <p:nvPr/>
        </p:nvSpPr>
        <p:spPr bwMode="auto"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endParaRPr/>
          </a:p>
        </p:txBody>
      </p:sp>
      <p:sp>
        <p:nvSpPr>
          <p:cNvPr id="43" name="Google Shape;43;p16"/>
          <p:cNvSpPr txBox="1"/>
          <p:nvPr/>
        </p:nvSpPr>
        <p:spPr bwMode="auto"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endParaRPr/>
          </a:p>
        </p:txBody>
      </p:sp>
      <p:sp>
        <p:nvSpPr>
          <p:cNvPr id="44" name="Google Shape;44;p16"/>
          <p:cNvSpPr txBox="1"/>
          <p:nvPr/>
        </p:nvSpPr>
        <p:spPr bwMode="auto"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4</a:t>
            </a:r>
            <a:endParaRPr/>
          </a:p>
        </p:txBody>
      </p:sp>
      <p:sp>
        <p:nvSpPr>
          <p:cNvPr id="45" name="Google Shape;45;p16"/>
          <p:cNvSpPr txBox="1"/>
          <p:nvPr/>
        </p:nvSpPr>
        <p:spPr bwMode="auto"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6" name="Google Shape;46;p16"/>
          <p:cNvSpPr txBox="1"/>
          <p:nvPr/>
        </p:nvSpPr>
        <p:spPr bwMode="auto"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7" name="Google Shape;47;p16"/>
          <p:cNvSpPr txBox="1"/>
          <p:nvPr/>
        </p:nvSpPr>
        <p:spPr bwMode="auto"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8" name="Google Shape;48;p16"/>
          <p:cNvSpPr txBox="1"/>
          <p:nvPr/>
        </p:nvSpPr>
        <p:spPr bwMode="auto"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</a:t>
            </a:r>
            <a:endParaRPr/>
          </a:p>
        </p:txBody>
      </p:sp>
      <p:sp>
        <p:nvSpPr>
          <p:cNvPr id="49" name="Google Shape;49;p16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0" name="Google Shape;50;p16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6</a:t>
              </a:r>
              <a:endParaRPr/>
            </a:p>
          </p:txBody>
        </p:sp>
      </p:grpSp>
      <p:grpSp>
        <p:nvGrpSpPr>
          <p:cNvPr id="54" name="Google Shape;54;p16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57" name="Google Shape;57;p16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58" name="Google Shape;58;p16"/>
          <p:cNvSpPr/>
          <p:nvPr/>
        </p:nvSpPr>
        <p:spPr bwMode="auto"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9" name="Google Shape;59;p16"/>
          <p:cNvSpPr/>
          <p:nvPr/>
        </p:nvSpPr>
        <p:spPr bwMode="auto">
          <a:xfrm flipH="1">
            <a:off x="7298265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0" name="Google Shape;60;p16"/>
          <p:cNvSpPr/>
          <p:nvPr/>
        </p:nvSpPr>
        <p:spPr bwMode="auto">
          <a:xfrm>
            <a:off x="7298265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Только заголовок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 bwMode="auto"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  <a:defRPr/>
            </a:pPr>
            <a:r>
              <a:rPr lang="en-US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НАЗВАНИЕ  РАЗДЕЛА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Пустой слайд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Объект с подписью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 bwMode="auto"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pic>
        <p:nvPicPr>
          <p:cNvPr id="70" name="Google Shape;70;p19" descr="Рисунок 9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>
            <a:graphicFrameLocks/>
          </p:cNvGraphicFramePr>
          <p:nvPr/>
        </p:nvGraphicFramePr>
        <p:xfrm>
          <a:off x="623887" y="1633919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R w="38100" algn="ctr">
                      <a:solidFill>
                        <a:srgbClr val="FFFFFF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FFFF"/>
                      </a:solidFill>
                    </a:lnL>
                    <a:lnT w="9525" algn="ctr">
                      <a:solidFill>
                        <a:srgbClr val="000000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9525" algn="ctr">
                      <a:solidFill>
                        <a:srgbClr val="000000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38100" algn="ctr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algn="ctr">
                      <a:solidFill>
                        <a:srgbClr val="000000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38100" algn="ctr">
                      <a:solidFill>
                        <a:srgbClr val="FFAFC1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  <a:defRPr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algn="ctr">
                      <a:solidFill>
                        <a:srgbClr val="FFAFC1"/>
                      </a:solidFill>
                    </a:lnL>
                    <a:lnR w="9525" algn="ctr">
                      <a:solidFill>
                        <a:srgbClr val="000000"/>
                      </a:solidFill>
                    </a:lnR>
                    <a:lnT w="38100" algn="ctr">
                      <a:solidFill>
                        <a:srgbClr val="FFAFC1"/>
                      </a:solidFill>
                    </a:lnT>
                    <a:lnB w="9525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75" name="Google Shape;75;p19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4</a:t>
              </a:r>
              <a:endParaRPr/>
            </a:p>
          </p:txBody>
        </p:sp>
      </p:grpSp>
      <p:grpSp>
        <p:nvGrpSpPr>
          <p:cNvPr id="78" name="Google Shape;78;p19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Рисунок с подписью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3" name="Google Shape;83;p20" descr="2022-11-09 02.38.22.jp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 descr="Рисунок 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 bwMode="auto"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  <a:defRPr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ЗАГОЛОВОК СЛАЙДА</a:t>
            </a:r>
            <a:endParaRPr/>
          </a:p>
        </p:txBody>
      </p:sp>
      <p:sp>
        <p:nvSpPr>
          <p:cNvPr id="86" name="Google Shape;86;p20"/>
          <p:cNvSpPr/>
          <p:nvPr/>
        </p:nvSpPr>
        <p:spPr bwMode="auto"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87" name="Google Shape;87;p20" descr="Рисунок 9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 bwMode="auto">
          <a:xfrm>
            <a:off x="9488631" y="6157384"/>
            <a:ext cx="2343182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 bwMode="auto"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 bwMode="auto"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defRPr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91" name="Google Shape;91;p20"/>
          <p:cNvGrpSpPr/>
          <p:nvPr/>
        </p:nvGrpSpPr>
        <p:grpSpPr bwMode="auto"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 bwMode="auto"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 bwMode="auto"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</a:rPr>
                <a:t>7</a:t>
              </a:r>
              <a:endParaRPr/>
            </a:p>
          </p:txBody>
        </p:sp>
      </p:grpSp>
      <p:grpSp>
        <p:nvGrpSpPr>
          <p:cNvPr id="94" name="Google Shape;94;p20"/>
          <p:cNvGrpSpPr/>
          <p:nvPr/>
        </p:nvGrpSpPr>
        <p:grpSpPr bwMode="auto"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 bwMode="auto"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 bwMode="auto"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defRPr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7" name="Google Shape;97;p20"/>
          <p:cNvSpPr txBox="1"/>
          <p:nvPr/>
        </p:nvSpPr>
        <p:spPr bwMode="auto"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  <a:defRPr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 bwMode="auto"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innoproteins.tilda.ws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 bwMode="auto">
          <a:xfrm>
            <a:off x="6100292" y="2349045"/>
            <a:ext cx="6122342" cy="4529333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4" name="Google Shape;104;p1"/>
          <p:cNvSpPr/>
          <p:nvPr/>
        </p:nvSpPr>
        <p:spPr bwMode="auto"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6" name="Google Shape;106;p1"/>
          <p:cNvSpPr txBox="1"/>
          <p:nvPr/>
        </p:nvSpPr>
        <p:spPr bwMode="auto">
          <a:xfrm>
            <a:off x="362924" y="2043073"/>
            <a:ext cx="5505449" cy="452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ctr" anchorCtr="0">
            <a:norm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000"/>
              <a:buFont typeface="Arial"/>
              <a:buNone/>
              <a:defRPr/>
            </a:pPr>
            <a:r>
              <a:rPr lang="en-US" sz="4000" b="1" i="0" u="none" strike="noStrike" cap="none" dirty="0">
                <a:solidFill>
                  <a:srgbClr val="8F00FF"/>
                </a:solidFill>
                <a:latin typeface="Gilroy"/>
              </a:rPr>
              <a:t>Innoproteins</a:t>
            </a:r>
            <a:endParaRPr b="1" dirty="0">
              <a:latin typeface="Gilroy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800"/>
              <a:buFont typeface="Arial"/>
              <a:buNone/>
              <a:defRPr/>
            </a:pPr>
            <a:endParaRPr sz="1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endParaRPr sz="6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r>
              <a:rPr lang="en-US" sz="2300" b="0" i="0" u="none" strike="noStrike" cap="none" dirty="0">
                <a:solidFill>
                  <a:srgbClr val="8F00FF"/>
                </a:solidFill>
                <a:latin typeface="Arial"/>
                <a:ea typeface="Arial"/>
                <a:cs typeface="Arial"/>
              </a:rPr>
              <a:t>ЛИДЕР КОМАНДЫ:</a:t>
            </a: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r>
              <a:rPr lang="ru-RU" sz="2300" b="0" i="0" u="none" strike="noStrike" cap="none" dirty="0">
                <a:solidFill>
                  <a:srgbClr val="8F00FF"/>
                </a:solidFill>
                <a:latin typeface="Arial"/>
                <a:ea typeface="Arial"/>
                <a:cs typeface="Arial"/>
              </a:rPr>
              <a:t>Розанова Полина</a:t>
            </a:r>
            <a:endParaRPr lang="en-US" sz="2300" b="0" i="0" u="none" strike="noStrike" cap="none" dirty="0">
              <a:solidFill>
                <a:srgbClr val="8F00FF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300"/>
              <a:buFont typeface="Arial"/>
              <a:buNone/>
              <a:defRPr/>
            </a:pPr>
            <a:endParaRPr dirty="0"/>
          </a:p>
        </p:txBody>
      </p:sp>
      <p:sp>
        <p:nvSpPr>
          <p:cNvPr id="107" name="Google Shape;107;p1"/>
          <p:cNvSpPr/>
          <p:nvPr/>
        </p:nvSpPr>
        <p:spPr bwMode="auto"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8E1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9" name="Google Shape;109;p1"/>
          <p:cNvSpPr/>
          <p:nvPr/>
        </p:nvSpPr>
        <p:spPr bwMode="auto"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3C1"/>
              </a:buClr>
              <a:buSzPts val="1800"/>
              <a:buFont typeface="Helvetica Neue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111" name="Google Shape;111;p1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9233902" y="123825"/>
            <a:ext cx="2678848" cy="204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3517718" name="TextBox 1143517717"/>
          <p:cNvSpPr txBox="1"/>
          <p:nvPr/>
        </p:nvSpPr>
        <p:spPr bwMode="auto">
          <a:xfrm>
            <a:off x="6100292" y="1759761"/>
            <a:ext cx="1540224" cy="4115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300"/>
              <a:buFont typeface="Arial"/>
              <a:buNone/>
              <a:defRPr/>
            </a:pPr>
            <a:r>
              <a:rPr lang="en-US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ЛОГО ВУЗА </a:t>
            </a:r>
            <a:endParaRPr sz="6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5" name="Google Shape;105;p1"/>
          <p:cNvSpPr/>
          <p:nvPr/>
        </p:nvSpPr>
        <p:spPr bwMode="auto"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800"/>
              <a:buFont typeface="Helvetica Neue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466120874" name="Google Shape;285;p9"/>
          <p:cNvSpPr/>
          <p:nvPr/>
        </p:nvSpPr>
        <p:spPr bwMode="auto">
          <a:xfrm>
            <a:off x="8818528" y="2349044"/>
            <a:ext cx="3404106" cy="4524715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29142" tIns="29142" rIns="29142" bIns="29142" anchor="ctr" anchorCtr="0">
            <a:noAutofit/>
          </a:bodyPr>
          <a:lstStyle/>
          <a:p>
            <a:pPr>
              <a:buClr>
                <a:srgbClr val="B5D8E1"/>
              </a:buClr>
              <a:buSzPts val="1800"/>
              <a:defRPr/>
            </a:pPr>
            <a:endParaRPr sz="115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32385311" name="TextBox 1005318372"/>
          <p:cNvSpPr txBox="1"/>
          <p:nvPr/>
        </p:nvSpPr>
        <p:spPr bwMode="auto">
          <a:xfrm>
            <a:off x="7582" y="-1"/>
            <a:ext cx="6092744" cy="7341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en-US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МЕЖВУЗОВСКАЯ АКСЕЛЕРАЦИОННАЯ ПРОГРАММА</a:t>
            </a:r>
            <a:endParaRPr sz="1600" b="1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lnSpc>
                <a:spcPct val="114999"/>
              </a:lnSpc>
              <a:buClr>
                <a:srgbClr val="1B1B1B"/>
              </a:buClr>
              <a:buSzPts val="2300"/>
              <a:defRPr/>
            </a:pPr>
            <a:r>
              <a:rPr lang="en-US" sz="2400" b="1" i="0" u="none" strike="noStrike" cap="none" spc="0" dirty="0">
                <a:solidFill>
                  <a:srgbClr val="1B1B1B"/>
                </a:solidFill>
                <a:latin typeface="Arial"/>
                <a:cs typeface="Arial"/>
              </a:rPr>
              <a:t>АКСЕЛЕРАТОР 2.10</a:t>
            </a:r>
          </a:p>
        </p:txBody>
      </p:sp>
      <p:pic>
        <p:nvPicPr>
          <p:cNvPr id="1057955214" name="Рисунок 10579552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0956" y="874020"/>
            <a:ext cx="2357721" cy="5973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E0236E-8227-9833-DD67-0BDD5408E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58298" y="2696376"/>
            <a:ext cx="3830049" cy="38300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Дорожная карта</a:t>
            </a:r>
            <a:endParaRPr b="1" dirty="0"/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8" name="Google Shape;174;p5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9" name="Google Shape;175;p5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76;p5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11</a:t>
              </a:r>
              <a:endParaRPr/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F9DB1B4-ADBE-7AFA-80FB-2EB2CDE99DD5}"/>
              </a:ext>
            </a:extLst>
          </p:cNvPr>
          <p:cNvCxnSpPr>
            <a:cxnSpLocks/>
          </p:cNvCxnSpPr>
          <p:nvPr/>
        </p:nvCxnSpPr>
        <p:spPr>
          <a:xfrm>
            <a:off x="146943" y="3514725"/>
            <a:ext cx="11887200" cy="0"/>
          </a:xfrm>
          <a:prstGeom prst="straightConnector1">
            <a:avLst/>
          </a:prstGeom>
          <a:ln>
            <a:solidFill>
              <a:srgbClr val="FBB3C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CF6D51-274E-1137-1EC9-72005469AFAC}"/>
              </a:ext>
            </a:extLst>
          </p:cNvPr>
          <p:cNvSpPr txBox="1"/>
          <p:nvPr/>
        </p:nvSpPr>
        <p:spPr>
          <a:xfrm>
            <a:off x="0" y="4077730"/>
            <a:ext cx="367521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02.2022 –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.20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Сбор команды проекта;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стратегии развития.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2E5D2-CEDE-4D44-1E2E-4B00D6338C47}"/>
              </a:ext>
            </a:extLst>
          </p:cNvPr>
          <p:cNvSpPr txBox="1"/>
          <p:nvPr/>
        </p:nvSpPr>
        <p:spPr>
          <a:xfrm>
            <a:off x="1050330" y="2003030"/>
            <a:ext cx="558644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.2023 – 12.2023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технологии получения белка;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MVP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Написание патента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3B1DC-0BA2-1FF9-5427-612198BAEAEA}"/>
              </a:ext>
            </a:extLst>
          </p:cNvPr>
          <p:cNvSpPr txBox="1"/>
          <p:nvPr/>
        </p:nvSpPr>
        <p:spPr>
          <a:xfrm>
            <a:off x="4100950" y="3980600"/>
            <a:ext cx="393024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01.2024 – 01.2025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технологии получения альтернативного мяса и сертификация;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7EEB7-4293-39DE-3AD5-416CEAE19C9F}"/>
              </a:ext>
            </a:extLst>
          </p:cNvPr>
          <p:cNvSpPr txBox="1"/>
          <p:nvPr/>
        </p:nvSpPr>
        <p:spPr>
          <a:xfrm>
            <a:off x="6653531" y="2280029"/>
            <a:ext cx="36752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01.2025 – 10.2025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Выход на рынок;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44C7D-45C9-BEF2-119B-60FE525B49A0}"/>
              </a:ext>
            </a:extLst>
          </p:cNvPr>
          <p:cNvSpPr txBox="1"/>
          <p:nvPr/>
        </p:nvSpPr>
        <p:spPr>
          <a:xfrm>
            <a:off x="8070306" y="4077730"/>
            <a:ext cx="36752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10.202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– 04.2026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новой продукции;.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921561F-F5B4-C9CD-EEC9-1F8D587BFFD3}"/>
              </a:ext>
            </a:extLst>
          </p:cNvPr>
          <p:cNvGrpSpPr/>
          <p:nvPr/>
        </p:nvGrpSpPr>
        <p:grpSpPr>
          <a:xfrm>
            <a:off x="715097" y="3317154"/>
            <a:ext cx="436965" cy="423166"/>
            <a:chOff x="2191935" y="1475966"/>
            <a:chExt cx="998294" cy="998294"/>
          </a:xfrm>
          <a:solidFill>
            <a:srgbClr val="B5D8E1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E0D6B6C-8C94-98AD-2788-EE5C062D6552}"/>
                </a:ext>
              </a:extLst>
            </p:cNvPr>
            <p:cNvSpPr/>
            <p:nvPr/>
          </p:nvSpPr>
          <p:spPr>
            <a:xfrm>
              <a:off x="2191935" y="1475966"/>
              <a:ext cx="998294" cy="998294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99858EB-63C5-D553-660C-0E519B995842}"/>
                </a:ext>
              </a:extLst>
            </p:cNvPr>
            <p:cNvSpPr/>
            <p:nvPr/>
          </p:nvSpPr>
          <p:spPr>
            <a:xfrm>
              <a:off x="2312294" y="1590910"/>
              <a:ext cx="768407" cy="768407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2E05F46-6D03-0433-03A2-9AF15326055E}"/>
              </a:ext>
            </a:extLst>
          </p:cNvPr>
          <p:cNvGrpSpPr/>
          <p:nvPr/>
        </p:nvGrpSpPr>
        <p:grpSpPr>
          <a:xfrm>
            <a:off x="3625068" y="3312907"/>
            <a:ext cx="436965" cy="423166"/>
            <a:chOff x="2191935" y="1475966"/>
            <a:chExt cx="998294" cy="998294"/>
          </a:xfrm>
          <a:solidFill>
            <a:srgbClr val="B5D8E1"/>
          </a:solidFill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8723604-901F-3C74-A189-765E1AAAF3A8}"/>
                </a:ext>
              </a:extLst>
            </p:cNvPr>
            <p:cNvSpPr/>
            <p:nvPr/>
          </p:nvSpPr>
          <p:spPr>
            <a:xfrm>
              <a:off x="2191935" y="1475966"/>
              <a:ext cx="998294" cy="998294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13B9B8D5-3DC6-7BF6-619C-3AEBC02B112A}"/>
                </a:ext>
              </a:extLst>
            </p:cNvPr>
            <p:cNvSpPr/>
            <p:nvPr/>
          </p:nvSpPr>
          <p:spPr>
            <a:xfrm>
              <a:off x="2312294" y="1590910"/>
              <a:ext cx="768407" cy="768407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851E344-B964-2B92-2FEE-C18576A34F8B}"/>
              </a:ext>
            </a:extLst>
          </p:cNvPr>
          <p:cNvGrpSpPr/>
          <p:nvPr/>
        </p:nvGrpSpPr>
        <p:grpSpPr>
          <a:xfrm>
            <a:off x="5847591" y="3317154"/>
            <a:ext cx="436965" cy="423166"/>
            <a:chOff x="2191935" y="1475966"/>
            <a:chExt cx="998294" cy="998294"/>
          </a:xfrm>
          <a:solidFill>
            <a:srgbClr val="B5D8E1"/>
          </a:solidFill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29E1B847-83D4-CF3E-5234-E15CC827B81F}"/>
                </a:ext>
              </a:extLst>
            </p:cNvPr>
            <p:cNvSpPr/>
            <p:nvPr/>
          </p:nvSpPr>
          <p:spPr>
            <a:xfrm>
              <a:off x="2191935" y="1475966"/>
              <a:ext cx="998294" cy="998294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856CD4F-3367-B8D8-20EA-D06A1F60B4CC}"/>
                </a:ext>
              </a:extLst>
            </p:cNvPr>
            <p:cNvSpPr/>
            <p:nvPr/>
          </p:nvSpPr>
          <p:spPr>
            <a:xfrm>
              <a:off x="2312294" y="1590910"/>
              <a:ext cx="768407" cy="768407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8AF9D03-7D98-39C7-C7DE-61A113A04430}"/>
              </a:ext>
            </a:extLst>
          </p:cNvPr>
          <p:cNvGrpSpPr/>
          <p:nvPr/>
        </p:nvGrpSpPr>
        <p:grpSpPr>
          <a:xfrm>
            <a:off x="8272656" y="3309528"/>
            <a:ext cx="436965" cy="423166"/>
            <a:chOff x="2191935" y="1475966"/>
            <a:chExt cx="998294" cy="998294"/>
          </a:xfrm>
          <a:solidFill>
            <a:srgbClr val="B5D8E1"/>
          </a:soli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F72EE4C-FB52-AABF-5C66-24F218A908AC}"/>
                </a:ext>
              </a:extLst>
            </p:cNvPr>
            <p:cNvSpPr/>
            <p:nvPr/>
          </p:nvSpPr>
          <p:spPr>
            <a:xfrm>
              <a:off x="2191935" y="1475966"/>
              <a:ext cx="998294" cy="998294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5EB219E-4205-41B6-39E5-5450DE9CF918}"/>
                </a:ext>
              </a:extLst>
            </p:cNvPr>
            <p:cNvSpPr/>
            <p:nvPr/>
          </p:nvSpPr>
          <p:spPr>
            <a:xfrm>
              <a:off x="2312294" y="1590910"/>
              <a:ext cx="768407" cy="768407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E86070D-19A3-946A-B491-54EE01C2F517}"/>
              </a:ext>
            </a:extLst>
          </p:cNvPr>
          <p:cNvGrpSpPr/>
          <p:nvPr/>
        </p:nvGrpSpPr>
        <p:grpSpPr>
          <a:xfrm>
            <a:off x="9934916" y="3316352"/>
            <a:ext cx="436965" cy="423166"/>
            <a:chOff x="2191935" y="1475966"/>
            <a:chExt cx="998294" cy="998294"/>
          </a:xfrm>
          <a:solidFill>
            <a:srgbClr val="B5D8E1"/>
          </a:solidFill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EE17F33-3875-C804-EF73-56B537231565}"/>
                </a:ext>
              </a:extLst>
            </p:cNvPr>
            <p:cNvSpPr/>
            <p:nvPr/>
          </p:nvSpPr>
          <p:spPr>
            <a:xfrm>
              <a:off x="2191935" y="1475966"/>
              <a:ext cx="998294" cy="998294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0B214892-DECC-E9BD-C6FA-65091443FCC1}"/>
                </a:ext>
              </a:extLst>
            </p:cNvPr>
            <p:cNvSpPr/>
            <p:nvPr/>
          </p:nvSpPr>
          <p:spPr>
            <a:xfrm>
              <a:off x="2312294" y="1590910"/>
              <a:ext cx="768407" cy="768407"/>
            </a:xfrm>
            <a:prstGeom prst="ellipse">
              <a:avLst/>
            </a:prstGeom>
            <a:grpFill/>
            <a:ln>
              <a:solidFill>
                <a:srgbClr val="FBB3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ВОЗМОЖНОСТИ И РИСКИ</a:t>
            </a:r>
            <a:endParaRPr b="1"/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1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2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>
                  <a:solidFill>
                    <a:srgbClr val="FFFFFF"/>
                  </a:solidFill>
                </a:rPr>
                <a:t>13</a:t>
              </a:r>
              <a:endParaRPr/>
            </a:p>
          </p:txBody>
        </p:sp>
      </p:grpSp>
      <p:sp>
        <p:nvSpPr>
          <p:cNvPr id="9" name="object 4">
            <a:extLst>
              <a:ext uri="{FF2B5EF4-FFF2-40B4-BE49-F238E27FC236}">
                <a16:creationId xmlns:a16="http://schemas.microsoft.com/office/drawing/2014/main" id="{F417CDC2-3BC8-63C9-B5E0-46F6CA86FBFE}"/>
              </a:ext>
            </a:extLst>
          </p:cNvPr>
          <p:cNvSpPr/>
          <p:nvPr/>
        </p:nvSpPr>
        <p:spPr>
          <a:xfrm>
            <a:off x="1202848" y="1231039"/>
            <a:ext cx="4702212" cy="2041804"/>
          </a:xfrm>
          <a:custGeom>
            <a:avLst/>
            <a:gdLst/>
            <a:ahLst/>
            <a:cxnLst/>
            <a:rect l="l" t="t" r="r" b="b"/>
            <a:pathLst>
              <a:path w="3590290" h="1465580">
                <a:moveTo>
                  <a:pt x="3590290" y="0"/>
                </a:moveTo>
                <a:lnTo>
                  <a:pt x="0" y="0"/>
                </a:lnTo>
                <a:lnTo>
                  <a:pt x="0" y="1465199"/>
                </a:lnTo>
                <a:lnTo>
                  <a:pt x="3590290" y="1465199"/>
                </a:lnTo>
                <a:lnTo>
                  <a:pt x="3590290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9CB1ABBA-1695-1B96-6B76-3C3C3A0598A0}"/>
              </a:ext>
            </a:extLst>
          </p:cNvPr>
          <p:cNvSpPr txBox="1"/>
          <p:nvPr/>
        </p:nvSpPr>
        <p:spPr>
          <a:xfrm>
            <a:off x="1269613" y="1290310"/>
            <a:ext cx="4441604" cy="1594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600" b="1" spc="-20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Сильные стороны</a:t>
            </a:r>
          </a:p>
          <a:p>
            <a:pPr>
              <a:spcBef>
                <a:spcPts val="95"/>
              </a:spcBef>
            </a:pPr>
            <a:endParaRPr lang="ru-RU" sz="1600" b="1" spc="-10" dirty="0">
              <a:solidFill>
                <a:srgbClr val="FCAF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17399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3020000020004" pitchFamily="34" charset="-127"/>
                <a:cs typeface="Arial" panose="020B0604020202020204" pitchFamily="34" charset="0"/>
              </a:rPr>
              <a:t>Экологичность: уменьшение пищевых отходов.</a:t>
            </a:r>
          </a:p>
          <a:p>
            <a:pPr marL="285750" marR="17399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3020000020004" pitchFamily="34" charset="-127"/>
                <a:cs typeface="Arial" panose="020B0604020202020204" pitchFamily="34" charset="0"/>
              </a:rPr>
              <a:t>Низкая стоимость сырья: использование побочных продуктов пивоварения.</a:t>
            </a:r>
          </a:p>
          <a:p>
            <a:pPr marL="285750" marR="17399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3020000020004" pitchFamily="34" charset="-127"/>
                <a:cs typeface="Arial" panose="020B0604020202020204" pitchFamily="34" charset="0"/>
              </a:rPr>
              <a:t>Инновационный потенциал: новые технологии и рыночные возможности.</a:t>
            </a: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F0DE93E2-E389-47CC-0501-A47318FD5993}"/>
              </a:ext>
            </a:extLst>
          </p:cNvPr>
          <p:cNvSpPr/>
          <p:nvPr/>
        </p:nvSpPr>
        <p:spPr>
          <a:xfrm>
            <a:off x="6472182" y="1231039"/>
            <a:ext cx="4702212" cy="2041804"/>
          </a:xfrm>
          <a:custGeom>
            <a:avLst/>
            <a:gdLst/>
            <a:ahLst/>
            <a:cxnLst/>
            <a:rect l="l" t="t" r="r" b="b"/>
            <a:pathLst>
              <a:path w="3590290" h="1465580">
                <a:moveTo>
                  <a:pt x="3590290" y="0"/>
                </a:moveTo>
                <a:lnTo>
                  <a:pt x="0" y="0"/>
                </a:lnTo>
                <a:lnTo>
                  <a:pt x="0" y="1465199"/>
                </a:lnTo>
                <a:lnTo>
                  <a:pt x="3590290" y="1465199"/>
                </a:lnTo>
                <a:lnTo>
                  <a:pt x="3590290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258CDB26-0AC6-F225-4D9F-BF5FFA61232A}"/>
              </a:ext>
            </a:extLst>
          </p:cNvPr>
          <p:cNvSpPr txBox="1"/>
          <p:nvPr/>
        </p:nvSpPr>
        <p:spPr>
          <a:xfrm>
            <a:off x="6600056" y="1290310"/>
            <a:ext cx="4499156" cy="18101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600" b="1" dirty="0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Слабые стороны</a:t>
            </a:r>
          </a:p>
          <a:p>
            <a:pPr>
              <a:spcBef>
                <a:spcPts val="95"/>
              </a:spcBef>
            </a:pPr>
            <a:endParaRPr sz="1600" dirty="0">
              <a:solidFill>
                <a:srgbClr val="FCAF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Технологические сложности: разработка и оптимизация процессов.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Зависимость от источников сырья: ограничения масштабируемости.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Восприятие рынком: потенциальный скептицизм потребителей.</a:t>
            </a:r>
            <a:endParaRPr sz="1400" dirty="0">
              <a:solidFill>
                <a:schemeClr val="tx1"/>
              </a:solidFill>
              <a:latin typeface="Arial" panose="020B0604020202020204" pitchFamily="34" charset="0"/>
              <a:ea typeface="Microsoft GothicNeo" panose="020B05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44A90762-B858-9CE6-E10C-5B559E03C3AC}"/>
              </a:ext>
            </a:extLst>
          </p:cNvPr>
          <p:cNvSpPr/>
          <p:nvPr/>
        </p:nvSpPr>
        <p:spPr>
          <a:xfrm>
            <a:off x="1202848" y="3569810"/>
            <a:ext cx="4702212" cy="2041804"/>
          </a:xfrm>
          <a:custGeom>
            <a:avLst/>
            <a:gdLst/>
            <a:ahLst/>
            <a:cxnLst/>
            <a:rect l="l" t="t" r="r" b="b"/>
            <a:pathLst>
              <a:path w="3590290" h="1465579">
                <a:moveTo>
                  <a:pt x="3590290" y="0"/>
                </a:moveTo>
                <a:lnTo>
                  <a:pt x="0" y="0"/>
                </a:lnTo>
                <a:lnTo>
                  <a:pt x="0" y="1465199"/>
                </a:lnTo>
                <a:lnTo>
                  <a:pt x="3590290" y="1465199"/>
                </a:lnTo>
                <a:lnTo>
                  <a:pt x="3590290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706CB4C3-14A3-A061-A68F-4F6E69F10559}"/>
              </a:ext>
            </a:extLst>
          </p:cNvPr>
          <p:cNvSpPr txBox="1"/>
          <p:nvPr/>
        </p:nvSpPr>
        <p:spPr>
          <a:xfrm>
            <a:off x="1256913" y="3626110"/>
            <a:ext cx="4458237" cy="18485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ru-RU" sz="1600" b="1" dirty="0">
                <a:solidFill>
                  <a:srgbClr val="FCAF17"/>
                </a:solidFill>
                <a:latin typeface="Arial"/>
                <a:cs typeface="Arial"/>
              </a:rPr>
              <a:t>Возможности</a:t>
            </a:r>
          </a:p>
          <a:p>
            <a:pPr marL="12700" marR="5080">
              <a:spcBef>
                <a:spcPts val="95"/>
              </a:spcBef>
            </a:pPr>
            <a:endParaRPr lang="ru-RU" sz="1600" b="1" spc="-20" dirty="0">
              <a:solidFill>
                <a:srgbClr val="FCAF17"/>
              </a:solidFill>
              <a:latin typeface="Arial"/>
              <a:cs typeface="Arial"/>
            </a:endParaRPr>
          </a:p>
          <a:p>
            <a:pPr marL="298450" marR="508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Рост рынка: увеличение спроса на альтернативный белок.</a:t>
            </a:r>
          </a:p>
          <a:p>
            <a:pPr marL="298450" marR="508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Партнерства: сотрудничество с пивоваренными компаниями.</a:t>
            </a:r>
          </a:p>
          <a:p>
            <a:pPr marL="298450" marR="508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Поддержка государства: гранты и налоговые льготы.</a:t>
            </a:r>
          </a:p>
        </p:txBody>
      </p:sp>
      <p:sp>
        <p:nvSpPr>
          <p:cNvPr id="18" name="object 32">
            <a:extLst>
              <a:ext uri="{FF2B5EF4-FFF2-40B4-BE49-F238E27FC236}">
                <a16:creationId xmlns:a16="http://schemas.microsoft.com/office/drawing/2014/main" id="{67ACF7A2-EB04-B397-1AA2-9207BBD7A7E3}"/>
              </a:ext>
            </a:extLst>
          </p:cNvPr>
          <p:cNvSpPr/>
          <p:nvPr/>
        </p:nvSpPr>
        <p:spPr>
          <a:xfrm>
            <a:off x="6472182" y="3569810"/>
            <a:ext cx="4702212" cy="2041804"/>
          </a:xfrm>
          <a:custGeom>
            <a:avLst/>
            <a:gdLst/>
            <a:ahLst/>
            <a:cxnLst/>
            <a:rect l="l" t="t" r="r" b="b"/>
            <a:pathLst>
              <a:path w="3590290" h="1465579">
                <a:moveTo>
                  <a:pt x="3590290" y="0"/>
                </a:moveTo>
                <a:lnTo>
                  <a:pt x="0" y="0"/>
                </a:lnTo>
                <a:lnTo>
                  <a:pt x="0" y="1465199"/>
                </a:lnTo>
                <a:lnTo>
                  <a:pt x="3590290" y="1465199"/>
                </a:lnTo>
                <a:lnTo>
                  <a:pt x="3590290" y="0"/>
                </a:lnTo>
                <a:close/>
              </a:path>
            </a:pathLst>
          </a:custGeom>
          <a:solidFill>
            <a:srgbClr val="B5D8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3">
            <a:extLst>
              <a:ext uri="{FF2B5EF4-FFF2-40B4-BE49-F238E27FC236}">
                <a16:creationId xmlns:a16="http://schemas.microsoft.com/office/drawing/2014/main" id="{05179232-1882-47C6-1C05-12C75C3A7051}"/>
              </a:ext>
            </a:extLst>
          </p:cNvPr>
          <p:cNvSpPr txBox="1"/>
          <p:nvPr/>
        </p:nvSpPr>
        <p:spPr>
          <a:xfrm>
            <a:off x="6590610" y="3622818"/>
            <a:ext cx="4465355" cy="18485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5750">
              <a:spcBef>
                <a:spcPts val="95"/>
              </a:spcBef>
            </a:pPr>
            <a:r>
              <a:rPr lang="ru-RU" sz="1600" b="1" spc="-25" dirty="0">
                <a:solidFill>
                  <a:srgbClr val="FCAF17"/>
                </a:solidFill>
                <a:latin typeface="Arial"/>
                <a:cs typeface="Arial"/>
              </a:rPr>
              <a:t>Угрозы</a:t>
            </a:r>
          </a:p>
          <a:p>
            <a:pPr marL="12700" marR="285750">
              <a:spcBef>
                <a:spcPts val="95"/>
              </a:spcBef>
            </a:pPr>
            <a:endParaRPr lang="ru-RU" sz="1600" b="1" spc="-25" dirty="0">
              <a:solidFill>
                <a:srgbClr val="FCAF17"/>
              </a:solidFill>
              <a:latin typeface="Arial"/>
              <a:cs typeface="Arial"/>
            </a:endParaRPr>
          </a:p>
          <a:p>
            <a:pPr marL="298450" marR="28575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Конкуренция: давление на цены и долю рынка.</a:t>
            </a:r>
          </a:p>
          <a:p>
            <a:pPr marL="298450" marR="28575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Регуляторные изменения: влияние на производство и продажу.</a:t>
            </a:r>
          </a:p>
          <a:p>
            <a:pPr marL="298450" marR="28575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Microsoft GothicNeo" panose="020B0500000101010101" pitchFamily="34" charset="-127"/>
                <a:cs typeface="Arial" panose="020B0604020202020204" pitchFamily="34" charset="0"/>
              </a:rPr>
              <a:t>Изменения в предпочтениях потребителей: риск снижения спроса.</a:t>
            </a:r>
          </a:p>
        </p:txBody>
      </p:sp>
      <p:sp>
        <p:nvSpPr>
          <p:cNvPr id="20" name="object 43">
            <a:extLst>
              <a:ext uri="{FF2B5EF4-FFF2-40B4-BE49-F238E27FC236}">
                <a16:creationId xmlns:a16="http://schemas.microsoft.com/office/drawing/2014/main" id="{4909E493-2D0F-5D02-7A33-29C866ED9C2C}"/>
              </a:ext>
            </a:extLst>
          </p:cNvPr>
          <p:cNvSpPr/>
          <p:nvPr/>
        </p:nvSpPr>
        <p:spPr>
          <a:xfrm>
            <a:off x="1017606" y="1124745"/>
            <a:ext cx="10334978" cy="4608512"/>
          </a:xfrm>
          <a:custGeom>
            <a:avLst/>
            <a:gdLst/>
            <a:ahLst/>
            <a:cxnLst/>
            <a:rect l="l" t="t" r="r" b="b"/>
            <a:pathLst>
              <a:path w="7917180" h="4220845">
                <a:moveTo>
                  <a:pt x="0" y="4220464"/>
                </a:moveTo>
                <a:lnTo>
                  <a:pt x="7916799" y="4220464"/>
                </a:lnTo>
                <a:lnTo>
                  <a:pt x="7916799" y="0"/>
                </a:lnTo>
                <a:lnTo>
                  <a:pt x="0" y="0"/>
                </a:lnTo>
                <a:lnTo>
                  <a:pt x="0" y="4220464"/>
                </a:lnTo>
                <a:close/>
              </a:path>
            </a:pathLst>
          </a:custGeom>
          <a:ln w="9525">
            <a:solidFill>
              <a:srgbClr val="C7E0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677C449-F3DC-FEB4-989A-488465C1ED83}"/>
              </a:ext>
            </a:extLst>
          </p:cNvPr>
          <p:cNvSpPr txBox="1">
            <a:spLocks/>
          </p:cNvSpPr>
          <p:nvPr/>
        </p:nvSpPr>
        <p:spPr>
          <a:xfrm>
            <a:off x="5679616" y="3242149"/>
            <a:ext cx="134438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900" b="1" i="0">
                <a:solidFill>
                  <a:srgbClr val="002960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2400" dirty="0">
                <a:solidFill>
                  <a:srgbClr val="FBB3C1"/>
                </a:solidFill>
              </a:rPr>
              <a:t>SWOT</a:t>
            </a:r>
            <a:endParaRPr lang="ru-RU" sz="2400" spc="-10" dirty="0">
              <a:solidFill>
                <a:srgbClr val="FBB3C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КОМАНДА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>
                  <a:solidFill>
                    <a:srgbClr val="FFFFFF"/>
                  </a:solidFill>
                </a:rPr>
                <a:t>14</a:t>
              </a:r>
              <a:endParaRPr lang="ru-R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 bwMode="auto">
          <a:xfrm>
            <a:off x="399886" y="2876987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err="1">
                <a:solidFill>
                  <a:srgbClr val="8F00FF"/>
                </a:solidFill>
                <a:latin typeface="+mn-lt"/>
              </a:rPr>
              <a:t>Дауддин</a:t>
            </a:r>
            <a:r>
              <a:rPr lang="ru-RU" dirty="0">
                <a:solidFill>
                  <a:srgbClr val="8F00FF"/>
                </a:solidFill>
                <a:latin typeface="+mn-lt"/>
              </a:rPr>
              <a:t> </a:t>
            </a:r>
            <a:r>
              <a:rPr lang="ru-RU" dirty="0" err="1">
                <a:solidFill>
                  <a:srgbClr val="8F00FF"/>
                </a:solidFill>
                <a:latin typeface="+mn-lt"/>
              </a:rPr>
              <a:t>Дауди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en-US" dirty="0">
                <a:solidFill>
                  <a:srgbClr val="8F00FF"/>
                </a:solidFill>
                <a:latin typeface="+mn-lt"/>
              </a:rPr>
              <a:t>CEO</a:t>
            </a:r>
            <a:endParaRPr dirty="0">
              <a:solidFill>
                <a:srgbClr val="8F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2774952" y="2876987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Полина Розанова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en-US" dirty="0">
                <a:solidFill>
                  <a:srgbClr val="8F00FF"/>
                </a:solidFill>
                <a:latin typeface="+mn-lt"/>
              </a:rPr>
              <a:t>COO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5150017" y="2876987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Александр Банков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en-US" dirty="0">
                <a:solidFill>
                  <a:srgbClr val="8F00FF"/>
                </a:solidFill>
                <a:latin typeface="+mn-lt"/>
              </a:rPr>
              <a:t>CTO</a:t>
            </a:r>
            <a:endParaRPr dirty="0">
              <a:solidFill>
                <a:srgbClr val="8F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524494" y="2876987"/>
            <a:ext cx="1802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Евгений Смирнов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Научный консультант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74887-D9E7-F82F-B85C-B165F6EC7D72}"/>
              </a:ext>
            </a:extLst>
          </p:cNvPr>
          <p:cNvSpPr txBox="1"/>
          <p:nvPr/>
        </p:nvSpPr>
        <p:spPr bwMode="auto">
          <a:xfrm>
            <a:off x="9892032" y="2876987"/>
            <a:ext cx="1802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Ольга Орлова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Научный консультант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FC57F-46CA-32D2-7594-AB8636BE9E7D}"/>
              </a:ext>
            </a:extLst>
          </p:cNvPr>
          <p:cNvSpPr txBox="1"/>
          <p:nvPr/>
        </p:nvSpPr>
        <p:spPr bwMode="auto">
          <a:xfrm>
            <a:off x="357451" y="5914064"/>
            <a:ext cx="19459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Елизавета Березина</a:t>
            </a:r>
            <a:endParaRPr dirty="0">
              <a:solidFill>
                <a:srgbClr val="8F00FF"/>
              </a:solidFill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Лаборант</a:t>
            </a:r>
            <a:endParaRPr dirty="0">
              <a:solidFill>
                <a:srgbClr val="8F00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F78FF-D720-204B-56C7-0EAAD8D0DFC8}"/>
              </a:ext>
            </a:extLst>
          </p:cNvPr>
          <p:cNvSpPr txBox="1"/>
          <p:nvPr/>
        </p:nvSpPr>
        <p:spPr bwMode="auto">
          <a:xfrm>
            <a:off x="2780672" y="5914064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Платон Васильев</a:t>
            </a: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Лаборант</a:t>
            </a: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CF6E6D-0581-2BAB-F971-483AC3C62B88}"/>
              </a:ext>
            </a:extLst>
          </p:cNvPr>
          <p:cNvSpPr txBox="1"/>
          <p:nvPr/>
        </p:nvSpPr>
        <p:spPr bwMode="auto">
          <a:xfrm>
            <a:off x="5155737" y="5914064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Юлия Снегирева</a:t>
            </a: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Лаборант</a:t>
            </a:r>
            <a:endParaRPr dirty="0">
              <a:solidFill>
                <a:srgbClr val="8F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1A8478-C823-0757-ACA3-79C01A7ECBCF}"/>
              </a:ext>
            </a:extLst>
          </p:cNvPr>
          <p:cNvSpPr txBox="1"/>
          <p:nvPr/>
        </p:nvSpPr>
        <p:spPr bwMode="auto">
          <a:xfrm>
            <a:off x="7530214" y="5914064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ru-RU" b="0" i="0" dirty="0">
                <a:solidFill>
                  <a:srgbClr val="8F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Дарья Журавлева</a:t>
            </a:r>
            <a:endParaRPr lang="ru-RU" dirty="0">
              <a:effectLst/>
            </a:endParaRP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Лаборант</a:t>
            </a:r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95C73B-9A77-4E6D-2322-09953C8D1D21}"/>
              </a:ext>
            </a:extLst>
          </p:cNvPr>
          <p:cNvSpPr txBox="1"/>
          <p:nvPr/>
        </p:nvSpPr>
        <p:spPr bwMode="auto">
          <a:xfrm>
            <a:off x="9897752" y="5914064"/>
            <a:ext cx="18020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Алена Ракшина</a:t>
            </a:r>
          </a:p>
          <a:p>
            <a:pPr algn="ctr">
              <a:defRPr/>
            </a:pPr>
            <a:endParaRPr dirty="0">
              <a:solidFill>
                <a:srgbClr val="8F00FF"/>
              </a:solidFill>
              <a:latin typeface="+mn-lt"/>
            </a:endParaRPr>
          </a:p>
          <a:p>
            <a:pPr algn="ctr">
              <a:defRPr/>
            </a:pPr>
            <a:r>
              <a:rPr lang="ru-RU" dirty="0">
                <a:solidFill>
                  <a:srgbClr val="8F00FF"/>
                </a:solidFill>
                <a:latin typeface="+mn-lt"/>
              </a:rPr>
              <a:t>Лаборант</a:t>
            </a:r>
            <a:endParaRPr dirty="0"/>
          </a:p>
        </p:txBody>
      </p:sp>
      <p:pic>
        <p:nvPicPr>
          <p:cNvPr id="33" name="Рисунок 32" descr="Изображение выглядит как одежда, Человеческое лицо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27E0730-A95F-C3C7-10D0-23DA1BE16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61" r="22271" b="32568"/>
          <a:stretch/>
        </p:blipFill>
        <p:spPr>
          <a:xfrm>
            <a:off x="5206631" y="879132"/>
            <a:ext cx="1778738" cy="17787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A9D4B3E-9508-245E-18A8-8AA5F07EB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t="-89" r="373" b="12314"/>
          <a:stretch/>
        </p:blipFill>
        <p:spPr>
          <a:xfrm>
            <a:off x="418217" y="871037"/>
            <a:ext cx="1783719" cy="178371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BC0AEEB-0D87-4B75-9C9B-9FE58E45A9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7" b="4727"/>
          <a:stretch/>
        </p:blipFill>
        <p:spPr>
          <a:xfrm>
            <a:off x="2793499" y="884267"/>
            <a:ext cx="1781472" cy="178147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Человеческое лицо, человек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CAD62B39-1603-4DA2-BEDD-8F2132B51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t="3899" r="305" b="20790"/>
          <a:stretch/>
        </p:blipFill>
        <p:spPr>
          <a:xfrm>
            <a:off x="523740" y="3936956"/>
            <a:ext cx="1783720" cy="178372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Человеческое лицо, стена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02B1D62-069D-722A-EBE1-32259AD3B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20877" r="26852" b="7822"/>
          <a:stretch/>
        </p:blipFill>
        <p:spPr>
          <a:xfrm>
            <a:off x="2793499" y="3939204"/>
            <a:ext cx="1781472" cy="178147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Человеческое лицо, человек, одежда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CBFF60E2-3F81-DA16-2127-AC6E648435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2820" r="444" b="30540"/>
          <a:stretch/>
        </p:blipFill>
        <p:spPr>
          <a:xfrm>
            <a:off x="5206631" y="3941794"/>
            <a:ext cx="1783720" cy="1783720"/>
          </a:xfrm>
          <a:prstGeom prst="rect">
            <a:avLst/>
          </a:prstGeom>
        </p:spPr>
      </p:pic>
      <p:pic>
        <p:nvPicPr>
          <p:cNvPr id="41" name="Picture 2" descr="Орлова Ольга Юрьевна">
            <a:extLst>
              <a:ext uri="{FF2B5EF4-FFF2-40B4-BE49-F238E27FC236}">
                <a16:creationId xmlns:a16="http://schemas.microsoft.com/office/drawing/2014/main" id="{D95EDE5C-A173-912A-73C7-A9A9A17D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8438" r="24003" b="33959"/>
          <a:stretch/>
        </p:blipFill>
        <p:spPr bwMode="auto">
          <a:xfrm>
            <a:off x="9922312" y="892298"/>
            <a:ext cx="1778738" cy="177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Изображение выглядит как Человеческое лицо, человек, губа, бровь&#10;&#10;Автоматически созданное описание">
            <a:extLst>
              <a:ext uri="{FF2B5EF4-FFF2-40B4-BE49-F238E27FC236}">
                <a16:creationId xmlns:a16="http://schemas.microsoft.com/office/drawing/2014/main" id="{DA06BD61-182A-AB95-EF55-181192B9D3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8" r="4063" b="11588"/>
          <a:stretch/>
        </p:blipFill>
        <p:spPr>
          <a:xfrm>
            <a:off x="7556141" y="3946776"/>
            <a:ext cx="1778738" cy="177873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дежда, человек, Человеческое лицо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034D93B0-244B-3B41-D810-EED6F08533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7717" r="24851" b="47767"/>
          <a:stretch/>
        </p:blipFill>
        <p:spPr>
          <a:xfrm>
            <a:off x="9922312" y="3946776"/>
            <a:ext cx="1783719" cy="178371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D7CF9D2-2AB9-6F5E-2869-E0F154FE10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077" t="3663" b="11413"/>
          <a:stretch/>
        </p:blipFill>
        <p:spPr>
          <a:xfrm>
            <a:off x="7553407" y="892298"/>
            <a:ext cx="1781472" cy="17814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dirty="0">
                <a:solidFill>
                  <a:schemeClr val="dk1"/>
                </a:solidFill>
              </a:rPr>
              <a:t>ЗАПРОС НА АКСЕЛЕРАЦИЮ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 dirty="0">
                  <a:solidFill>
                    <a:srgbClr val="FFFFFF"/>
                  </a:solidFill>
                </a:rPr>
                <a:t>16</a:t>
              </a:r>
              <a:endPara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9C5344-7E65-48EE-9FE1-62883FBE9942}"/>
              </a:ext>
            </a:extLst>
          </p:cNvPr>
          <p:cNvSpPr txBox="1"/>
          <p:nvPr/>
        </p:nvSpPr>
        <p:spPr>
          <a:xfrm>
            <a:off x="1484243" y="1431235"/>
            <a:ext cx="7646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-apple-system"/>
              </a:rPr>
              <a:t>Инвестиции в размере 2,5 млн рублей</a:t>
            </a:r>
          </a:p>
          <a:p>
            <a:endParaRPr lang="ru-RU" sz="2800" dirty="0">
              <a:solidFill>
                <a:srgbClr val="333333"/>
              </a:solidFill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-apple-system"/>
              </a:rPr>
              <a:t>Поставщики и заказчики</a:t>
            </a:r>
            <a:endParaRPr lang="ru-RU" sz="2800" dirty="0"/>
          </a:p>
        </p:txBody>
      </p:sp>
      <p:pic>
        <p:nvPicPr>
          <p:cNvPr id="1034" name="Picture 10" descr="HEINEKEN логотип - HR Lider - Компания HRLider.ru">
            <a:extLst>
              <a:ext uri="{FF2B5EF4-FFF2-40B4-BE49-F238E27FC236}">
                <a16:creationId xmlns:a16="http://schemas.microsoft.com/office/drawing/2014/main" id="{430EF33F-FE41-F298-3B4A-39455465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3775863"/>
            <a:ext cx="4944752" cy="21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едиа-кит » Логотипы « Официальный сайт OOO «Пивоваренная компания «Балтика»">
            <a:extLst>
              <a:ext uri="{FF2B5EF4-FFF2-40B4-BE49-F238E27FC236}">
                <a16:creationId xmlns:a16="http://schemas.microsoft.com/office/drawing/2014/main" id="{41416174-02E0-B0BE-3CC8-90F0D7DE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7" y="3212974"/>
            <a:ext cx="3114470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Альтернативные продукты настоящего | Greenwise — Альтернативные продукты  настоящего">
            <a:extLst>
              <a:ext uri="{FF2B5EF4-FFF2-40B4-BE49-F238E27FC236}">
                <a16:creationId xmlns:a16="http://schemas.microsoft.com/office/drawing/2014/main" id="{97CEE304-6423-9365-711D-3D99A3D5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51" y="2070719"/>
            <a:ext cx="3404548" cy="13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Еда и напитки Bombbar / Бомббар">
            <a:extLst>
              <a:ext uri="{FF2B5EF4-FFF2-40B4-BE49-F238E27FC236}">
                <a16:creationId xmlns:a16="http://schemas.microsoft.com/office/drawing/2014/main" id="{F2FA8532-704F-124C-7588-06E22953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55" y="3803212"/>
            <a:ext cx="3096344" cy="2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71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" name="Google Shape;298;p10"/>
          <p:cNvSpPr/>
          <p:nvPr/>
        </p:nvSpPr>
        <p:spPr bwMode="auto"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00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99" name="Google Shape;299;p10"/>
          <p:cNvSpPr/>
          <p:nvPr/>
        </p:nvSpPr>
        <p:spPr bwMode="auto"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00" name="Google Shape;300;p10"/>
          <p:cNvSpPr/>
          <p:nvPr/>
        </p:nvSpPr>
        <p:spPr bwMode="auto">
          <a:xfrm>
            <a:off x="6102380" y="5347905"/>
            <a:ext cx="6122278" cy="1515886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01" name="Google Shape;301;p10"/>
          <p:cNvSpPr/>
          <p:nvPr/>
        </p:nvSpPr>
        <p:spPr bwMode="auto"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DAE3"/>
              </a:buClr>
              <a:buSzPts val="1800"/>
              <a:buFont typeface="Calibri"/>
              <a:buNone/>
              <a:defRPr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04" name="Google Shape;304;p10"/>
          <p:cNvSpPr txBox="1"/>
          <p:nvPr/>
        </p:nvSpPr>
        <p:spPr bwMode="auto">
          <a:xfrm>
            <a:off x="551545" y="995119"/>
            <a:ext cx="5039703" cy="1025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 lnSpcReduction="10000"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6900"/>
              <a:buFont typeface="Arial"/>
              <a:buNone/>
              <a:defRPr/>
            </a:pPr>
            <a:r>
              <a:rPr lang="en-US" sz="69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СПАСИБО</a:t>
            </a:r>
            <a:r>
              <a:rPr lang="en-US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</a:rPr>
              <a:t>!</a:t>
            </a:r>
            <a:endParaRPr lang="ru-RU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Google Shape;122;p2"/>
          <p:cNvSpPr txBox="1"/>
          <p:nvPr/>
        </p:nvSpPr>
        <p:spPr bwMode="auto">
          <a:xfrm>
            <a:off x="420955" y="353951"/>
            <a:ext cx="6518934" cy="33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КОНТАКТЫ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3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4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8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pic>
        <p:nvPicPr>
          <p:cNvPr id="9" name="Рисунок 8" descr="значки-03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1546" y="2251752"/>
            <a:ext cx="720000" cy="717575"/>
          </a:xfrm>
          <a:prstGeom prst="rect">
            <a:avLst/>
          </a:prstGeom>
        </p:spPr>
      </p:pic>
      <p:pic>
        <p:nvPicPr>
          <p:cNvPr id="11" name="Рисунок 10" descr="значки-06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26414" y="2255927"/>
            <a:ext cx="720000" cy="717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1220556" y="2410484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TT Supermolot Neue DemiBold"/>
              </a:rPr>
              <a:t>rozanova@scamt-itmo.ru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4095424" y="2410484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latin typeface="TT Supermolot Neue DemiBold"/>
              </a:rPr>
              <a:t>89032843135</a:t>
            </a:r>
            <a:endParaRPr dirty="0"/>
          </a:p>
        </p:txBody>
      </p:sp>
      <p:pic>
        <p:nvPicPr>
          <p:cNvPr id="532478285" name="Рисунок 53247828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39699" y="1795267"/>
            <a:ext cx="7184959" cy="50794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D81CD4-009A-D4D4-0409-9B0C796872E6}"/>
              </a:ext>
            </a:extLst>
          </p:cNvPr>
          <p:cNvSpPr txBox="1"/>
          <p:nvPr/>
        </p:nvSpPr>
        <p:spPr>
          <a:xfrm>
            <a:off x="555760" y="6167479"/>
            <a:ext cx="460413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43"/>
              </a:lnSpc>
            </a:pPr>
            <a:r>
              <a:rPr lang="en-US" sz="2400" dirty="0">
                <a:hlinkClick r:id="rId5"/>
              </a:rPr>
              <a:t>https://innoproteins.tilda.ws</a:t>
            </a:r>
            <a:r>
              <a:rPr lang="ru-RU" sz="2400" dirty="0"/>
              <a:t> </a:t>
            </a:r>
          </a:p>
        </p:txBody>
      </p:sp>
      <p:pic>
        <p:nvPicPr>
          <p:cNvPr id="21" name="Рисунок 20" descr="Изображение выглядит как текст, Графи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D59EC84-7556-468D-8CDF-B612DF000C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14" t="36812" r="19256" b="25970"/>
          <a:stretch/>
        </p:blipFill>
        <p:spPr>
          <a:xfrm>
            <a:off x="3413387" y="3697892"/>
            <a:ext cx="2035356" cy="24027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0A5931-28EE-7FAB-1854-33E88E8947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60"/>
          <a:stretch/>
        </p:blipFill>
        <p:spPr>
          <a:xfrm>
            <a:off x="581687" y="3655992"/>
            <a:ext cx="2016230" cy="244242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одежда, Человеческое лицо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CB93D68-DC8C-8B35-DDC3-CE2B43A79F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61" r="22271" b="32568"/>
          <a:stretch/>
        </p:blipFill>
        <p:spPr>
          <a:xfrm>
            <a:off x="3512421" y="3005413"/>
            <a:ext cx="746362" cy="746362"/>
          </a:xfrm>
          <a:prstGeom prst="flowChartConnector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DE4D8D-697B-2C6F-5EC7-FE08D7881C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727" b="4727"/>
          <a:stretch/>
        </p:blipFill>
        <p:spPr>
          <a:xfrm>
            <a:off x="610633" y="3005413"/>
            <a:ext cx="746362" cy="746362"/>
          </a:xfrm>
          <a:prstGeom prst="flowChartConnector">
            <a:avLst/>
          </a:prstGeom>
        </p:spPr>
      </p:pic>
      <p:sp>
        <p:nvSpPr>
          <p:cNvPr id="25" name="Текст 23">
            <a:extLst>
              <a:ext uri="{FF2B5EF4-FFF2-40B4-BE49-F238E27FC236}">
                <a16:creationId xmlns:a16="http://schemas.microsoft.com/office/drawing/2014/main" id="{367E8AED-C01C-5AFC-BF48-9602CCF6469C}"/>
              </a:ext>
            </a:extLst>
          </p:cNvPr>
          <p:cNvSpPr txBox="1">
            <a:spLocks/>
          </p:cNvSpPr>
          <p:nvPr/>
        </p:nvSpPr>
        <p:spPr>
          <a:xfrm>
            <a:off x="4482133" y="3298470"/>
            <a:ext cx="1115126" cy="3572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62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69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Банков Александр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7DCC5956-BBC3-A884-01C5-E7C753FD53CC}"/>
              </a:ext>
            </a:extLst>
          </p:cNvPr>
          <p:cNvSpPr txBox="1">
            <a:spLocks/>
          </p:cNvSpPr>
          <p:nvPr/>
        </p:nvSpPr>
        <p:spPr>
          <a:xfrm>
            <a:off x="1621359" y="3321062"/>
            <a:ext cx="1216228" cy="3346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62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69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Розанова Полина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АКТУАЛЬНОСТЬ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8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9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3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2" name="TextBox 17">
            <a:extLst>
              <a:ext uri="{FF2B5EF4-FFF2-40B4-BE49-F238E27FC236}">
                <a16:creationId xmlns:a16="http://schemas.microsoft.com/office/drawing/2014/main" id="{9601421B-91E9-4DC6-2A6D-05289D02A731}"/>
              </a:ext>
            </a:extLst>
          </p:cNvPr>
          <p:cNvSpPr txBox="1"/>
          <p:nvPr/>
        </p:nvSpPr>
        <p:spPr>
          <a:xfrm>
            <a:off x="234521" y="1187411"/>
            <a:ext cx="735266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Согласно данным Росстата на 2021 год, производство пива в России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составило 820 млн.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дкл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., что является одним из самых высоких показателей в мире.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По оценкам экспертов, на производство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каждого литра пива в среднем приходится от 2 до 5 кг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пивной дробины (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отход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год максимальный выход дробины может составлять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примерно 41 млн тонн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Закрывающая фигурная скобка 28">
            <a:extLst>
              <a:ext uri="{FF2B5EF4-FFF2-40B4-BE49-F238E27FC236}">
                <a16:creationId xmlns:a16="http://schemas.microsoft.com/office/drawing/2014/main" id="{7762DE4E-1E3C-A38A-1956-621A7CF61B93}"/>
              </a:ext>
            </a:extLst>
          </p:cNvPr>
          <p:cNvSpPr/>
          <p:nvPr/>
        </p:nvSpPr>
        <p:spPr>
          <a:xfrm>
            <a:off x="7396125" y="1002762"/>
            <a:ext cx="644072" cy="4852476"/>
          </a:xfrm>
          <a:prstGeom prst="rightBrace">
            <a:avLst>
              <a:gd name="adj1" fmla="val 8333"/>
              <a:gd name="adj2" fmla="val 50252"/>
            </a:avLst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E7989CAB-2C72-87F4-7C53-5E18EFFAE616}"/>
              </a:ext>
            </a:extLst>
          </p:cNvPr>
          <p:cNvSpPr txBox="1"/>
          <p:nvPr/>
        </p:nvSpPr>
        <p:spPr>
          <a:xfrm>
            <a:off x="8642924" y="2625470"/>
            <a:ext cx="33145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получать пищевые белки используемые в качестве энергетически ценной добавки к мясу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CF23578-A986-88FE-B8AE-37299D26D22B}"/>
              </a:ext>
            </a:extLst>
          </p:cNvPr>
          <p:cNvSpPr/>
          <p:nvPr/>
        </p:nvSpPr>
        <p:spPr>
          <a:xfrm>
            <a:off x="8419976" y="2328863"/>
            <a:ext cx="3537503" cy="2200274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ПРОБЛЕМА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0" name="Google Shape;158;p4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1" name="Google Shape;159;p4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60;p4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4</a:t>
              </a:r>
              <a:endParaRPr/>
            </a:p>
          </p:txBody>
        </p:sp>
      </p:grpSp>
      <p:sp>
        <p:nvSpPr>
          <p:cNvPr id="8" name="Текст 13">
            <a:extLst>
              <a:ext uri="{FF2B5EF4-FFF2-40B4-BE49-F238E27FC236}">
                <a16:creationId xmlns:a16="http://schemas.microsoft.com/office/drawing/2014/main" id="{0B53D6A4-0E5C-9BD8-6B8D-74CEA4030254}"/>
              </a:ext>
            </a:extLst>
          </p:cNvPr>
          <p:cNvSpPr txBox="1">
            <a:spLocks/>
          </p:cNvSpPr>
          <p:nvPr/>
        </p:nvSpPr>
        <p:spPr>
          <a:xfrm>
            <a:off x="420954" y="1268760"/>
            <a:ext cx="5332556" cy="4578735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95372" indent="-285750">
              <a:buFont typeface="Arial" panose="020B0604020202020204" pitchFamily="34" charset="0"/>
              <a:buChar char="•"/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Нехватка устойчивых и этичных источников белка для производителей пищевых продуктов. </a:t>
            </a:r>
          </a:p>
          <a:p>
            <a:pPr marL="295372" indent="-285750">
              <a:buFont typeface="Arial" panose="020B0604020202020204" pitchFamily="34" charset="0"/>
              <a:buChar char="•"/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Зависимость от животных белков и перейти на более экологичные и безживотные источники белка. </a:t>
            </a:r>
          </a:p>
          <a:p>
            <a:pPr marL="295372" indent="-285750">
              <a:buFont typeface="Arial" panose="020B0604020202020204" pitchFamily="34" charset="0"/>
              <a:buChar char="•"/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Недостаток высококачественного, но доступный источника белка. </a:t>
            </a:r>
          </a:p>
          <a:p>
            <a:pPr marL="295372" indent="-285750">
              <a:buFont typeface="Arial" panose="020B0604020202020204" pitchFamily="34" charset="0"/>
              <a:buChar char="•"/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конечные потребители, такие как вегетарианцы, веганы, и люди с ограничениями в диете из-за здоровья или этических соображений, также ищут новые варианты пищи, которые согласуются с их ценностями и потребностями.</a:t>
            </a:r>
            <a:endParaRPr lang="ru-RU" dirty="0"/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92A1FCDF-8972-0356-E3FF-084D24A82AA4}"/>
              </a:ext>
            </a:extLst>
          </p:cNvPr>
          <p:cNvSpPr txBox="1">
            <a:spLocks/>
          </p:cNvSpPr>
          <p:nvPr/>
        </p:nvSpPr>
        <p:spPr>
          <a:xfrm>
            <a:off x="6272999" y="1268760"/>
            <a:ext cx="5332556" cy="4578735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Многие растительные белки вызывают аллергичию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Некоторые растительные белки не содержат полный набор незаменимых аминокислот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Большинство альтернативных белков не содержат пищевые волокна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Разные альтернативные белки содержат минимальное разнообразие витаминов и минералов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Растительные белки имеют низкую скорость усвоения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Альтернативные белки часто имеют неприятный вкус</a:t>
            </a:r>
          </a:p>
          <a:p>
            <a:pPr marL="285750" indent="-285750" fontAlgn="base"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Большинство альтернативных белков требуют больших затрат на сырье, следовательно, высокую стоимость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dirty="0">
                <a:solidFill>
                  <a:schemeClr val="dk1"/>
                </a:solidFill>
              </a:rPr>
              <a:t>ОПИСАНИЕ ТЕХНОЛОГИИ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9" name="Google Shape;202;p6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0" name="Google Shape;203;p6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204;p6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6</a:t>
              </a:r>
              <a:endParaRPr/>
            </a:p>
          </p:txBody>
        </p:sp>
      </p:grpSp>
      <p:sp>
        <p:nvSpPr>
          <p:cNvPr id="558206907" name="Google Shape;117;p2"/>
          <p:cNvSpPr txBox="1"/>
          <p:nvPr/>
        </p:nvSpPr>
        <p:spPr bwMode="auto">
          <a:xfrm>
            <a:off x="609151" y="4962417"/>
            <a:ext cx="4989861" cy="30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9C458-1C81-AA02-6EB7-C1846C6F6798}"/>
              </a:ext>
            </a:extLst>
          </p:cNvPr>
          <p:cNvSpPr txBox="1"/>
          <p:nvPr/>
        </p:nvSpPr>
        <p:spPr>
          <a:xfrm>
            <a:off x="9780801" y="3815674"/>
            <a:ext cx="241119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Персональный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мясной блок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E4D02F-458D-DC77-0954-B844E0D280CF}"/>
              </a:ext>
            </a:extLst>
          </p:cNvPr>
          <p:cNvSpPr txBox="1"/>
          <p:nvPr/>
        </p:nvSpPr>
        <p:spPr>
          <a:xfrm>
            <a:off x="7882398" y="3740137"/>
            <a:ext cx="177182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экструзия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1E922-C0F7-C61E-9796-2B6817BA51BC}"/>
              </a:ext>
            </a:extLst>
          </p:cNvPr>
          <p:cNvSpPr txBox="1"/>
          <p:nvPr/>
        </p:nvSpPr>
        <p:spPr>
          <a:xfrm>
            <a:off x="185238" y="5457577"/>
            <a:ext cx="3123463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Желтый горох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Жмых подсолнечника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F2AC086-D1CC-63ED-8C66-3B3841D5C223}"/>
              </a:ext>
            </a:extLst>
          </p:cNvPr>
          <p:cNvCxnSpPr>
            <a:cxnSpLocks/>
          </p:cNvCxnSpPr>
          <p:nvPr/>
        </p:nvCxnSpPr>
        <p:spPr>
          <a:xfrm>
            <a:off x="3185220" y="5976085"/>
            <a:ext cx="2398756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C4B95E-F307-0870-A0AF-E0F902E38A7B}"/>
              </a:ext>
            </a:extLst>
          </p:cNvPr>
          <p:cNvSpPr txBox="1"/>
          <p:nvPr/>
        </p:nvSpPr>
        <p:spPr>
          <a:xfrm>
            <a:off x="5495777" y="5738535"/>
            <a:ext cx="158003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Белок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58D11-5477-7666-B559-CBABA2FA690B}"/>
              </a:ext>
            </a:extLst>
          </p:cNvPr>
          <p:cNvSpPr txBox="1"/>
          <p:nvPr/>
        </p:nvSpPr>
        <p:spPr>
          <a:xfrm>
            <a:off x="3516326" y="5455020"/>
            <a:ext cx="177182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экстракция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791DE0A-0352-ECBB-068D-70F815B08EAD}"/>
              </a:ext>
            </a:extLst>
          </p:cNvPr>
          <p:cNvCxnSpPr>
            <a:cxnSpLocks/>
          </p:cNvCxnSpPr>
          <p:nvPr/>
        </p:nvCxnSpPr>
        <p:spPr>
          <a:xfrm flipH="1">
            <a:off x="6936256" y="4279734"/>
            <a:ext cx="889212" cy="1571612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EBFE7A4-C5A5-FB5F-8F2C-BCFD636D2E4E}"/>
              </a:ext>
            </a:extLst>
          </p:cNvPr>
          <p:cNvCxnSpPr>
            <a:cxnSpLocks/>
          </p:cNvCxnSpPr>
          <p:nvPr/>
        </p:nvCxnSpPr>
        <p:spPr>
          <a:xfrm>
            <a:off x="7825468" y="4279734"/>
            <a:ext cx="2090716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782543B-3935-0D67-0147-0E435D79CA7C}"/>
              </a:ext>
            </a:extLst>
          </p:cNvPr>
          <p:cNvSpPr/>
          <p:nvPr/>
        </p:nvSpPr>
        <p:spPr>
          <a:xfrm rot="5400000">
            <a:off x="1923236" y="-308185"/>
            <a:ext cx="2975570" cy="6385963"/>
          </a:xfrm>
          <a:prstGeom prst="round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30D7FC4-090D-C32D-3FCC-1931098AE450}"/>
              </a:ext>
            </a:extLst>
          </p:cNvPr>
          <p:cNvCxnSpPr>
            <a:cxnSpLocks/>
          </p:cNvCxnSpPr>
          <p:nvPr/>
        </p:nvCxnSpPr>
        <p:spPr>
          <a:xfrm>
            <a:off x="6657010" y="2728599"/>
            <a:ext cx="1168458" cy="1551134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4EAB061-3AA0-939B-F2A2-331C8B87E7A5}"/>
              </a:ext>
            </a:extLst>
          </p:cNvPr>
          <p:cNvSpPr txBox="1"/>
          <p:nvPr/>
        </p:nvSpPr>
        <p:spPr>
          <a:xfrm>
            <a:off x="965140" y="3520424"/>
            <a:ext cx="46863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Белок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Витамины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Клетчатка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0CB7E9C-E260-8027-1EC2-26A7BA81F3B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524646" y="1881548"/>
            <a:ext cx="1219306" cy="1219306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0C74B91B-1CC3-47BB-0405-179D4E9D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03" y="1946032"/>
            <a:ext cx="1089917" cy="10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Крест 24">
            <a:extLst>
              <a:ext uri="{FF2B5EF4-FFF2-40B4-BE49-F238E27FC236}">
                <a16:creationId xmlns:a16="http://schemas.microsoft.com/office/drawing/2014/main" id="{1996A580-D1A8-41A6-3257-3257B0A7BA79}"/>
              </a:ext>
            </a:extLst>
          </p:cNvPr>
          <p:cNvSpPr/>
          <p:nvPr/>
        </p:nvSpPr>
        <p:spPr>
          <a:xfrm>
            <a:off x="3282218" y="2344941"/>
            <a:ext cx="359596" cy="366364"/>
          </a:xfrm>
          <a:prstGeom prst="plus">
            <a:avLst>
              <a:gd name="adj" fmla="val 36236"/>
            </a:avLst>
          </a:prstGeom>
          <a:solidFill>
            <a:srgbClr val="ADB9CA"/>
          </a:solidFill>
          <a:ln>
            <a:solidFill>
              <a:srgbClr val="ADB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BF46750-DE5E-7FA1-2832-2CDDC9E74A1C}"/>
              </a:ext>
            </a:extLst>
          </p:cNvPr>
          <p:cNvCxnSpPr>
            <a:cxnSpLocks/>
          </p:cNvCxnSpPr>
          <p:nvPr/>
        </p:nvCxnSpPr>
        <p:spPr>
          <a:xfrm>
            <a:off x="6547122" y="1397011"/>
            <a:ext cx="2090716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FB34A31-E984-9DEA-203B-8CD49039E0F7}"/>
              </a:ext>
            </a:extLst>
          </p:cNvPr>
          <p:cNvCxnSpPr>
            <a:cxnSpLocks/>
          </p:cNvCxnSpPr>
          <p:nvPr/>
        </p:nvCxnSpPr>
        <p:spPr>
          <a:xfrm>
            <a:off x="6706684" y="2206404"/>
            <a:ext cx="2090716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54FC010-70CA-0BC0-CA3D-7ADA358824F8}"/>
              </a:ext>
            </a:extLst>
          </p:cNvPr>
          <p:cNvSpPr txBox="1"/>
          <p:nvPr/>
        </p:nvSpPr>
        <p:spPr>
          <a:xfrm>
            <a:off x="8921384" y="1990056"/>
            <a:ext cx="313470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Корм для домашних животных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9C3815-70E8-1669-9FD0-CE33EC78EA98}"/>
              </a:ext>
            </a:extLst>
          </p:cNvPr>
          <p:cNvSpPr txBox="1"/>
          <p:nvPr/>
        </p:nvSpPr>
        <p:spPr>
          <a:xfrm>
            <a:off x="8927346" y="1179694"/>
            <a:ext cx="31347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Добавка в пищу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82E05E-99C7-1C7E-DC5D-E594F49E6327}"/>
              </a:ext>
            </a:extLst>
          </p:cNvPr>
          <p:cNvSpPr txBox="1"/>
          <p:nvPr/>
        </p:nvSpPr>
        <p:spPr>
          <a:xfrm>
            <a:off x="7708796" y="4485376"/>
            <a:ext cx="2213693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Комбинации с индивид.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микроэлементами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969237-7456-2119-4521-99AAF37E7C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5" t="11685" r="20008" b="28356"/>
          <a:stretch/>
        </p:blipFill>
        <p:spPr bwMode="auto">
          <a:xfrm rot="5400000">
            <a:off x="4839155" y="2268741"/>
            <a:ext cx="2279690" cy="8141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 dirty="0">
                <a:solidFill>
                  <a:schemeClr val="dk1"/>
                </a:solidFill>
              </a:rPr>
              <a:t>ОПИСАНИЕ ПРОДУКТА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4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5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6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7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9" name="Google Shape;202;p6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0" name="Google Shape;203;p6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204;p6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6</a:t>
              </a:r>
              <a:endParaRPr/>
            </a:p>
          </p:txBody>
        </p:sp>
      </p:grpSp>
      <p:pic>
        <p:nvPicPr>
          <p:cNvPr id="8" name="Рисунок 7" descr="Изображение выглядит как текст, снимок экрана, графический дизайн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D149266-6C1C-D3D4-5061-8583DF4BC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8" y="1196752"/>
            <a:ext cx="3727450" cy="185928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екст, снимок экрана, порошок&#10;&#10;Автоматически созданное описание">
            <a:extLst>
              <a:ext uri="{FF2B5EF4-FFF2-40B4-BE49-F238E27FC236}">
                <a16:creationId xmlns:a16="http://schemas.microsoft.com/office/drawing/2014/main" id="{6834D521-97A0-DCFD-3CD3-8B0EFB5D9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6" y="3801969"/>
            <a:ext cx="3686175" cy="246507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еда, Легкая закуска, печенье&#10;&#10;Автоматически созданное описание">
            <a:extLst>
              <a:ext uri="{FF2B5EF4-FFF2-40B4-BE49-F238E27FC236}">
                <a16:creationId xmlns:a16="http://schemas.microsoft.com/office/drawing/2014/main" id="{ACAAD852-8289-03C9-A239-3CC8DD20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2453521"/>
            <a:ext cx="3717290" cy="187833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екст, Легкая закуска, овощи, еда&#10;&#10;Автоматически созданное описание">
            <a:extLst>
              <a:ext uri="{FF2B5EF4-FFF2-40B4-BE49-F238E27FC236}">
                <a16:creationId xmlns:a16="http://schemas.microsoft.com/office/drawing/2014/main" id="{1AD9E2E7-9B33-BB87-E17C-899C296AA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724120"/>
            <a:ext cx="3680460" cy="16884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екст, еда&#10;&#10;Автоматически созданное описание">
            <a:extLst>
              <a:ext uri="{FF2B5EF4-FFF2-40B4-BE49-F238E27FC236}">
                <a16:creationId xmlns:a16="http://schemas.microsoft.com/office/drawing/2014/main" id="{BEE2ADF9-F78E-2A45-5EBB-71E8B43F8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168" y="4404479"/>
            <a:ext cx="3677920" cy="18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АНАЛИЗ РЫНКА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45E7324-2D45-FF05-63AA-F57072202566}"/>
              </a:ext>
            </a:extLst>
          </p:cNvPr>
          <p:cNvGrpSpPr/>
          <p:nvPr/>
        </p:nvGrpSpPr>
        <p:grpSpPr>
          <a:xfrm>
            <a:off x="0" y="692195"/>
            <a:ext cx="9099911" cy="6165805"/>
            <a:chOff x="-976811" y="1277300"/>
            <a:chExt cx="8566245" cy="5654842"/>
          </a:xfrm>
        </p:grpSpPr>
        <p:sp>
          <p:nvSpPr>
            <p:cNvPr id="4" name="Треугольник 110">
              <a:extLst>
                <a:ext uri="{FF2B5EF4-FFF2-40B4-BE49-F238E27FC236}">
                  <a16:creationId xmlns:a16="http://schemas.microsoft.com/office/drawing/2014/main" id="{9C2BC187-D016-6176-86C3-3FBB0D5CAD77}"/>
                </a:ext>
              </a:extLst>
            </p:cNvPr>
            <p:cNvSpPr/>
            <p:nvPr/>
          </p:nvSpPr>
          <p:spPr>
            <a:xfrm>
              <a:off x="-976811" y="1277300"/>
              <a:ext cx="8566245" cy="5654842"/>
            </a:xfrm>
            <a:prstGeom prst="triangle">
              <a:avLst/>
            </a:prstGeom>
            <a:solidFill>
              <a:srgbClr val="FB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" name="Треугольник 2">
              <a:extLst>
                <a:ext uri="{FF2B5EF4-FFF2-40B4-BE49-F238E27FC236}">
                  <a16:creationId xmlns:a16="http://schemas.microsoft.com/office/drawing/2014/main" id="{228DB9AB-072E-73ED-7652-723537628D0B}"/>
                </a:ext>
              </a:extLst>
            </p:cNvPr>
            <p:cNvSpPr/>
            <p:nvPr/>
          </p:nvSpPr>
          <p:spPr>
            <a:xfrm>
              <a:off x="-24717" y="2534313"/>
              <a:ext cx="6662057" cy="4397829"/>
            </a:xfrm>
            <a:prstGeom prst="triangle">
              <a:avLst/>
            </a:prstGeom>
            <a:solidFill>
              <a:srgbClr val="FCAF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" name="Треугольник 109">
              <a:extLst>
                <a:ext uri="{FF2B5EF4-FFF2-40B4-BE49-F238E27FC236}">
                  <a16:creationId xmlns:a16="http://schemas.microsoft.com/office/drawing/2014/main" id="{57822121-3FE8-60D6-58A7-B00B15714FE2}"/>
                </a:ext>
              </a:extLst>
            </p:cNvPr>
            <p:cNvSpPr/>
            <p:nvPr/>
          </p:nvSpPr>
          <p:spPr>
            <a:xfrm>
              <a:off x="939964" y="3807942"/>
              <a:ext cx="4732699" cy="3124200"/>
            </a:xfrm>
            <a:prstGeom prst="triangle">
              <a:avLst/>
            </a:prstGeom>
            <a:solidFill>
              <a:srgbClr val="B5D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oogle Shape;221;p7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17" name="Google Shape;222;p7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8" name="Google Shape;223;p7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en-US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7</a:t>
              </a:r>
              <a:endParaRPr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8F5365-C976-B0C3-66B0-36D94566876E}"/>
              </a:ext>
            </a:extLst>
          </p:cNvPr>
          <p:cNvSpPr/>
          <p:nvPr/>
        </p:nvSpPr>
        <p:spPr>
          <a:xfrm rot="18411022">
            <a:off x="405046" y="3783300"/>
            <a:ext cx="4427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Протеин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49D483-3AD8-2C84-329F-FB62BDB9CD2B}"/>
              </a:ext>
            </a:extLst>
          </p:cNvPr>
          <p:cNvSpPr/>
          <p:nvPr/>
        </p:nvSpPr>
        <p:spPr>
          <a:xfrm rot="18393595">
            <a:off x="2079322" y="5108820"/>
            <a:ext cx="2908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Протеиновые печенья, чипсы, котлеты и </a:t>
            </a:r>
            <a:r>
              <a:rPr lang="ru-RU" sz="20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тд</a:t>
            </a:r>
            <a:r>
              <a:rPr lang="ru-RU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9810D13-D5D9-EFA8-D6FB-D4A83E5DD799}"/>
              </a:ext>
            </a:extLst>
          </p:cNvPr>
          <p:cNvSpPr/>
          <p:nvPr/>
        </p:nvSpPr>
        <p:spPr>
          <a:xfrm rot="18404941">
            <a:off x="1151566" y="4623461"/>
            <a:ext cx="3635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Белковая продукция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3BEBCB0-C09B-B941-BA16-9A82DFA3ABB1}"/>
              </a:ext>
            </a:extLst>
          </p:cNvPr>
          <p:cNvCxnSpPr>
            <a:cxnSpLocks/>
          </p:cNvCxnSpPr>
          <p:nvPr/>
        </p:nvCxnSpPr>
        <p:spPr>
          <a:xfrm>
            <a:off x="5035911" y="1441495"/>
            <a:ext cx="5105400" cy="0"/>
          </a:xfrm>
          <a:prstGeom prst="line">
            <a:avLst/>
          </a:prstGeom>
          <a:ln w="31750">
            <a:solidFill>
              <a:srgbClr val="FBB3C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E9E162E-9518-8D22-9725-0530CF6BE86B}"/>
              </a:ext>
            </a:extLst>
          </p:cNvPr>
          <p:cNvCxnSpPr>
            <a:cxnSpLocks/>
          </p:cNvCxnSpPr>
          <p:nvPr/>
        </p:nvCxnSpPr>
        <p:spPr>
          <a:xfrm flipV="1">
            <a:off x="5311128" y="3451501"/>
            <a:ext cx="5757283" cy="1"/>
          </a:xfrm>
          <a:prstGeom prst="line">
            <a:avLst/>
          </a:prstGeom>
          <a:ln w="31750">
            <a:solidFill>
              <a:srgbClr val="FCAF1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BA02FE7-026C-B052-50D7-95AC6D055F71}"/>
              </a:ext>
            </a:extLst>
          </p:cNvPr>
          <p:cNvCxnSpPr>
            <a:cxnSpLocks/>
          </p:cNvCxnSpPr>
          <p:nvPr/>
        </p:nvCxnSpPr>
        <p:spPr>
          <a:xfrm flipV="1">
            <a:off x="4313817" y="5566006"/>
            <a:ext cx="6341483" cy="1"/>
          </a:xfrm>
          <a:prstGeom prst="line">
            <a:avLst/>
          </a:prstGeom>
          <a:ln w="31750">
            <a:solidFill>
              <a:srgbClr val="B5D8E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63BE348-5AED-7944-1AD3-8C1083544591}"/>
              </a:ext>
            </a:extLst>
          </p:cNvPr>
          <p:cNvSpPr/>
          <p:nvPr/>
        </p:nvSpPr>
        <p:spPr>
          <a:xfrm>
            <a:off x="4658684" y="833788"/>
            <a:ext cx="1549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TAM</a:t>
            </a:r>
            <a:endParaRPr lang="ru-RU" sz="2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B0CB578-B082-A36A-59C0-D3C953C76FFC}"/>
              </a:ext>
            </a:extLst>
          </p:cNvPr>
          <p:cNvSpPr/>
          <p:nvPr/>
        </p:nvSpPr>
        <p:spPr>
          <a:xfrm>
            <a:off x="8787637" y="833788"/>
            <a:ext cx="30184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 </a:t>
            </a:r>
            <a:r>
              <a:rPr lang="ru-RU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млрд руб.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6C57EE-4958-7613-7AB4-ED158EF93A39}"/>
              </a:ext>
            </a:extLst>
          </p:cNvPr>
          <p:cNvSpPr/>
          <p:nvPr/>
        </p:nvSpPr>
        <p:spPr>
          <a:xfrm>
            <a:off x="6121390" y="2813536"/>
            <a:ext cx="1549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SAM</a:t>
            </a:r>
            <a:endParaRPr lang="ru-RU" sz="2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0AD0D83-B443-F0E3-C6D3-33E2E51FB458}"/>
              </a:ext>
            </a:extLst>
          </p:cNvPr>
          <p:cNvSpPr/>
          <p:nvPr/>
        </p:nvSpPr>
        <p:spPr>
          <a:xfrm>
            <a:off x="8885165" y="2809582"/>
            <a:ext cx="2999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153,5</a:t>
            </a:r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D118CCB-5CE1-F434-7EFD-1F60C91D0303}"/>
              </a:ext>
            </a:extLst>
          </p:cNvPr>
          <p:cNvSpPr/>
          <p:nvPr/>
        </p:nvSpPr>
        <p:spPr>
          <a:xfrm>
            <a:off x="9113283" y="4924087"/>
            <a:ext cx="2771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77</a:t>
            </a:r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0FA0AF0-5B04-A329-9917-A464705C48FC}"/>
              </a:ext>
            </a:extLst>
          </p:cNvPr>
          <p:cNvSpPr/>
          <p:nvPr/>
        </p:nvSpPr>
        <p:spPr>
          <a:xfrm>
            <a:off x="7681461" y="4925668"/>
            <a:ext cx="1549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SOM</a:t>
            </a:r>
            <a:endParaRPr lang="ru-RU" sz="28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8" name="Google Shape;118;p2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19" name="Google Shape;119;p2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8</a:t>
              </a:r>
              <a:endParaRPr/>
            </a:p>
          </p:txBody>
        </p:sp>
      </p:grpSp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КОНКУРЕНТЫ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F0126A-8EA2-D94A-7E99-C72137D47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0375"/>
              </p:ext>
            </p:extLst>
          </p:nvPr>
        </p:nvGraphicFramePr>
        <p:xfrm>
          <a:off x="673166" y="1696425"/>
          <a:ext cx="10611480" cy="3755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870">
                  <a:extLst>
                    <a:ext uri="{9D8B030D-6E8A-4147-A177-3AD203B41FA5}">
                      <a16:colId xmlns:a16="http://schemas.microsoft.com/office/drawing/2014/main" val="504129969"/>
                    </a:ext>
                  </a:extLst>
                </a:gridCol>
                <a:gridCol w="2652870">
                  <a:extLst>
                    <a:ext uri="{9D8B030D-6E8A-4147-A177-3AD203B41FA5}">
                      <a16:colId xmlns:a16="http://schemas.microsoft.com/office/drawing/2014/main" val="3331507994"/>
                    </a:ext>
                  </a:extLst>
                </a:gridCol>
                <a:gridCol w="2652870">
                  <a:extLst>
                    <a:ext uri="{9D8B030D-6E8A-4147-A177-3AD203B41FA5}">
                      <a16:colId xmlns:a16="http://schemas.microsoft.com/office/drawing/2014/main" val="832720369"/>
                    </a:ext>
                  </a:extLst>
                </a:gridCol>
                <a:gridCol w="2652870">
                  <a:extLst>
                    <a:ext uri="{9D8B030D-6E8A-4147-A177-3AD203B41FA5}">
                      <a16:colId xmlns:a16="http://schemas.microsoft.com/office/drawing/2014/main" val="569415468"/>
                    </a:ext>
                  </a:extLst>
                </a:gridCol>
              </a:tblGrid>
              <a:tr h="55485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Конкурент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Преимущества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Недостатки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Наш ответ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261124"/>
                  </a:ext>
                </a:extLst>
              </a:tr>
              <a:tr h="554853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Planterians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Различные варианты продукции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кг мясных блоков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кг мясных блоков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ru-RU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рублей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737471"/>
                  </a:ext>
                </a:extLst>
              </a:tr>
              <a:tr h="554853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ЭФКО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Сладкие белки, растительное мясо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соевые белки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пивная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дробина</a:t>
                      </a: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пивные дрожжи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256472"/>
                  </a:ext>
                </a:extLst>
              </a:tr>
              <a:tr h="55485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Beyond Meat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Имитируют вкус и фактуру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соевые белки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пивная дробина, пивные дрожжи 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422047"/>
                  </a:ext>
                </a:extLst>
              </a:tr>
              <a:tr h="55485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Impossible Foods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Вкус и текстура животного мяса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610646"/>
                  </a:ext>
                </a:extLst>
              </a:tr>
              <a:tr h="554853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DuPont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Различные пищевые ингредиенты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соевые белки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– пивная дробина, пивные дрожжи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2494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ЦЕЛЕВАЯ АУДИТОРИЯ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8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9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0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1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2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3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15" name="Google Shape;133;p3"/>
          <p:cNvGrpSpPr/>
          <p:nvPr/>
        </p:nvGrpSpPr>
        <p:grpSpPr bwMode="auto">
          <a:xfrm>
            <a:off x="-18522" y="6358525"/>
            <a:ext cx="542262" cy="506843"/>
            <a:chOff x="-1" y="0"/>
            <a:chExt cx="542260" cy="506841"/>
          </a:xfrm>
        </p:grpSpPr>
        <p:sp>
          <p:nvSpPr>
            <p:cNvPr id="16" name="Google Shape;134;p3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35;p3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9</a:t>
              </a:r>
              <a:endParaRPr/>
            </a:p>
          </p:txBody>
        </p:sp>
      </p:grpSp>
      <p:pic>
        <p:nvPicPr>
          <p:cNvPr id="2" name="Рисунок 1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2BA7DABA-E9A9-15B2-D3F0-67C53894A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16799" r="996" b="1537"/>
          <a:stretch/>
        </p:blipFill>
        <p:spPr>
          <a:xfrm>
            <a:off x="523740" y="977088"/>
            <a:ext cx="11168361" cy="5239657"/>
          </a:xfrm>
          <a:prstGeom prst="rect">
            <a:avLst/>
          </a:prstGeom>
          <a:ln>
            <a:solidFill>
              <a:srgbClr val="FBB3C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 bwMode="auto">
          <a:xfrm>
            <a:off x="420954" y="355604"/>
            <a:ext cx="6518970" cy="3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pPr>
            <a:r>
              <a:rPr lang="ru-RU" sz="1600" b="1">
                <a:solidFill>
                  <a:schemeClr val="dk1"/>
                </a:solidFill>
              </a:rPr>
              <a:t>БИЗНЕС-МОДЕЛЬ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4" name="Google Shape;123;p2"/>
          <p:cNvGrpSpPr/>
          <p:nvPr/>
        </p:nvGrpSpPr>
        <p:grpSpPr bwMode="auto"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5" name="Google Shape;124;p2"/>
            <p:cNvSpPr/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6" name="Google Shape;125;p2"/>
            <p:cNvSpPr/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7" name="Google Shape;126;p2"/>
            <p:cNvSpPr/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8" name="Google Shape;127;p2"/>
            <p:cNvSpPr/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19" name="Google Shape;128;p2"/>
            <p:cNvSpPr/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</p:grpSp>
      <p:grpSp>
        <p:nvGrpSpPr>
          <p:cNvPr id="21" name="Google Shape;158;p4"/>
          <p:cNvGrpSpPr/>
          <p:nvPr/>
        </p:nvGrpSpPr>
        <p:grpSpPr bwMode="auto">
          <a:xfrm>
            <a:off x="-6779" y="6365338"/>
            <a:ext cx="542262" cy="506843"/>
            <a:chOff x="-1" y="0"/>
            <a:chExt cx="542260" cy="506841"/>
          </a:xfrm>
        </p:grpSpPr>
        <p:sp>
          <p:nvSpPr>
            <p:cNvPr id="22" name="Google Shape;159;p4"/>
            <p:cNvSpPr/>
            <p:nvPr/>
          </p:nvSpPr>
          <p:spPr bwMode="auto">
            <a:xfrm>
              <a:off x="-1" y="0"/>
              <a:ext cx="542260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defRPr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</a:endParaRPr>
            </a:p>
          </p:txBody>
        </p:sp>
        <p:sp>
          <p:nvSpPr>
            <p:cNvPr id="23" name="Google Shape;160;p4"/>
            <p:cNvSpPr txBox="1"/>
            <p:nvPr/>
          </p:nvSpPr>
          <p:spPr bwMode="auto"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defRPr/>
              </a:pPr>
              <a:r>
                <a:rPr lang="ru-RU" sz="1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10</a:t>
              </a:r>
              <a:endParaRPr/>
            </a:p>
          </p:txBody>
        </p:sp>
      </p:grpSp>
      <p:graphicFrame>
        <p:nvGraphicFramePr>
          <p:cNvPr id="3" name="Table 272">
            <a:extLst>
              <a:ext uri="{FF2B5EF4-FFF2-40B4-BE49-F238E27FC236}">
                <a16:creationId xmlns:a16="http://schemas.microsoft.com/office/drawing/2014/main" id="{23E16126-EE06-D4AD-E554-0924E1563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286830"/>
              </p:ext>
            </p:extLst>
          </p:nvPr>
        </p:nvGraphicFramePr>
        <p:xfrm>
          <a:off x="257191" y="2573788"/>
          <a:ext cx="5262743" cy="3694780"/>
        </p:xfrm>
        <a:graphic>
          <a:graphicData uri="http://schemas.openxmlformats.org/drawingml/2006/table">
            <a:tbl>
              <a:tblPr/>
              <a:tblGrid>
                <a:gridCol w="2311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0571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4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</a:t>
                      </a: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5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</a:t>
                      </a:r>
                      <a:r>
                        <a:rPr lang="ru-RU" sz="13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6</a:t>
                      </a:r>
                      <a:endParaRPr sz="13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Объем продаж, ед.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169560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843120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1779540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728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Количество к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лиентов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942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2342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4237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28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290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310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350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49172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261367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622839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Расходы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в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т.ч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.: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30000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22000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35000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marL="0" lvl="8" indent="136525" algn="l" defTabSz="914400">
                        <a:buFontTx/>
                        <a:buNone/>
                        <a:tabLst/>
                        <a:defRPr sz="1800"/>
                      </a:pP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Переменные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marL="0" lvl="6" indent="136525" algn="l" defTabSz="914400"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Постоянные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b="0" i="0" u="none" strike="noStrike" cap="non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b="0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12000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446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19172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239367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587839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9910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Маржа</a:t>
                      </a:r>
                      <a:r>
                        <a:rPr sz="11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%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 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(Выручка-расходы) * 100%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58464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Грант,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24506"/>
                  </a:ext>
                </a:extLst>
              </a:tr>
              <a:tr h="202127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Инвестиции, </a:t>
                      </a:r>
                      <a:r>
                        <a:rPr lang="ru-RU" sz="11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5000</a:t>
                      </a: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34569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244AE-6C29-D208-B586-BC4CD1F5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3" y="1059263"/>
            <a:ext cx="11598226" cy="34097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Тема Office">
        <a:dk1>
          <a:srgbClr val="000000"/>
        </a:dk1>
        <a:lt1>
          <a:srgbClr val="FFFFFF"/>
        </a:lt1>
        <a:dk2>
          <a:srgbClr val="A7A7A7"/>
        </a:dk2>
        <a:lt2>
          <a:srgbClr val="535353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000FF"/>
        </a:hlink>
        <a:folHlink>
          <a:srgbClr val="FF00FF"/>
        </a:folHlink>
      </a:clrScheme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716</Words>
  <Application>Microsoft Office PowerPoint</Application>
  <DocSecurity>0</DocSecurity>
  <PresentationFormat>Широкоэкранный</PresentationFormat>
  <Paragraphs>213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Montserrat</vt:lpstr>
      <vt:lpstr>TT Supermolot Neue DemiBold</vt:lpstr>
      <vt:lpstr>Microsoft GothicNeo</vt:lpstr>
      <vt:lpstr>-apple-system</vt:lpstr>
      <vt:lpstr>Proxima Nova Regular</vt:lpstr>
      <vt:lpstr>Arial</vt:lpstr>
      <vt:lpstr>Calibri</vt:lpstr>
      <vt:lpstr>Proxima Nova Bold</vt:lpstr>
      <vt:lpstr>Times New Roman</vt:lpstr>
      <vt:lpstr>Helvetica Neue</vt:lpstr>
      <vt:lpstr>Gilroy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Виктория Бокарева</dc:creator>
  <cp:keywords/>
  <dc:description/>
  <cp:lastModifiedBy>Виктория Скрыльникова</cp:lastModifiedBy>
  <cp:revision>14</cp:revision>
  <dcterms:modified xsi:type="dcterms:W3CDTF">2023-11-30T17:33:53Z</dcterms:modified>
  <cp:category/>
  <dc:identifier/>
  <cp:contentStatus/>
  <dc:language/>
  <cp:version/>
</cp:coreProperties>
</file>