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4" roundtripDataSignature="AMtx7mh54EZqNDWlzMkcgSOUO+OkoutNl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0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1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0" name="Google Shape;20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3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3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4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4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5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5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5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5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8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8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9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9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6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hyperlink" Target="https://docs.google.com/spreadsheets/d/1tGtDtlMpS5woleFy19hujsULp8RNuFMyCRDYP7INk-U/edit?usp=sharing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b="41918" l="22462" r="28433" t="0"/>
          <a:stretch/>
        </p:blipFill>
        <p:spPr>
          <a:xfrm rot="-5400000">
            <a:off x="2666999" y="-2667002"/>
            <a:ext cx="6858001" cy="1219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60961" y="547192"/>
            <a:ext cx="1437841" cy="35167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 txBox="1"/>
          <p:nvPr/>
        </p:nvSpPr>
        <p:spPr>
          <a:xfrm>
            <a:off x="1110887" y="3440992"/>
            <a:ext cx="6697473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erdana"/>
              <a:buNone/>
            </a:pPr>
            <a:r>
              <a:rPr b="1" i="0" lang="ru-RU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Практика 2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erdana"/>
              <a:buNone/>
            </a:pPr>
            <a:r>
              <a:rPr b="1" i="0" lang="ru-RU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Бизнес-модель </a:t>
            </a:r>
            <a:endParaRPr/>
          </a:p>
        </p:txBody>
      </p:sp>
      <p:sp>
        <p:nvSpPr>
          <p:cNvPr id="87" name="Google Shape;87;p1"/>
          <p:cNvSpPr txBox="1"/>
          <p:nvPr/>
        </p:nvSpPr>
        <p:spPr>
          <a:xfrm>
            <a:off x="10090944" y="5980022"/>
            <a:ext cx="188019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Красноярск, 2023</a:t>
            </a:r>
            <a:endParaRPr/>
          </a:p>
        </p:txBody>
      </p:sp>
      <p:pic>
        <p:nvPicPr>
          <p:cNvPr id="88" name="Google Shape;88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60961" y="1617589"/>
            <a:ext cx="2655633" cy="121592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9" name="Google Shape;89;p1"/>
          <p:cNvCxnSpPr/>
          <p:nvPr/>
        </p:nvCxnSpPr>
        <p:spPr>
          <a:xfrm>
            <a:off x="1212032" y="5137080"/>
            <a:ext cx="5209124" cy="0"/>
          </a:xfrm>
          <a:prstGeom prst="straightConnector1">
            <a:avLst/>
          </a:prstGeom>
          <a:noFill/>
          <a:ln cap="flat" cmpd="sng" w="9525">
            <a:solidFill>
              <a:srgbClr val="C1C85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0" name="Google Shape;90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093654" y="211012"/>
            <a:ext cx="1060953" cy="82465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 txBox="1"/>
          <p:nvPr/>
        </p:nvSpPr>
        <p:spPr>
          <a:xfrm>
            <a:off x="1319725" y="4523125"/>
            <a:ext cx="3372600" cy="5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Ginger/energy shots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/>
          <p:nvPr/>
        </p:nvSpPr>
        <p:spPr>
          <a:xfrm>
            <a:off x="0" y="0"/>
            <a:ext cx="3009900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2"/>
          <p:cNvSpPr txBox="1"/>
          <p:nvPr/>
        </p:nvSpPr>
        <p:spPr>
          <a:xfrm>
            <a:off x="404589" y="1458252"/>
            <a:ext cx="2474723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None/>
            </a:pPr>
            <a:r>
              <a:rPr b="1" lang="ru-RU" sz="2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Какую бизнес-модель планируется реализовать?</a:t>
            </a:r>
            <a:endParaRPr/>
          </a:p>
        </p:txBody>
      </p:sp>
      <p:pic>
        <p:nvPicPr>
          <p:cNvPr id="98" name="Google Shape;9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2748" y="368469"/>
            <a:ext cx="1575386" cy="721314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"/>
          <p:cNvSpPr txBox="1"/>
          <p:nvPr/>
        </p:nvSpPr>
        <p:spPr>
          <a:xfrm>
            <a:off x="386431" y="2706040"/>
            <a:ext cx="2287811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Verdana"/>
              <a:buNone/>
            </a:pPr>
            <a:r>
              <a:rPr lang="ru-RU" sz="1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Выберите подходящую бизнес-модель из </a:t>
            </a:r>
            <a:r>
              <a:rPr lang="ru-RU" sz="1400" u="sng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списка</a:t>
            </a:r>
            <a:endParaRPr sz="14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0" name="Google Shape;100;p2"/>
          <p:cNvSpPr txBox="1"/>
          <p:nvPr/>
        </p:nvSpPr>
        <p:spPr>
          <a:xfrm>
            <a:off x="3566276" y="975605"/>
            <a:ext cx="8221200" cy="31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Название бизнес-модели:</a:t>
            </a:r>
            <a:r>
              <a:rPr lang="ru-RU" sz="2000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DIRECT SELLING, E-COMMERCE, REVENUE SHARING</a:t>
            </a:r>
            <a:endParaRPr sz="2000">
              <a:solidFill>
                <a:schemeClr val="dk1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Наша команда решила использовать 3 бизнес модели. Мы создали группу в социальных сетях “ВКонтакте” и “Телеграм” в которой будет </a:t>
            </a:r>
            <a:r>
              <a:rPr lang="ru-RU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производиться</a:t>
            </a:r>
            <a:r>
              <a:rPr lang="ru-RU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продажа продукта, </a:t>
            </a:r>
            <a:r>
              <a:rPr lang="ru-RU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также есть партнеры, которые готовы выставить наш продукт на продажу в своих вендинговых аппаратах и будут производиться рассылки для потенциальных клиентов.</a:t>
            </a:r>
            <a:r>
              <a:rPr lang="ru-RU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2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"/>
          <p:cNvSpPr/>
          <p:nvPr/>
        </p:nvSpPr>
        <p:spPr>
          <a:xfrm>
            <a:off x="0" y="0"/>
            <a:ext cx="3009900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3"/>
          <p:cNvSpPr txBox="1"/>
          <p:nvPr/>
        </p:nvSpPr>
        <p:spPr>
          <a:xfrm>
            <a:off x="404589" y="1458252"/>
            <a:ext cx="247472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None/>
            </a:pPr>
            <a:r>
              <a:rPr b="1" lang="ru-RU" sz="2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Продукт</a:t>
            </a:r>
            <a:endParaRPr/>
          </a:p>
        </p:txBody>
      </p:sp>
      <p:pic>
        <p:nvPicPr>
          <p:cNvPr id="107" name="Google Shape;10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2748" y="368469"/>
            <a:ext cx="1575386" cy="721314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3"/>
          <p:cNvSpPr txBox="1"/>
          <p:nvPr/>
        </p:nvSpPr>
        <p:spPr>
          <a:xfrm>
            <a:off x="386431" y="2706040"/>
            <a:ext cx="228781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Verdana"/>
              <a:buNone/>
            </a:pPr>
            <a:r>
              <a:rPr lang="ru-RU" sz="1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Что покупает клиент?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Verdana"/>
              <a:buNone/>
            </a:pPr>
            <a:r>
              <a:rPr lang="ru-RU" sz="1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За что он платит?</a:t>
            </a:r>
            <a:endParaRPr/>
          </a:p>
        </p:txBody>
      </p:sp>
      <p:sp>
        <p:nvSpPr>
          <p:cNvPr id="109" name="Google Shape;109;p3"/>
          <p:cNvSpPr txBox="1"/>
          <p:nvPr/>
        </p:nvSpPr>
        <p:spPr>
          <a:xfrm>
            <a:off x="3566276" y="975605"/>
            <a:ext cx="8221200" cy="16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Клиент платит за натуральный продукт в красивой упаковке, который без воздействия таурина </a:t>
            </a:r>
            <a:r>
              <a:rPr lang="ru-RU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придает</a:t>
            </a:r>
            <a:r>
              <a:rPr lang="ru-RU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энергию телу и не оказывает плохого влияния на нервную систему человека.</a:t>
            </a:r>
            <a:endParaRPr sz="2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"/>
          <p:cNvSpPr/>
          <p:nvPr/>
        </p:nvSpPr>
        <p:spPr>
          <a:xfrm>
            <a:off x="0" y="0"/>
            <a:ext cx="3009900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4"/>
          <p:cNvSpPr txBox="1"/>
          <p:nvPr/>
        </p:nvSpPr>
        <p:spPr>
          <a:xfrm>
            <a:off x="404589" y="1458252"/>
            <a:ext cx="2474723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erdana"/>
              <a:buNone/>
            </a:pPr>
            <a:r>
              <a:rPr b="1" lang="ru-RU"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Дополнительные источники дохода</a:t>
            </a:r>
            <a:endParaRPr/>
          </a:p>
        </p:txBody>
      </p:sp>
      <p:pic>
        <p:nvPicPr>
          <p:cNvPr id="116" name="Google Shape;11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2748" y="368469"/>
            <a:ext cx="1575386" cy="721314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4"/>
          <p:cNvSpPr txBox="1"/>
          <p:nvPr/>
        </p:nvSpPr>
        <p:spPr>
          <a:xfrm>
            <a:off x="386431" y="2706040"/>
            <a:ext cx="228781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Verdana"/>
              <a:buNone/>
            </a:pPr>
            <a:r>
              <a:rPr lang="ru-RU" sz="1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За что ещё может платить клиент?</a:t>
            </a:r>
            <a:endParaRPr/>
          </a:p>
        </p:txBody>
      </p:sp>
      <p:sp>
        <p:nvSpPr>
          <p:cNvPr id="118" name="Google Shape;118;p4"/>
          <p:cNvSpPr txBox="1"/>
          <p:nvPr/>
        </p:nvSpPr>
        <p:spPr>
          <a:xfrm>
            <a:off x="3566276" y="975605"/>
            <a:ext cx="82212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55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●"/>
            </a:pPr>
            <a:r>
              <a:rPr lang="ru-RU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Рекламные мероприятия для пользователей продукта</a:t>
            </a:r>
            <a:endParaRPr sz="2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55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●"/>
            </a:pPr>
            <a:r>
              <a:rPr lang="ru-RU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Сувенирная продукция (</a:t>
            </a:r>
            <a:r>
              <a:rPr lang="ru-RU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металлические</a:t>
            </a:r>
            <a:r>
              <a:rPr lang="ru-RU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походные бутылки, шейкеры, браслеты, брелки)</a:t>
            </a:r>
            <a:endParaRPr sz="2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"/>
          <p:cNvSpPr/>
          <p:nvPr/>
        </p:nvSpPr>
        <p:spPr>
          <a:xfrm>
            <a:off x="0" y="0"/>
            <a:ext cx="3009900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5"/>
          <p:cNvSpPr txBox="1"/>
          <p:nvPr/>
        </p:nvSpPr>
        <p:spPr>
          <a:xfrm>
            <a:off x="404589" y="1458252"/>
            <a:ext cx="2474723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None/>
            </a:pPr>
            <a:r>
              <a:rPr b="1" lang="ru-RU" sz="2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Источники расходов</a:t>
            </a:r>
            <a:endParaRPr/>
          </a:p>
        </p:txBody>
      </p:sp>
      <p:pic>
        <p:nvPicPr>
          <p:cNvPr id="125" name="Google Shape;12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2748" y="368469"/>
            <a:ext cx="1575386" cy="721314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5"/>
          <p:cNvSpPr txBox="1"/>
          <p:nvPr/>
        </p:nvSpPr>
        <p:spPr>
          <a:xfrm>
            <a:off x="386431" y="2706040"/>
            <a:ext cx="2287811" cy="1169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Verdana"/>
              <a:buNone/>
            </a:pPr>
            <a:r>
              <a:rPr lang="ru-RU" sz="1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На что нужно потратить ресурсы для создания и продажи клиенту вашего продукта?</a:t>
            </a:r>
            <a:endParaRPr/>
          </a:p>
        </p:txBody>
      </p:sp>
      <p:sp>
        <p:nvSpPr>
          <p:cNvPr id="127" name="Google Shape;127;p5"/>
          <p:cNvSpPr txBox="1"/>
          <p:nvPr/>
        </p:nvSpPr>
        <p:spPr>
          <a:xfrm>
            <a:off x="3566276" y="975605"/>
            <a:ext cx="8221200" cy="16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55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●"/>
            </a:pPr>
            <a:r>
              <a:rPr lang="ru-RU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ингредиенты</a:t>
            </a:r>
            <a:endParaRPr sz="2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55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●"/>
            </a:pPr>
            <a:r>
              <a:rPr lang="ru-RU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оборудование</a:t>
            </a:r>
            <a:endParaRPr sz="2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55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●"/>
            </a:pPr>
            <a:r>
              <a:rPr lang="ru-RU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тара</a:t>
            </a:r>
            <a:endParaRPr sz="2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55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●"/>
            </a:pPr>
            <a:r>
              <a:rPr lang="ru-RU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доставка</a:t>
            </a:r>
            <a:endParaRPr sz="2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55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●"/>
            </a:pPr>
            <a:r>
              <a:rPr lang="ru-RU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реклама</a:t>
            </a:r>
            <a:endParaRPr sz="2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"/>
          <p:cNvSpPr/>
          <p:nvPr/>
        </p:nvSpPr>
        <p:spPr>
          <a:xfrm>
            <a:off x="0" y="0"/>
            <a:ext cx="3009900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6"/>
          <p:cNvSpPr txBox="1"/>
          <p:nvPr/>
        </p:nvSpPr>
        <p:spPr>
          <a:xfrm>
            <a:off x="404589" y="1458252"/>
            <a:ext cx="2474723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None/>
            </a:pPr>
            <a:r>
              <a:rPr b="1" lang="ru-RU" sz="2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Какую ценность получит клиент?</a:t>
            </a:r>
            <a:endParaRPr/>
          </a:p>
        </p:txBody>
      </p:sp>
      <p:pic>
        <p:nvPicPr>
          <p:cNvPr id="134" name="Google Shape;13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2748" y="368469"/>
            <a:ext cx="1575386" cy="721314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6"/>
          <p:cNvSpPr txBox="1"/>
          <p:nvPr/>
        </p:nvSpPr>
        <p:spPr>
          <a:xfrm>
            <a:off x="386431" y="2706040"/>
            <a:ext cx="2287811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Verdana"/>
              <a:buNone/>
            </a:pPr>
            <a:r>
              <a:rPr lang="ru-RU" sz="1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Что изменится в «жизни» клиента после использования продукта?</a:t>
            </a:r>
            <a:endParaRPr/>
          </a:p>
        </p:txBody>
      </p:sp>
      <p:sp>
        <p:nvSpPr>
          <p:cNvPr id="136" name="Google Shape;136;p6"/>
          <p:cNvSpPr txBox="1"/>
          <p:nvPr/>
        </p:nvSpPr>
        <p:spPr>
          <a:xfrm>
            <a:off x="3566276" y="975605"/>
            <a:ext cx="8221200" cy="47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После перехода нашего клиента с обычных энергетиков на “Ginger Energy shots” в котором не содержится таурин, он будет чувствовать прилив энергии не </a:t>
            </a:r>
            <a:r>
              <a:rPr lang="ru-RU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отягчающий</a:t>
            </a:r>
            <a:r>
              <a:rPr lang="ru-RU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любые заболевания, к примеру такие как гипертония, гастрит и т.д.</a:t>
            </a:r>
            <a:endParaRPr sz="2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-RU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Также за счёт высокого содержания витамина С будет происходить лечение акне, так как он служит в качестве антиоксиданта и усиливает синтез коллагена.</a:t>
            </a:r>
            <a:endParaRPr sz="2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-RU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За счет имбиря, который содержится в высокой дозе наш продукт будет оказывать лечебные свойства на сердечно-сосудистую систему, желудочно-кишечный тракт и на организм в целом.</a:t>
            </a:r>
            <a:endParaRPr sz="2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"/>
          <p:cNvSpPr/>
          <p:nvPr/>
        </p:nvSpPr>
        <p:spPr>
          <a:xfrm>
            <a:off x="0" y="0"/>
            <a:ext cx="3009900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7"/>
          <p:cNvSpPr txBox="1"/>
          <p:nvPr/>
        </p:nvSpPr>
        <p:spPr>
          <a:xfrm>
            <a:off x="404589" y="1458252"/>
            <a:ext cx="247472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None/>
            </a:pPr>
            <a:r>
              <a:rPr b="1" lang="ru-RU" sz="2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Конкуренция</a:t>
            </a:r>
            <a:endParaRPr/>
          </a:p>
        </p:txBody>
      </p:sp>
      <p:pic>
        <p:nvPicPr>
          <p:cNvPr id="143" name="Google Shape;14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2748" y="368469"/>
            <a:ext cx="1575386" cy="721314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7"/>
          <p:cNvSpPr txBox="1"/>
          <p:nvPr/>
        </p:nvSpPr>
        <p:spPr>
          <a:xfrm>
            <a:off x="386431" y="2706040"/>
            <a:ext cx="2287811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Verdana"/>
              <a:buNone/>
            </a:pPr>
            <a:r>
              <a:rPr lang="ru-RU" sz="1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Чем ваш продукт будет лучше, чем продукты конкурентов?</a:t>
            </a:r>
            <a:endParaRPr/>
          </a:p>
        </p:txBody>
      </p:sp>
      <p:sp>
        <p:nvSpPr>
          <p:cNvPr id="145" name="Google Shape;145;p7"/>
          <p:cNvSpPr txBox="1"/>
          <p:nvPr/>
        </p:nvSpPr>
        <p:spPr>
          <a:xfrm>
            <a:off x="3566276" y="975605"/>
            <a:ext cx="8221200" cy="40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Наш продукт не содержит таурин и создан на основе цитрусовых, имбиря и куркумы.</a:t>
            </a:r>
            <a:br>
              <a:rPr lang="ru-RU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ru-RU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ru-RU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На рынке есть много предатсавителей энергетический напитков, к примеру: Flash, Tornado, Drive. Но у всех в составе высокое содержание таурина и кофеина, которые при постоянном употреблении плохо воздействуют на нервную систему человека, печень, почки и сердечно-сосудистую систему.</a:t>
            </a:r>
            <a:endParaRPr sz="2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Но в нынешнем 2023 году, люди чаще делают выбор в сторону сохранения и поддержания здоровья, который соответствует идее нашего продукта. </a:t>
            </a:r>
            <a:endParaRPr i="0" sz="2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8"/>
          <p:cNvSpPr/>
          <p:nvPr/>
        </p:nvSpPr>
        <p:spPr>
          <a:xfrm>
            <a:off x="0" y="0"/>
            <a:ext cx="3009900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8"/>
          <p:cNvSpPr txBox="1"/>
          <p:nvPr/>
        </p:nvSpPr>
        <p:spPr>
          <a:xfrm>
            <a:off x="404589" y="1458252"/>
            <a:ext cx="247472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None/>
            </a:pPr>
            <a:r>
              <a:rPr b="1" lang="ru-RU" sz="2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Каналы сбыта</a:t>
            </a:r>
            <a:endParaRPr/>
          </a:p>
        </p:txBody>
      </p:sp>
      <p:pic>
        <p:nvPicPr>
          <p:cNvPr id="152" name="Google Shape;15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2748" y="368469"/>
            <a:ext cx="1575386" cy="721314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8"/>
          <p:cNvSpPr txBox="1"/>
          <p:nvPr/>
        </p:nvSpPr>
        <p:spPr>
          <a:xfrm>
            <a:off x="386431" y="2706040"/>
            <a:ext cx="2287811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Verdana"/>
              <a:buNone/>
            </a:pPr>
            <a:r>
              <a:rPr lang="ru-RU" sz="1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Каким образом целесообразно продавать продукт?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Verdana"/>
              <a:buNone/>
            </a:pPr>
            <a:r>
              <a:rPr lang="ru-RU" sz="1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Почему именно так? </a:t>
            </a:r>
            <a:endParaRPr/>
          </a:p>
        </p:txBody>
      </p:sp>
      <p:sp>
        <p:nvSpPr>
          <p:cNvPr id="154" name="Google Shape;154;p8"/>
          <p:cNvSpPr txBox="1"/>
          <p:nvPr/>
        </p:nvSpPr>
        <p:spPr>
          <a:xfrm>
            <a:off x="3566276" y="975605"/>
            <a:ext cx="8221200" cy="53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Выберите подходящий(е) тип(ы) продаж. Опишите детальнее как это будет происходить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Прямые продажи: компания самостоятельно продает свои товары или услуги конечным потребителям. Это может быть через собственные магазины, онлайн-платформы или каталоги.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ru-RU" sz="1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Продажи через посредников: компания использует посредников, таких как дистрибьюторы, розничные торговые точки или агенты, чтобы доставить свои товары или услуги до клиентов. Посредники могут иметь свои собственные магазины или онлайн-платформы.</a:t>
            </a:r>
            <a:endParaRPr b="0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ru-RU" sz="1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Партнерские отношения: компания устанавливает партнерство с другими организациями, чтобы продавать свои товары или услуги. Например, компания может заключить соглашение с другой компанией для продажи своих товаров в их магазинах или на их онлайн-платформе.</a:t>
            </a:r>
            <a:endParaRPr b="0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ru-RU" sz="1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 Прямая реклама: компания использует рекламу и маркетинговые кампании для привлечения клиентов и продажи своих товаров или услуг напрямую.</a:t>
            </a:r>
            <a:endParaRPr b="0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ru-RU" sz="1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 Мультимаркетинг: компания использует несколько каналов сбыта одновременно, чтобы достичь максимальной аудитории и удовлетворить различные потребности клиентов. Например, компания может продавать свои товары как через собственные магазины, так и через посредников или партнерские отношения.</a:t>
            </a:r>
            <a:endParaRPr b="0" i="0" sz="14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Все типы продаж будут задействованы в реализации продукта.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9"/>
          <p:cNvSpPr/>
          <p:nvPr/>
        </p:nvSpPr>
        <p:spPr>
          <a:xfrm>
            <a:off x="0" y="0"/>
            <a:ext cx="3009900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9"/>
          <p:cNvSpPr txBox="1"/>
          <p:nvPr/>
        </p:nvSpPr>
        <p:spPr>
          <a:xfrm>
            <a:off x="404589" y="1458252"/>
            <a:ext cx="2474723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Verdana"/>
              <a:buNone/>
            </a:pPr>
            <a:r>
              <a:rPr b="1" lang="ru-RU" sz="1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Какая организационная структура будет в стартапе?</a:t>
            </a:r>
            <a:endParaRPr/>
          </a:p>
        </p:txBody>
      </p:sp>
      <p:pic>
        <p:nvPicPr>
          <p:cNvPr id="161" name="Google Shape;16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2748" y="368469"/>
            <a:ext cx="1575386" cy="721314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9"/>
          <p:cNvSpPr txBox="1"/>
          <p:nvPr/>
        </p:nvSpPr>
        <p:spPr>
          <a:xfrm>
            <a:off x="386431" y="2706040"/>
            <a:ext cx="2287811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Verdana"/>
              <a:buNone/>
            </a:pPr>
            <a:r>
              <a:rPr lang="ru-RU" sz="1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Отметьте важные для предприятия организационные структуры</a:t>
            </a:r>
            <a:endParaRPr/>
          </a:p>
        </p:txBody>
      </p:sp>
      <p:sp>
        <p:nvSpPr>
          <p:cNvPr id="163" name="Google Shape;163;p9"/>
          <p:cNvSpPr txBox="1"/>
          <p:nvPr/>
        </p:nvSpPr>
        <p:spPr>
          <a:xfrm>
            <a:off x="3566276" y="975605"/>
            <a:ext cx="822113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Составьте организационную структуру предприятия</a:t>
            </a:r>
            <a:endParaRPr i="0" sz="2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4" name="Google Shape;164;p9"/>
          <p:cNvSpPr/>
          <p:nvPr/>
        </p:nvSpPr>
        <p:spPr>
          <a:xfrm>
            <a:off x="5688030" y="1746316"/>
            <a:ext cx="2806558" cy="400110"/>
          </a:xfrm>
          <a:prstGeom prst="rect">
            <a:avLst/>
          </a:prstGeom>
          <a:noFill/>
          <a:ln cap="flat" cmpd="sng" w="28575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Генеральный директор</a:t>
            </a:r>
            <a:endParaRPr/>
          </a:p>
        </p:txBody>
      </p:sp>
      <p:sp>
        <p:nvSpPr>
          <p:cNvPr id="165" name="Google Shape;165;p9"/>
          <p:cNvSpPr/>
          <p:nvPr/>
        </p:nvSpPr>
        <p:spPr>
          <a:xfrm>
            <a:off x="3827362" y="2505983"/>
            <a:ext cx="2529724" cy="607085"/>
          </a:xfrm>
          <a:prstGeom prst="rect">
            <a:avLst/>
          </a:prstGeom>
          <a:noFill/>
          <a:ln cap="flat" cmpd="sng" w="28575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Заместитель генерального директора по разработке</a:t>
            </a:r>
            <a:endParaRPr sz="1200"/>
          </a:p>
        </p:txBody>
      </p:sp>
      <p:sp>
        <p:nvSpPr>
          <p:cNvPr id="166" name="Google Shape;166;p9"/>
          <p:cNvSpPr/>
          <p:nvPr/>
        </p:nvSpPr>
        <p:spPr>
          <a:xfrm>
            <a:off x="7680031" y="2517027"/>
            <a:ext cx="2529724" cy="607085"/>
          </a:xfrm>
          <a:prstGeom prst="rect">
            <a:avLst/>
          </a:prstGeom>
          <a:noFill/>
          <a:ln cap="flat" cmpd="sng" w="28575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Первый заместитель генерального директора</a:t>
            </a:r>
            <a:endParaRPr/>
          </a:p>
        </p:txBody>
      </p:sp>
      <p:sp>
        <p:nvSpPr>
          <p:cNvPr id="167" name="Google Shape;167;p9"/>
          <p:cNvSpPr/>
          <p:nvPr/>
        </p:nvSpPr>
        <p:spPr>
          <a:xfrm>
            <a:off x="3566276" y="3636253"/>
            <a:ext cx="1355045" cy="607085"/>
          </a:xfrm>
          <a:prstGeom prst="rect">
            <a:avLst/>
          </a:prstGeom>
          <a:noFill/>
          <a:ln cap="flat" cmpd="sng" w="28575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Отдел разработки</a:t>
            </a:r>
            <a:endParaRPr/>
          </a:p>
        </p:txBody>
      </p:sp>
      <p:sp>
        <p:nvSpPr>
          <p:cNvPr id="168" name="Google Shape;168;p9"/>
          <p:cNvSpPr/>
          <p:nvPr/>
        </p:nvSpPr>
        <p:spPr>
          <a:xfrm>
            <a:off x="5255943" y="3636252"/>
            <a:ext cx="1355045" cy="607085"/>
          </a:xfrm>
          <a:prstGeom prst="rect">
            <a:avLst/>
          </a:prstGeom>
          <a:noFill/>
          <a:ln cap="flat" cmpd="sng" w="28575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Отдел поддержки</a:t>
            </a:r>
            <a:endParaRPr/>
          </a:p>
        </p:txBody>
      </p:sp>
      <p:sp>
        <p:nvSpPr>
          <p:cNvPr id="169" name="Google Shape;169;p9"/>
          <p:cNvSpPr/>
          <p:nvPr/>
        </p:nvSpPr>
        <p:spPr>
          <a:xfrm>
            <a:off x="3811712" y="4548941"/>
            <a:ext cx="1109609" cy="607085"/>
          </a:xfrm>
          <a:prstGeom prst="rect">
            <a:avLst/>
          </a:prstGeom>
          <a:noFill/>
          <a:ln cap="flat" cmpd="sng" w="28575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Разработчики</a:t>
            </a:r>
            <a:endParaRPr/>
          </a:p>
        </p:txBody>
      </p:sp>
      <p:sp>
        <p:nvSpPr>
          <p:cNvPr id="170" name="Google Shape;170;p9"/>
          <p:cNvSpPr/>
          <p:nvPr/>
        </p:nvSpPr>
        <p:spPr>
          <a:xfrm>
            <a:off x="3827363" y="5275310"/>
            <a:ext cx="1109609" cy="607085"/>
          </a:xfrm>
          <a:prstGeom prst="rect">
            <a:avLst/>
          </a:prstGeom>
          <a:noFill/>
          <a:ln cap="flat" cmpd="sng" w="28575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Тестировщики</a:t>
            </a:r>
            <a:endParaRPr/>
          </a:p>
        </p:txBody>
      </p:sp>
      <p:sp>
        <p:nvSpPr>
          <p:cNvPr id="171" name="Google Shape;171;p9"/>
          <p:cNvSpPr/>
          <p:nvPr/>
        </p:nvSpPr>
        <p:spPr>
          <a:xfrm>
            <a:off x="3827363" y="6001679"/>
            <a:ext cx="1109609" cy="607085"/>
          </a:xfrm>
          <a:prstGeom prst="rect">
            <a:avLst/>
          </a:prstGeom>
          <a:noFill/>
          <a:ln cap="flat" cmpd="sng" w="28575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Аналитики</a:t>
            </a:r>
            <a:endParaRPr/>
          </a:p>
        </p:txBody>
      </p:sp>
      <p:sp>
        <p:nvSpPr>
          <p:cNvPr id="172" name="Google Shape;172;p9"/>
          <p:cNvSpPr/>
          <p:nvPr/>
        </p:nvSpPr>
        <p:spPr>
          <a:xfrm>
            <a:off x="5501379" y="4554518"/>
            <a:ext cx="1109609" cy="607085"/>
          </a:xfrm>
          <a:prstGeom prst="rect">
            <a:avLst/>
          </a:prstGeom>
          <a:noFill/>
          <a:ln cap="flat" cmpd="sng" w="28575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Эксперт по продукту</a:t>
            </a:r>
            <a:endParaRPr/>
          </a:p>
        </p:txBody>
      </p:sp>
      <p:sp>
        <p:nvSpPr>
          <p:cNvPr id="173" name="Google Shape;173;p9"/>
          <p:cNvSpPr/>
          <p:nvPr/>
        </p:nvSpPr>
        <p:spPr>
          <a:xfrm>
            <a:off x="5501379" y="5265916"/>
            <a:ext cx="1109609" cy="607085"/>
          </a:xfrm>
          <a:prstGeom prst="rect">
            <a:avLst/>
          </a:prstGeom>
          <a:noFill/>
          <a:ln cap="flat" cmpd="sng" w="28575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Специалист Call-центра</a:t>
            </a:r>
            <a:endParaRPr/>
          </a:p>
        </p:txBody>
      </p:sp>
      <p:cxnSp>
        <p:nvCxnSpPr>
          <p:cNvPr id="174" name="Google Shape;174;p9"/>
          <p:cNvCxnSpPr>
            <a:stCxn id="167" idx="1"/>
            <a:endCxn id="169" idx="1"/>
          </p:cNvCxnSpPr>
          <p:nvPr/>
        </p:nvCxnSpPr>
        <p:spPr>
          <a:xfrm>
            <a:off x="3566276" y="3939796"/>
            <a:ext cx="245400" cy="912600"/>
          </a:xfrm>
          <a:prstGeom prst="bentConnector3">
            <a:avLst>
              <a:gd fmla="val -93154" name="adj1"/>
            </a:avLst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75" name="Google Shape;175;p9"/>
          <p:cNvCxnSpPr>
            <a:stCxn id="167" idx="1"/>
            <a:endCxn id="170" idx="1"/>
          </p:cNvCxnSpPr>
          <p:nvPr/>
        </p:nvCxnSpPr>
        <p:spPr>
          <a:xfrm>
            <a:off x="3566276" y="3939796"/>
            <a:ext cx="261000" cy="1639200"/>
          </a:xfrm>
          <a:prstGeom prst="bentConnector3">
            <a:avLst>
              <a:gd fmla="val -87587" name="adj1"/>
            </a:avLst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76" name="Google Shape;176;p9"/>
          <p:cNvCxnSpPr>
            <a:stCxn id="167" idx="1"/>
            <a:endCxn id="171" idx="1"/>
          </p:cNvCxnSpPr>
          <p:nvPr/>
        </p:nvCxnSpPr>
        <p:spPr>
          <a:xfrm>
            <a:off x="3566276" y="3939796"/>
            <a:ext cx="261000" cy="2365500"/>
          </a:xfrm>
          <a:prstGeom prst="bentConnector3">
            <a:avLst>
              <a:gd fmla="val -87587" name="adj1"/>
            </a:avLst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77" name="Google Shape;177;p9"/>
          <p:cNvCxnSpPr>
            <a:stCxn id="168" idx="1"/>
            <a:endCxn id="172" idx="1"/>
          </p:cNvCxnSpPr>
          <p:nvPr/>
        </p:nvCxnSpPr>
        <p:spPr>
          <a:xfrm>
            <a:off x="5255943" y="3939795"/>
            <a:ext cx="245400" cy="918300"/>
          </a:xfrm>
          <a:prstGeom prst="bentConnector3">
            <a:avLst>
              <a:gd fmla="val -93154" name="adj1"/>
            </a:avLst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78" name="Google Shape;178;p9"/>
          <p:cNvCxnSpPr>
            <a:stCxn id="168" idx="1"/>
            <a:endCxn id="173" idx="1"/>
          </p:cNvCxnSpPr>
          <p:nvPr/>
        </p:nvCxnSpPr>
        <p:spPr>
          <a:xfrm>
            <a:off x="5255943" y="3939795"/>
            <a:ext cx="245400" cy="1629600"/>
          </a:xfrm>
          <a:prstGeom prst="bentConnector3">
            <a:avLst>
              <a:gd fmla="val -93154" name="adj1"/>
            </a:avLst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79" name="Google Shape;179;p9"/>
          <p:cNvCxnSpPr>
            <a:stCxn id="165" idx="2"/>
            <a:endCxn id="167" idx="0"/>
          </p:cNvCxnSpPr>
          <p:nvPr/>
        </p:nvCxnSpPr>
        <p:spPr>
          <a:xfrm rot="5400000">
            <a:off x="4406424" y="2950468"/>
            <a:ext cx="523200" cy="848400"/>
          </a:xfrm>
          <a:prstGeom prst="bentConnector3">
            <a:avLst>
              <a:gd fmla="val 49999" name="adj1"/>
            </a:avLst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0" name="Google Shape;180;p9"/>
          <p:cNvCxnSpPr>
            <a:stCxn id="165" idx="2"/>
            <a:endCxn id="168" idx="0"/>
          </p:cNvCxnSpPr>
          <p:nvPr/>
        </p:nvCxnSpPr>
        <p:spPr>
          <a:xfrm flipH="1" rot="-5400000">
            <a:off x="5251224" y="2954068"/>
            <a:ext cx="523200" cy="841200"/>
          </a:xfrm>
          <a:prstGeom prst="bentConnector3">
            <a:avLst>
              <a:gd fmla="val 49998" name="adj1"/>
            </a:avLst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1" name="Google Shape;181;p9"/>
          <p:cNvCxnSpPr>
            <a:stCxn id="164" idx="2"/>
            <a:endCxn id="166" idx="0"/>
          </p:cNvCxnSpPr>
          <p:nvPr/>
        </p:nvCxnSpPr>
        <p:spPr>
          <a:xfrm flipH="1" rot="-5400000">
            <a:off x="7832909" y="1404826"/>
            <a:ext cx="370500" cy="1853700"/>
          </a:xfrm>
          <a:prstGeom prst="bentConnector3">
            <a:avLst>
              <a:gd fmla="val 50013" name="adj1"/>
            </a:avLst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2" name="Google Shape;182;p9"/>
          <p:cNvCxnSpPr>
            <a:stCxn id="164" idx="2"/>
            <a:endCxn id="165" idx="0"/>
          </p:cNvCxnSpPr>
          <p:nvPr/>
        </p:nvCxnSpPr>
        <p:spPr>
          <a:xfrm rot="5400000">
            <a:off x="5911859" y="1326676"/>
            <a:ext cx="359700" cy="1999200"/>
          </a:xfrm>
          <a:prstGeom prst="bentConnector3">
            <a:avLst>
              <a:gd fmla="val 49980" name="adj1"/>
            </a:avLst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83" name="Google Shape;183;p9"/>
          <p:cNvSpPr/>
          <p:nvPr/>
        </p:nvSpPr>
        <p:spPr>
          <a:xfrm>
            <a:off x="8206912" y="3658339"/>
            <a:ext cx="1782558" cy="607085"/>
          </a:xfrm>
          <a:prstGeom prst="rect">
            <a:avLst/>
          </a:prstGeom>
          <a:noFill/>
          <a:ln cap="flat" cmpd="sng" w="28575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Бухгалтерия</a:t>
            </a:r>
            <a:endParaRPr/>
          </a:p>
        </p:txBody>
      </p:sp>
      <p:sp>
        <p:nvSpPr>
          <p:cNvPr id="184" name="Google Shape;184;p9"/>
          <p:cNvSpPr/>
          <p:nvPr/>
        </p:nvSpPr>
        <p:spPr>
          <a:xfrm>
            <a:off x="8206912" y="4396140"/>
            <a:ext cx="1782558" cy="607085"/>
          </a:xfrm>
          <a:prstGeom prst="rect">
            <a:avLst/>
          </a:prstGeom>
          <a:noFill/>
          <a:ln cap="flat" cmpd="sng" w="28575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Служба безопасности</a:t>
            </a:r>
            <a:endParaRPr/>
          </a:p>
        </p:txBody>
      </p:sp>
      <p:sp>
        <p:nvSpPr>
          <p:cNvPr id="185" name="Google Shape;185;p9"/>
          <p:cNvSpPr/>
          <p:nvPr/>
        </p:nvSpPr>
        <p:spPr>
          <a:xfrm>
            <a:off x="10209755" y="4396140"/>
            <a:ext cx="1782558" cy="607085"/>
          </a:xfrm>
          <a:prstGeom prst="rect">
            <a:avLst/>
          </a:prstGeom>
          <a:noFill/>
          <a:ln cap="flat" cmpd="sng" w="28575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Инженер систем безопасности</a:t>
            </a:r>
            <a:endParaRPr/>
          </a:p>
        </p:txBody>
      </p:sp>
      <p:sp>
        <p:nvSpPr>
          <p:cNvPr id="186" name="Google Shape;186;p9"/>
          <p:cNvSpPr/>
          <p:nvPr/>
        </p:nvSpPr>
        <p:spPr>
          <a:xfrm>
            <a:off x="10209755" y="3658339"/>
            <a:ext cx="1782558" cy="607085"/>
          </a:xfrm>
          <a:prstGeom prst="rect">
            <a:avLst/>
          </a:prstGeom>
          <a:noFill/>
          <a:ln cap="flat" cmpd="sng" w="28575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Бухгалтер</a:t>
            </a:r>
            <a:endParaRPr/>
          </a:p>
        </p:txBody>
      </p:sp>
      <p:sp>
        <p:nvSpPr>
          <p:cNvPr id="187" name="Google Shape;187;p9"/>
          <p:cNvSpPr/>
          <p:nvPr/>
        </p:nvSpPr>
        <p:spPr>
          <a:xfrm>
            <a:off x="10209755" y="5103193"/>
            <a:ext cx="1782600" cy="607200"/>
          </a:xfrm>
          <a:prstGeom prst="rect">
            <a:avLst/>
          </a:prstGeom>
          <a:noFill/>
          <a:ln cap="flat" cmpd="sng" w="28575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Сотрудник отдела безопасности</a:t>
            </a:r>
            <a:endParaRPr sz="1200"/>
          </a:p>
        </p:txBody>
      </p:sp>
      <p:cxnSp>
        <p:nvCxnSpPr>
          <p:cNvPr id="188" name="Google Shape;188;p9"/>
          <p:cNvCxnSpPr>
            <a:stCxn id="166" idx="1"/>
            <a:endCxn id="183" idx="1"/>
          </p:cNvCxnSpPr>
          <p:nvPr/>
        </p:nvCxnSpPr>
        <p:spPr>
          <a:xfrm>
            <a:off x="7680031" y="2820570"/>
            <a:ext cx="526800" cy="1141200"/>
          </a:xfrm>
          <a:prstGeom prst="bentConnector3">
            <a:avLst>
              <a:gd fmla="val -43394" name="adj1"/>
            </a:avLst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9" name="Google Shape;189;p9"/>
          <p:cNvCxnSpPr>
            <a:stCxn id="166" idx="1"/>
            <a:endCxn id="184" idx="1"/>
          </p:cNvCxnSpPr>
          <p:nvPr/>
        </p:nvCxnSpPr>
        <p:spPr>
          <a:xfrm>
            <a:off x="7680031" y="2820570"/>
            <a:ext cx="526800" cy="1879200"/>
          </a:xfrm>
          <a:prstGeom prst="bentConnector3">
            <a:avLst>
              <a:gd fmla="val -43394" name="adj1"/>
            </a:avLst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0" name="Google Shape;190;p9"/>
          <p:cNvCxnSpPr>
            <a:stCxn id="183" idx="3"/>
            <a:endCxn id="186" idx="1"/>
          </p:cNvCxnSpPr>
          <p:nvPr/>
        </p:nvCxnSpPr>
        <p:spPr>
          <a:xfrm>
            <a:off x="9989470" y="3961882"/>
            <a:ext cx="220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1" name="Google Shape;191;p9"/>
          <p:cNvCxnSpPr>
            <a:stCxn id="184" idx="3"/>
            <a:endCxn id="185" idx="1"/>
          </p:cNvCxnSpPr>
          <p:nvPr/>
        </p:nvCxnSpPr>
        <p:spPr>
          <a:xfrm>
            <a:off x="9989470" y="4699683"/>
            <a:ext cx="220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2" name="Google Shape;192;p9"/>
          <p:cNvCxnSpPr>
            <a:endCxn id="187" idx="1"/>
          </p:cNvCxnSpPr>
          <p:nvPr/>
        </p:nvCxnSpPr>
        <p:spPr>
          <a:xfrm>
            <a:off x="9109655" y="5394793"/>
            <a:ext cx="1100100" cy="12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3" name="Google Shape;193;p9"/>
          <p:cNvCxnSpPr/>
          <p:nvPr/>
        </p:nvCxnSpPr>
        <p:spPr>
          <a:xfrm>
            <a:off x="9102480" y="5003236"/>
            <a:ext cx="7200" cy="407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2023-08-14T08:31:58Z</dcterms:created>
  <dc:creator>Мария</dc:creator>
</cp:coreProperties>
</file>