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  <p:sldMasterId id="2147483680" r:id="rId6"/>
  </p:sldMasterIdLst>
  <p:notesMasterIdLst>
    <p:notesMasterId r:id="rId24"/>
  </p:notesMasterIdLst>
  <p:handoutMasterIdLst>
    <p:handoutMasterId r:id="rId25"/>
  </p:handoutMasterIdLst>
  <p:sldIdLst>
    <p:sldId id="312" r:id="rId7"/>
    <p:sldId id="306" r:id="rId8"/>
    <p:sldId id="295" r:id="rId9"/>
    <p:sldId id="305" r:id="rId10"/>
    <p:sldId id="304" r:id="rId11"/>
    <p:sldId id="299" r:id="rId12"/>
    <p:sldId id="307" r:id="rId13"/>
    <p:sldId id="347" r:id="rId14"/>
    <p:sldId id="308" r:id="rId15"/>
    <p:sldId id="309" r:id="rId16"/>
    <p:sldId id="310" r:id="rId17"/>
    <p:sldId id="311" r:id="rId18"/>
    <p:sldId id="272" r:id="rId19"/>
    <p:sldId id="271" r:id="rId20"/>
    <p:sldId id="301" r:id="rId21"/>
    <p:sldId id="303" r:id="rId22"/>
    <p:sldId id="346" r:id="rId2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FF"/>
    <a:srgbClr val="F2FAFF"/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 varScale="1">
        <p:scale>
          <a:sx n="58" d="100"/>
          <a:sy n="58" d="100"/>
        </p:scale>
        <p:origin x="52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466D51-DF8A-4FA0-9BA2-187FC7D27DCD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15C295-024C-4ABE-94BA-6F3B800415CF}">
      <dgm:prSet/>
      <dgm:spPr/>
      <dgm:t>
        <a:bodyPr/>
        <a:lstStyle/>
        <a:p>
          <a:r>
            <a:rPr lang="ru-RU" dirty="0"/>
            <a:t>Проблема реализации пропусков в центры.</a:t>
          </a:r>
        </a:p>
      </dgm:t>
    </dgm:pt>
    <dgm:pt modelId="{58E89049-0B5C-423D-BFBC-C9E149305716}" type="parTrans" cxnId="{6BE2A46E-CE95-4EA0-8C41-2859D92EE4AD}">
      <dgm:prSet/>
      <dgm:spPr/>
      <dgm:t>
        <a:bodyPr/>
        <a:lstStyle/>
        <a:p>
          <a:endParaRPr lang="ru-RU"/>
        </a:p>
      </dgm:t>
    </dgm:pt>
    <dgm:pt modelId="{C823459D-09C1-4594-84AE-6B39F30B86CC}" type="sibTrans" cxnId="{6BE2A46E-CE95-4EA0-8C41-2859D92EE4AD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75733A61-A5EA-4A26-B8B3-A83B590BEDD9}">
      <dgm:prSet/>
      <dgm:spPr/>
      <dgm:t>
        <a:bodyPr/>
        <a:lstStyle/>
        <a:p>
          <a:r>
            <a:rPr lang="ru-RU" dirty="0"/>
            <a:t> Проблема отслеживания уникальных посетителей и учёта времени их нахождения в них.</a:t>
          </a:r>
        </a:p>
      </dgm:t>
    </dgm:pt>
    <dgm:pt modelId="{D0D5AEF5-A2C4-4813-B03E-B8ACD0CAF5BC}" type="parTrans" cxnId="{47116684-0300-4D18-A5E6-9809836B8CF4}">
      <dgm:prSet/>
      <dgm:spPr/>
      <dgm:t>
        <a:bodyPr/>
        <a:lstStyle/>
        <a:p>
          <a:endParaRPr lang="ru-RU"/>
        </a:p>
      </dgm:t>
    </dgm:pt>
    <dgm:pt modelId="{CC6BBE4F-F015-4797-BBCC-3E003FAFF091}" type="sibTrans" cxnId="{47116684-0300-4D18-A5E6-9809836B8CF4}">
      <dgm:prSet/>
      <dgm:spPr/>
      <dgm:t>
        <a:bodyPr/>
        <a:lstStyle/>
        <a:p>
          <a:endParaRPr lang="ru-RU"/>
        </a:p>
      </dgm:t>
    </dgm:pt>
    <dgm:pt modelId="{A3933F90-9B36-40A2-9C11-8291258CA18C}" type="pres">
      <dgm:prSet presAssocID="{66466D51-DF8A-4FA0-9BA2-187FC7D27DCD}" presName="linearFlow" presStyleCnt="0">
        <dgm:presLayoutVars>
          <dgm:resizeHandles val="exact"/>
        </dgm:presLayoutVars>
      </dgm:prSet>
      <dgm:spPr/>
    </dgm:pt>
    <dgm:pt modelId="{CCF28864-D53C-4D34-9CD3-F22AA9A52811}" type="pres">
      <dgm:prSet presAssocID="{EC15C295-024C-4ABE-94BA-6F3B800415CF}" presName="node" presStyleLbl="node1" presStyleIdx="0" presStyleCnt="2">
        <dgm:presLayoutVars>
          <dgm:bulletEnabled val="1"/>
        </dgm:presLayoutVars>
      </dgm:prSet>
      <dgm:spPr/>
    </dgm:pt>
    <dgm:pt modelId="{824B13EF-9C5F-4015-828C-93A4E2A5947D}" type="pres">
      <dgm:prSet presAssocID="{C823459D-09C1-4594-84AE-6B39F30B86CC}" presName="sibTrans" presStyleLbl="sibTrans2D1" presStyleIdx="0" presStyleCnt="1" custLinFactNeighborX="14074" custLinFactNeighborY="9499"/>
      <dgm:spPr/>
    </dgm:pt>
    <dgm:pt modelId="{5D62EBB0-16F8-4269-8210-AE2CC6A7A130}" type="pres">
      <dgm:prSet presAssocID="{C823459D-09C1-4594-84AE-6B39F30B86CC}" presName="connectorText" presStyleLbl="sibTrans2D1" presStyleIdx="0" presStyleCnt="1"/>
      <dgm:spPr/>
    </dgm:pt>
    <dgm:pt modelId="{19B11579-7EB9-4A63-B897-6BF602034F30}" type="pres">
      <dgm:prSet presAssocID="{75733A61-A5EA-4A26-B8B3-A83B590BEDD9}" presName="node" presStyleLbl="node1" presStyleIdx="1" presStyleCnt="2" custLinFactNeighborX="226" custLinFactNeighborY="3250">
        <dgm:presLayoutVars>
          <dgm:bulletEnabled val="1"/>
        </dgm:presLayoutVars>
      </dgm:prSet>
      <dgm:spPr/>
    </dgm:pt>
  </dgm:ptLst>
  <dgm:cxnLst>
    <dgm:cxn modelId="{6BE2A46E-CE95-4EA0-8C41-2859D92EE4AD}" srcId="{66466D51-DF8A-4FA0-9BA2-187FC7D27DCD}" destId="{EC15C295-024C-4ABE-94BA-6F3B800415CF}" srcOrd="0" destOrd="0" parTransId="{58E89049-0B5C-423D-BFBC-C9E149305716}" sibTransId="{C823459D-09C1-4594-84AE-6B39F30B86CC}"/>
    <dgm:cxn modelId="{47116684-0300-4D18-A5E6-9809836B8CF4}" srcId="{66466D51-DF8A-4FA0-9BA2-187FC7D27DCD}" destId="{75733A61-A5EA-4A26-B8B3-A83B590BEDD9}" srcOrd="1" destOrd="0" parTransId="{D0D5AEF5-A2C4-4813-B03E-B8ACD0CAF5BC}" sibTransId="{CC6BBE4F-F015-4797-BBCC-3E003FAFF091}"/>
    <dgm:cxn modelId="{DD80399F-2741-4638-8B04-168D7F66D2B8}" type="presOf" srcId="{66466D51-DF8A-4FA0-9BA2-187FC7D27DCD}" destId="{A3933F90-9B36-40A2-9C11-8291258CA18C}" srcOrd="0" destOrd="0" presId="urn:microsoft.com/office/officeart/2005/8/layout/process2"/>
    <dgm:cxn modelId="{8F0011C6-603F-4248-A81B-412DE47AFE6C}" type="presOf" srcId="{C823459D-09C1-4594-84AE-6B39F30B86CC}" destId="{5D62EBB0-16F8-4269-8210-AE2CC6A7A130}" srcOrd="1" destOrd="0" presId="urn:microsoft.com/office/officeart/2005/8/layout/process2"/>
    <dgm:cxn modelId="{28AB30E2-99C0-4302-8725-B84772AE0EFD}" type="presOf" srcId="{75733A61-A5EA-4A26-B8B3-A83B590BEDD9}" destId="{19B11579-7EB9-4A63-B897-6BF602034F30}" srcOrd="0" destOrd="0" presId="urn:microsoft.com/office/officeart/2005/8/layout/process2"/>
    <dgm:cxn modelId="{84020CE7-CFBE-4035-A1AB-E531D3ED8E1E}" type="presOf" srcId="{C823459D-09C1-4594-84AE-6B39F30B86CC}" destId="{824B13EF-9C5F-4015-828C-93A4E2A5947D}" srcOrd="0" destOrd="0" presId="urn:microsoft.com/office/officeart/2005/8/layout/process2"/>
    <dgm:cxn modelId="{D2173EFA-77AB-4651-B91B-FF2D41837B5C}" type="presOf" srcId="{EC15C295-024C-4ABE-94BA-6F3B800415CF}" destId="{CCF28864-D53C-4D34-9CD3-F22AA9A52811}" srcOrd="0" destOrd="0" presId="urn:microsoft.com/office/officeart/2005/8/layout/process2"/>
    <dgm:cxn modelId="{2E4DEF19-CF53-45B2-9033-653673FB1271}" type="presParOf" srcId="{A3933F90-9B36-40A2-9C11-8291258CA18C}" destId="{CCF28864-D53C-4D34-9CD3-F22AA9A52811}" srcOrd="0" destOrd="0" presId="urn:microsoft.com/office/officeart/2005/8/layout/process2"/>
    <dgm:cxn modelId="{BF721BD5-22D1-4CE8-89AA-4F8A20B5E416}" type="presParOf" srcId="{A3933F90-9B36-40A2-9C11-8291258CA18C}" destId="{824B13EF-9C5F-4015-828C-93A4E2A5947D}" srcOrd="1" destOrd="0" presId="urn:microsoft.com/office/officeart/2005/8/layout/process2"/>
    <dgm:cxn modelId="{C87E885C-6DBD-4DF5-8052-2EE22AACD2D3}" type="presParOf" srcId="{824B13EF-9C5F-4015-828C-93A4E2A5947D}" destId="{5D62EBB0-16F8-4269-8210-AE2CC6A7A130}" srcOrd="0" destOrd="0" presId="urn:microsoft.com/office/officeart/2005/8/layout/process2"/>
    <dgm:cxn modelId="{9DBAB381-2292-49D7-8E19-6FBA15ED8A94}" type="presParOf" srcId="{A3933F90-9B36-40A2-9C11-8291258CA18C}" destId="{19B11579-7EB9-4A63-B897-6BF602034F30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5B528B-3917-4ADE-86B6-3B8C7850B21B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34F6C1-4CA0-43CB-8B33-516BBCAEF5E7}">
      <dgm:prSet/>
      <dgm:spPr/>
      <dgm:t>
        <a:bodyPr/>
        <a:lstStyle/>
        <a:p>
          <a:r>
            <a:rPr lang="ru-RU" dirty="0"/>
            <a:t>В нашем ПО будет генерировать </a:t>
          </a:r>
          <a:r>
            <a:rPr lang="en-US" dirty="0"/>
            <a:t>QR</a:t>
          </a:r>
          <a:r>
            <a:rPr lang="ru-RU" dirty="0"/>
            <a:t>-код, который и будет таким пропуском. Считывать его будут системы установленные на входе в центры.</a:t>
          </a:r>
        </a:p>
      </dgm:t>
    </dgm:pt>
    <dgm:pt modelId="{3E59D790-8047-4ABE-9B08-6B52C9501784}" type="parTrans" cxnId="{C0F95BA3-FC5B-4342-92BF-597AA692ED71}">
      <dgm:prSet/>
      <dgm:spPr/>
      <dgm:t>
        <a:bodyPr/>
        <a:lstStyle/>
        <a:p>
          <a:endParaRPr lang="ru-RU"/>
        </a:p>
      </dgm:t>
    </dgm:pt>
    <dgm:pt modelId="{9C052654-FF0D-428B-ACF8-E743FAA7BE62}" type="sibTrans" cxnId="{C0F95BA3-FC5B-4342-92BF-597AA692ED71}">
      <dgm:prSet/>
      <dgm:spPr>
        <a:solidFill>
          <a:srgbClr val="F1F7FF"/>
        </a:solidFill>
      </dgm:spPr>
      <dgm:t>
        <a:bodyPr/>
        <a:lstStyle/>
        <a:p>
          <a:endParaRPr lang="ru-RU" dirty="0"/>
        </a:p>
      </dgm:t>
    </dgm:pt>
    <dgm:pt modelId="{E161852C-9FB4-4FB2-A2FB-8360F9994CBE}">
      <dgm:prSet/>
      <dgm:spPr/>
      <dgm:t>
        <a:bodyPr/>
        <a:lstStyle/>
        <a:p>
          <a:r>
            <a:rPr lang="ru-RU" dirty="0"/>
            <a:t>Также будет возможность отметиться на занятии.</a:t>
          </a:r>
        </a:p>
        <a:p>
          <a:r>
            <a:rPr lang="ru-RU" dirty="0"/>
            <a:t>Все записи будут зафиксированы в  приложении.</a:t>
          </a:r>
        </a:p>
        <a:p>
          <a:r>
            <a:rPr lang="ru-RU" dirty="0"/>
            <a:t>Также при выходе посетители будут сканировать </a:t>
          </a:r>
          <a:r>
            <a:rPr lang="en-US" dirty="0"/>
            <a:t>QR-</a:t>
          </a:r>
          <a:r>
            <a:rPr lang="ru-RU" dirty="0"/>
            <a:t>код, тем самым будет зафиксировано время входа и выхода.</a:t>
          </a:r>
        </a:p>
      </dgm:t>
    </dgm:pt>
    <dgm:pt modelId="{87C8537E-55E4-46C5-B162-D6F5BE04D226}" type="parTrans" cxnId="{5DEA357C-9D70-46C1-ACCE-652324D6C47A}">
      <dgm:prSet/>
      <dgm:spPr/>
      <dgm:t>
        <a:bodyPr/>
        <a:lstStyle/>
        <a:p>
          <a:endParaRPr lang="ru-RU"/>
        </a:p>
      </dgm:t>
    </dgm:pt>
    <dgm:pt modelId="{D363EF27-99FF-46D9-9AC0-3DA5794D0CAF}" type="sibTrans" cxnId="{5DEA357C-9D70-46C1-ACCE-652324D6C47A}">
      <dgm:prSet/>
      <dgm:spPr/>
      <dgm:t>
        <a:bodyPr/>
        <a:lstStyle/>
        <a:p>
          <a:endParaRPr lang="ru-RU"/>
        </a:p>
      </dgm:t>
    </dgm:pt>
    <dgm:pt modelId="{C0F43873-575A-41EC-A431-5509426AC92F}" type="pres">
      <dgm:prSet presAssocID="{945B528B-3917-4ADE-86B6-3B8C7850B21B}" presName="linearFlow" presStyleCnt="0">
        <dgm:presLayoutVars>
          <dgm:resizeHandles val="exact"/>
        </dgm:presLayoutVars>
      </dgm:prSet>
      <dgm:spPr/>
    </dgm:pt>
    <dgm:pt modelId="{EDEE964A-FB44-4E56-8CE2-681FA5B86C53}" type="pres">
      <dgm:prSet presAssocID="{4D34F6C1-4CA0-43CB-8B33-516BBCAEF5E7}" presName="node" presStyleLbl="node1" presStyleIdx="0" presStyleCnt="2">
        <dgm:presLayoutVars>
          <dgm:bulletEnabled val="1"/>
        </dgm:presLayoutVars>
      </dgm:prSet>
      <dgm:spPr/>
    </dgm:pt>
    <dgm:pt modelId="{5C663B3A-8A83-4B88-AA73-59A703DC822D}" type="pres">
      <dgm:prSet presAssocID="{9C052654-FF0D-428B-ACF8-E743FAA7BE62}" presName="sibTrans" presStyleLbl="sibTrans2D1" presStyleIdx="0" presStyleCnt="1" custLinFactNeighborX="-2144" custLinFactNeighborY="-2924"/>
      <dgm:spPr/>
    </dgm:pt>
    <dgm:pt modelId="{86E76DA4-E136-480D-94FF-CBC2E3BEDDB4}" type="pres">
      <dgm:prSet presAssocID="{9C052654-FF0D-428B-ACF8-E743FAA7BE62}" presName="connectorText" presStyleLbl="sibTrans2D1" presStyleIdx="0" presStyleCnt="1"/>
      <dgm:spPr/>
    </dgm:pt>
    <dgm:pt modelId="{1B81DE09-F6FE-4F39-8F3A-C01344A034A9}" type="pres">
      <dgm:prSet presAssocID="{E161852C-9FB4-4FB2-A2FB-8360F9994CBE}" presName="node" presStyleLbl="node1" presStyleIdx="1" presStyleCnt="2">
        <dgm:presLayoutVars>
          <dgm:bulletEnabled val="1"/>
        </dgm:presLayoutVars>
      </dgm:prSet>
      <dgm:spPr/>
    </dgm:pt>
  </dgm:ptLst>
  <dgm:cxnLst>
    <dgm:cxn modelId="{AA346F0F-2E30-4777-B73E-E2EB1622196C}" type="presOf" srcId="{4D34F6C1-4CA0-43CB-8B33-516BBCAEF5E7}" destId="{EDEE964A-FB44-4E56-8CE2-681FA5B86C53}" srcOrd="0" destOrd="0" presId="urn:microsoft.com/office/officeart/2005/8/layout/process2"/>
    <dgm:cxn modelId="{B019ED19-9709-48E4-9EF9-DC456ED89112}" type="presOf" srcId="{945B528B-3917-4ADE-86B6-3B8C7850B21B}" destId="{C0F43873-575A-41EC-A431-5509426AC92F}" srcOrd="0" destOrd="0" presId="urn:microsoft.com/office/officeart/2005/8/layout/process2"/>
    <dgm:cxn modelId="{5DEA357C-9D70-46C1-ACCE-652324D6C47A}" srcId="{945B528B-3917-4ADE-86B6-3B8C7850B21B}" destId="{E161852C-9FB4-4FB2-A2FB-8360F9994CBE}" srcOrd="1" destOrd="0" parTransId="{87C8537E-55E4-46C5-B162-D6F5BE04D226}" sibTransId="{D363EF27-99FF-46D9-9AC0-3DA5794D0CAF}"/>
    <dgm:cxn modelId="{42B14884-8836-405A-92A3-312E5032093D}" type="presOf" srcId="{9C052654-FF0D-428B-ACF8-E743FAA7BE62}" destId="{5C663B3A-8A83-4B88-AA73-59A703DC822D}" srcOrd="0" destOrd="0" presId="urn:microsoft.com/office/officeart/2005/8/layout/process2"/>
    <dgm:cxn modelId="{0EDE8095-438B-41BA-94EF-E8C5B75D8BD4}" type="presOf" srcId="{9C052654-FF0D-428B-ACF8-E743FAA7BE62}" destId="{86E76DA4-E136-480D-94FF-CBC2E3BEDDB4}" srcOrd="1" destOrd="0" presId="urn:microsoft.com/office/officeart/2005/8/layout/process2"/>
    <dgm:cxn modelId="{C0F95BA3-FC5B-4342-92BF-597AA692ED71}" srcId="{945B528B-3917-4ADE-86B6-3B8C7850B21B}" destId="{4D34F6C1-4CA0-43CB-8B33-516BBCAEF5E7}" srcOrd="0" destOrd="0" parTransId="{3E59D790-8047-4ABE-9B08-6B52C9501784}" sibTransId="{9C052654-FF0D-428B-ACF8-E743FAA7BE62}"/>
    <dgm:cxn modelId="{D71C32C6-1CF8-493E-98CD-46948738E1A3}" type="presOf" srcId="{E161852C-9FB4-4FB2-A2FB-8360F9994CBE}" destId="{1B81DE09-F6FE-4F39-8F3A-C01344A034A9}" srcOrd="0" destOrd="0" presId="urn:microsoft.com/office/officeart/2005/8/layout/process2"/>
    <dgm:cxn modelId="{0596D70E-790D-4E7C-AD58-43FDC3615799}" type="presParOf" srcId="{C0F43873-575A-41EC-A431-5509426AC92F}" destId="{EDEE964A-FB44-4E56-8CE2-681FA5B86C53}" srcOrd="0" destOrd="0" presId="urn:microsoft.com/office/officeart/2005/8/layout/process2"/>
    <dgm:cxn modelId="{CBEEAEA5-A1CE-481C-94F6-B3EB979FD572}" type="presParOf" srcId="{C0F43873-575A-41EC-A431-5509426AC92F}" destId="{5C663B3A-8A83-4B88-AA73-59A703DC822D}" srcOrd="1" destOrd="0" presId="urn:microsoft.com/office/officeart/2005/8/layout/process2"/>
    <dgm:cxn modelId="{EAD6A633-1DDA-40A1-9C71-B69860809CC2}" type="presParOf" srcId="{5C663B3A-8A83-4B88-AA73-59A703DC822D}" destId="{86E76DA4-E136-480D-94FF-CBC2E3BEDDB4}" srcOrd="0" destOrd="0" presId="urn:microsoft.com/office/officeart/2005/8/layout/process2"/>
    <dgm:cxn modelId="{AA958C4F-0A64-4505-B60D-08B9DE67758C}" type="presParOf" srcId="{C0F43873-575A-41EC-A431-5509426AC92F}" destId="{1B81DE09-F6FE-4F39-8F3A-C01344A034A9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F28864-D53C-4D34-9CD3-F22AA9A52811}">
      <dsp:nvSpPr>
        <dsp:cNvPr id="0" name=""/>
        <dsp:cNvSpPr/>
      </dsp:nvSpPr>
      <dsp:spPr>
        <a:xfrm>
          <a:off x="1460589" y="995"/>
          <a:ext cx="5871983" cy="3262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Проблема реализации пропусков в центры.</a:t>
          </a:r>
        </a:p>
      </dsp:txBody>
      <dsp:txXfrm>
        <a:off x="1556136" y="96542"/>
        <a:ext cx="5680889" cy="3071118"/>
      </dsp:txXfrm>
    </dsp:sp>
    <dsp:sp modelId="{824B13EF-9C5F-4015-828C-93A4E2A5947D}">
      <dsp:nvSpPr>
        <dsp:cNvPr id="0" name=""/>
        <dsp:cNvSpPr/>
      </dsp:nvSpPr>
      <dsp:spPr>
        <a:xfrm rot="5390679">
          <a:off x="3963452" y="3484706"/>
          <a:ext cx="1224081" cy="146799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900" kern="1200"/>
        </a:p>
      </dsp:txBody>
      <dsp:txXfrm rot="-5400000">
        <a:off x="4134596" y="3606664"/>
        <a:ext cx="880797" cy="856857"/>
      </dsp:txXfrm>
    </dsp:sp>
    <dsp:sp modelId="{19B11579-7EB9-4A63-B897-6BF602034F30}">
      <dsp:nvSpPr>
        <dsp:cNvPr id="0" name=""/>
        <dsp:cNvSpPr/>
      </dsp:nvSpPr>
      <dsp:spPr>
        <a:xfrm>
          <a:off x="1473860" y="4895311"/>
          <a:ext cx="5871983" cy="32622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 Проблема отслеживания уникальных посетителей и учёта времени их нахождения в них.</a:t>
          </a:r>
        </a:p>
      </dsp:txBody>
      <dsp:txXfrm>
        <a:off x="1569407" y="4990858"/>
        <a:ext cx="5680889" cy="3071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E964A-FB44-4E56-8CE2-681FA5B86C53}">
      <dsp:nvSpPr>
        <dsp:cNvPr id="0" name=""/>
        <dsp:cNvSpPr/>
      </dsp:nvSpPr>
      <dsp:spPr>
        <a:xfrm>
          <a:off x="1677476" y="922"/>
          <a:ext cx="5438208" cy="30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 нашем ПО будет генерировать </a:t>
          </a:r>
          <a:r>
            <a:rPr lang="en-US" sz="2300" kern="1200" dirty="0"/>
            <a:t>QR</a:t>
          </a:r>
          <a:r>
            <a:rPr lang="ru-RU" sz="2300" kern="1200" dirty="0"/>
            <a:t>-код, который и будет таким пропуском. Считывать его будут системы установленные на входе в центры.</a:t>
          </a:r>
        </a:p>
      </dsp:txBody>
      <dsp:txXfrm>
        <a:off x="1765965" y="89411"/>
        <a:ext cx="5261230" cy="2844249"/>
      </dsp:txXfrm>
    </dsp:sp>
    <dsp:sp modelId="{5C663B3A-8A83-4B88-AA73-59A703DC822D}">
      <dsp:nvSpPr>
        <dsp:cNvPr id="0" name=""/>
        <dsp:cNvSpPr/>
      </dsp:nvSpPr>
      <dsp:spPr>
        <a:xfrm rot="5400000">
          <a:off x="3805810" y="3057926"/>
          <a:ext cx="1132960" cy="1359552"/>
        </a:xfrm>
        <a:prstGeom prst="rightArrow">
          <a:avLst>
            <a:gd name="adj1" fmla="val 60000"/>
            <a:gd name="adj2" fmla="val 50000"/>
          </a:avLst>
        </a:prstGeom>
        <a:solidFill>
          <a:srgbClr val="F1F7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 dirty="0"/>
        </a:p>
      </dsp:txBody>
      <dsp:txXfrm rot="-5400000">
        <a:off x="3964424" y="3171222"/>
        <a:ext cx="815732" cy="793072"/>
      </dsp:txXfrm>
    </dsp:sp>
    <dsp:sp modelId="{1B81DE09-F6FE-4F39-8F3A-C01344A034A9}">
      <dsp:nvSpPr>
        <dsp:cNvPr id="0" name=""/>
        <dsp:cNvSpPr/>
      </dsp:nvSpPr>
      <dsp:spPr>
        <a:xfrm>
          <a:off x="1677476" y="4532762"/>
          <a:ext cx="5438208" cy="3021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Также будет возможность отметиться на занятии.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Все записи будут зафиксированы в  приложении.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Также при выходе посетители будут сканировать </a:t>
          </a:r>
          <a:r>
            <a:rPr lang="en-US" sz="2300" kern="1200" dirty="0"/>
            <a:t>QR-</a:t>
          </a:r>
          <a:r>
            <a:rPr lang="ru-RU" sz="2300" kern="1200" dirty="0"/>
            <a:t>код, тем самым будет зафиксировано время входа и выхода.</a:t>
          </a:r>
        </a:p>
      </dsp:txBody>
      <dsp:txXfrm>
        <a:off x="1765965" y="4621251"/>
        <a:ext cx="5261230" cy="2844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5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1883C-CCF7-46E7-BBED-6C032733D9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E1883C-CCF7-46E7-BBED-6C032733D9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91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1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9726334"/>
              </p:ext>
            </p:extLst>
          </p:nvPr>
        </p:nvGraphicFramePr>
        <p:xfrm>
          <a:off x="2619" y="2621"/>
          <a:ext cx="2617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9" y="2621"/>
                        <a:ext cx="2617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>
            <a:off x="0" y="0"/>
            <a:ext cx="335068" cy="113157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dirty="0"/>
              <a:t>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86356" y="1089660"/>
            <a:ext cx="7059994" cy="901065"/>
          </a:xfrm>
          <a:prstGeom prst="rect">
            <a:avLst/>
          </a:prstGeom>
        </p:spPr>
        <p:txBody>
          <a:bodyPr lIns="0" tIns="0" rIns="0" bIns="0"/>
          <a:lstStyle>
            <a:lvl1pPr>
              <a:defRPr sz="6596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2149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8668150"/>
              </p:ext>
            </p:extLst>
          </p:nvPr>
        </p:nvGraphicFramePr>
        <p:xfrm>
          <a:off x="2619" y="2621"/>
          <a:ext cx="2617" cy="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9" y="2621"/>
                        <a:ext cx="2617" cy="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 userDrawn="1"/>
        </p:nvSpPr>
        <p:spPr>
          <a:xfrm flipH="1">
            <a:off x="19769032" y="0"/>
            <a:ext cx="335068" cy="11315700"/>
          </a:xfrm>
          <a:prstGeom prst="rect">
            <a:avLst/>
          </a:prstGeom>
          <a:gradFill>
            <a:gsLst>
              <a:gs pos="92000">
                <a:srgbClr val="14CE9F"/>
              </a:gs>
              <a:gs pos="2000">
                <a:srgbClr val="DDF9B8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9" dirty="0"/>
              <a:t> </a:t>
            </a: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11955135" y="1089660"/>
            <a:ext cx="7059994" cy="29756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596">
                <a:solidFill>
                  <a:srgbClr val="5D5B6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706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79BA0-411E-A65B-876A-7611F71E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899"/>
            <a:ext cx="15078075" cy="3939540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0D2E3-37C1-D763-45E1-5611DCB1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3363"/>
            <a:ext cx="15078075" cy="273200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40A64-28A0-00A1-D917-2A896022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A8E28-A781-8F75-66B2-59F3125B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58D9E-7590-D7A8-4C58-D3A2D81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511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79BA0-411E-A65B-876A-7611F71E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1899"/>
            <a:ext cx="15078075" cy="3939540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0D2E3-37C1-D763-45E1-5611DCB1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3363"/>
            <a:ext cx="15078075" cy="273200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40A64-28A0-00A1-D917-2A896022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A8E28-A781-8F75-66B2-59F3125B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58D9E-7590-D7A8-4C58-D3A2D81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86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ED183-9AEB-04E1-1030-33EF54C1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279B3-8393-6458-8BB7-7ADA4E5B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40523-4510-EF74-45EE-D22BB79A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CB625F-5079-C90D-D8DF-CB7B6049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A83B6-A404-5936-CC80-EC9668C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39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1A509-87DC-767E-1832-C7CC363A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21069"/>
            <a:ext cx="17339786" cy="4707016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884C6-3013-2458-0D68-A7902165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72615"/>
            <a:ext cx="17339786" cy="247530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03E16-5D83-7B39-5E7A-9F01AC18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CCE9B-95D8-9316-C686-67A20911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337C9-1926-3AED-110C-23634C24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86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2984E-EC5B-9060-A2BD-594795B0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29E23-65B3-BB1A-8057-C43A937AF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2281"/>
            <a:ext cx="8544243" cy="71797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CA964-7517-C44F-4089-D73C8C9A4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2281"/>
            <a:ext cx="8544243" cy="71797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9D7B3-96A9-1F31-FFD0-CED4EDBF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48DED3-81A7-C95A-C099-288A4C2E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EE3D20-8724-FA65-EF34-BC2B1AD6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85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074E-293E-3A76-CAC2-6C589414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457"/>
            <a:ext cx="17339786" cy="218717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4E037-C4FA-D65F-DD15-3EB27E8E3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3919"/>
            <a:ext cx="8504976" cy="135945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5DBB3-1C4A-34AF-0037-C7D147D16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3374"/>
            <a:ext cx="8504976" cy="60795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D213FB-DBAC-11C6-C232-49F21D795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3919"/>
            <a:ext cx="8546861" cy="1359455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6A2461-D4A7-7991-4932-4BC08454C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3374"/>
            <a:ext cx="8546861" cy="607957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03503A-4F0A-0B84-8B95-C553223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2E2AA5-B04B-511D-3F64-47B0E937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BCC1A9-C078-D857-B6FC-D2BE7A49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171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877D4-61ED-5225-4B61-2CBCB01D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6CAC9-68A8-6AA1-1060-7FB102AF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B4FA76-A58E-6266-E50F-6EE6783F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F895F-D327-014B-C3DF-00E76939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730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5F5DA4-954D-7489-7260-247E2261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D1EA36-18D0-FCE9-0CEB-63DC27AE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38B87-3BE8-E11A-4CA5-32AB35B1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135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2561-52A2-5966-54B8-EEDDAEB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4380"/>
            <a:ext cx="6484095" cy="2640330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A797C-423C-AC6B-D4D5-A9A8E00A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9252"/>
            <a:ext cx="10177701" cy="8041481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E570D-2BFC-B862-DCD3-1F1B707F3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4710"/>
            <a:ext cx="6484095" cy="6289120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8C0C96-5EA3-6E15-1B27-D0789018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A6578-8C97-AD3E-6C9F-9C52222A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8E633-B5FC-2FB9-CCBB-E727CBD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084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ECCB-440D-BA77-A255-47BA24D5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4380"/>
            <a:ext cx="6484095" cy="2640330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D359C9-E73A-60DA-395D-0BA533E81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9252"/>
            <a:ext cx="10177701" cy="8041481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F5D950-A285-52A7-3A70-B9D48FD5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4710"/>
            <a:ext cx="6484095" cy="6289120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07823-E262-66FD-5E7C-73C23012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19CEFE-2C72-7E64-ED66-D17D5B33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100F73-52A0-70AA-D241-932B2663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214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BACE5-BB05-C3A5-DD41-1733373E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DC787-2CB8-7D05-7248-858F7195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BAE0B-13F0-64F1-931E-30D5727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82812-101B-7090-50AB-7588FBD0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66155-AA2C-8FF1-D604-9C0D5E23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324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B54F11-0A84-1BDD-F8B1-4A6AB3407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456"/>
            <a:ext cx="4334947" cy="95895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E85FF9-1A4D-2103-8E70-27524A4F1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456"/>
            <a:ext cx="12753538" cy="95895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F23D07-ACD4-B405-AC0F-BCC39006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D1D5B-DEBA-3AA4-215A-3DDE7419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A6B24-E5D5-0134-836C-502AE8CB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55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4"/>
            <a:ext cx="5977223" cy="5267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6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7" y="10759712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813822"/>
            <a:ext cx="8793163" cy="911090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2798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77"/>
            <a:ext cx="9741216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399"/>
            <a:ext cx="8793163" cy="7554913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1999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399"/>
            <a:ext cx="8793163" cy="7554913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1999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9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2798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155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4"/>
            <a:ext cx="5977223" cy="5267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6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7" y="10759712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91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2798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91" y="515377"/>
            <a:ext cx="9741216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399"/>
            <a:ext cx="18424652" cy="7554913"/>
          </a:xfrm>
          <a:prstGeom prst="rect">
            <a:avLst/>
          </a:prstGeom>
        </p:spPr>
        <p:txBody>
          <a:bodyPr lIns="0" tIns="0" rIns="0" bIns="0"/>
          <a:lstStyle>
            <a:lvl1pPr marL="15867" indent="0">
              <a:buNone/>
              <a:tabLst/>
              <a:defRPr sz="1999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313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47216-A557-C48B-4C71-1A240DCE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457"/>
            <a:ext cx="17339786" cy="218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22E18-8D58-0C66-D787-DB415C99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2281"/>
            <a:ext cx="17339786" cy="7179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DE747-9118-13EB-934F-B918F17AD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7978"/>
            <a:ext cx="4523423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4A8F-D894-394B-8106-7DD72FD6EB1F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05960-BE43-11EA-5C91-829BA1B3E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7978"/>
            <a:ext cx="6785134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CC4A4-F428-D59F-9C65-A877CAF52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98374" y="5356622"/>
            <a:ext cx="789086" cy="602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fld id="{1363E1C1-A028-4D4E-A8C8-9214D2A1B6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39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9.emf"/><Relationship Id="rId11" Type="http://schemas.openxmlformats.org/officeDocument/2006/relationships/image" Target="../media/image54.png"/><Relationship Id="rId5" Type="http://schemas.openxmlformats.org/officeDocument/2006/relationships/image" Target="../media/image15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9.emf"/><Relationship Id="rId11" Type="http://schemas.openxmlformats.org/officeDocument/2006/relationships/image" Target="../media/image55.png"/><Relationship Id="rId5" Type="http://schemas.openxmlformats.org/officeDocument/2006/relationships/image" Target="../media/image15.e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aet_erno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vk.com/aet_er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FBD52E-F5A3-30F2-500B-C8BBB922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27" r="27946" b="10391"/>
          <a:stretch/>
        </p:blipFill>
        <p:spPr>
          <a:xfrm>
            <a:off x="8571412" y="-3009482"/>
            <a:ext cx="11396848" cy="14241288"/>
          </a:xfrm>
          <a:prstGeom prst="rect">
            <a:avLst/>
          </a:prstGeom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-3372321" y="3572"/>
            <a:ext cx="15477202" cy="13381792"/>
          </a:xfrm>
          <a:prstGeom prst="parallelogram">
            <a:avLst/>
          </a:prstGeom>
          <a:solidFill>
            <a:srgbClr val="176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9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233" y="1959649"/>
            <a:ext cx="9450053" cy="3698201"/>
          </a:xfrm>
        </p:spPr>
        <p:txBody>
          <a:bodyPr anchor="ctr">
            <a:noAutofit/>
          </a:bodyPr>
          <a:lstStyle/>
          <a:p>
            <a:pPr algn="l"/>
            <a:r>
              <a:rPr lang="ru-RU" sz="6596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Инновационные решения для центров московского долголетия.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10667739" y="-2073235"/>
            <a:ext cx="184731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09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1118926" y="6165029"/>
            <a:ext cx="5353807" cy="5735728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638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Пропускная система с функцией отслеживания уникальных посетителей и учета времени, проведенного гражданами в локациях.</a:t>
            </a:r>
          </a:p>
          <a:p>
            <a:pPr algn="l"/>
            <a:endParaRPr lang="ru-RU" sz="2638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  <a:p>
            <a:pPr algn="l"/>
            <a:r>
              <a:rPr lang="ru-RU" sz="2638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МЕНТОР: Смирнова Елена Валентиновна</a:t>
            </a:r>
          </a:p>
          <a:p>
            <a:pPr algn="l"/>
            <a:endParaRPr lang="ru-RU" sz="2638" dirty="0">
              <a:solidFill>
                <a:schemeClr val="bg1"/>
              </a:solidFill>
              <a:latin typeface="ALS Sector Regular" pitchFamily="2" charset="0"/>
              <a:cs typeface="ALS Secto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1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BEA02-0FC5-6565-3DC3-F97E4493A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86B803-D62C-BC30-D56F-9812E5753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3" y="74567"/>
            <a:ext cx="20104100" cy="97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53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B6D34-9EED-EDBE-C088-5FF01749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EF62FA-41F4-8FE2-B7C5-46C85032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176"/>
            <a:ext cx="20104100" cy="100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03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631F-A1BB-44B6-A784-74EE18CA8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33676F-BA96-32AC-2382-690C3274A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258"/>
            <a:ext cx="20171269" cy="801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3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19" y="6191"/>
          <a:ext cx="2617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9" y="6191"/>
                        <a:ext cx="2617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80303" y="1429197"/>
            <a:ext cx="2187503" cy="8883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1507846">
              <a:buClrTx/>
              <a:defRPr/>
            </a:pPr>
            <a:r>
              <a:rPr lang="ru-RU" sz="5936" b="1" dirty="0">
                <a:solidFill>
                  <a:schemeClr val="accent1"/>
                </a:solidFill>
                <a:latin typeface="Gabriela" panose="00000500000000000000" pitchFamily="2" charset="0"/>
              </a:rPr>
              <a:t>Старт</a:t>
            </a:r>
            <a:endParaRPr lang="en-US" sz="5936" b="1" kern="1200" dirty="0">
              <a:solidFill>
                <a:schemeClr val="accent1"/>
              </a:solidFill>
              <a:latin typeface="Gabriela" panose="00000500000000000000" pitchFamily="2" charset="0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474054" y="2317533"/>
            <a:ext cx="0" cy="2445056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165221" y="5058086"/>
            <a:ext cx="620035" cy="620035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28387" y="5221252"/>
            <a:ext cx="293703" cy="293703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8" name="Oval 7"/>
          <p:cNvSpPr/>
          <p:nvPr/>
        </p:nvSpPr>
        <p:spPr>
          <a:xfrm>
            <a:off x="2364655" y="5257520"/>
            <a:ext cx="221170" cy="221170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065747" y="4958612"/>
            <a:ext cx="818982" cy="818982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2984203" y="5327969"/>
            <a:ext cx="15575600" cy="0"/>
          </a:xfrm>
          <a:prstGeom prst="line">
            <a:avLst/>
          </a:prstGeom>
          <a:ln>
            <a:solidFill>
              <a:srgbClr val="14CE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296658" y="5196028"/>
            <a:ext cx="282661" cy="282661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290153" y="5196028"/>
            <a:ext cx="282661" cy="282661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4283648" y="5196028"/>
            <a:ext cx="282661" cy="282661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8277142" y="5196028"/>
            <a:ext cx="282661" cy="282661"/>
          </a:xfrm>
          <a:prstGeom prst="ellipse">
            <a:avLst/>
          </a:prstGeom>
          <a:solidFill>
            <a:srgbClr val="F6F6F9"/>
          </a:solidFill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1383841" y="6817138"/>
            <a:ext cx="2180427" cy="427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 defTabSz="1507846">
              <a:buClrTx/>
              <a:defRPr/>
            </a:pPr>
            <a:r>
              <a:rPr lang="ru-RU" sz="2474" b="1" kern="1200" dirty="0">
                <a:latin typeface="Montserrat"/>
                <a:ea typeface="+mn-ea"/>
                <a:cs typeface="+mn-cs"/>
              </a:rPr>
              <a:t>2 месяца</a:t>
            </a:r>
            <a:endParaRPr lang="en-US" sz="2474" b="1" kern="1200" dirty="0">
              <a:latin typeface="Montserrat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84204" y="5851951"/>
            <a:ext cx="2837610" cy="1221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98"/>
              </a:lnSpc>
            </a:pPr>
            <a:r>
              <a:rPr lang="ru-RU" sz="1814" dirty="0">
                <a:latin typeface="Montserrat Light" panose="00000400000000000000" pitchFamily="2" charset="-18"/>
              </a:rPr>
              <a:t>Анализ, составление требований к продукту</a:t>
            </a:r>
          </a:p>
          <a:p>
            <a:pPr>
              <a:lnSpc>
                <a:spcPts val="3298"/>
              </a:lnSpc>
            </a:pPr>
            <a:r>
              <a:rPr lang="ru-RU" sz="1814" kern="2000" dirty="0">
                <a:latin typeface="Montserrat Light" panose="00000400000000000000" pitchFamily="2" charset="-18"/>
                <a:ea typeface="+mn-ea"/>
                <a:cs typeface="+mn-cs"/>
              </a:rPr>
              <a:t>200 000руб.</a:t>
            </a:r>
            <a:endParaRPr lang="en-US" sz="1814" kern="2000" dirty="0">
              <a:latin typeface="Montserrat Light" panose="00000400000000000000" pitchFamily="2" charset="-18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5721703" y="6452889"/>
            <a:ext cx="1451926" cy="427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 defTabSz="1507846">
              <a:buClrTx/>
              <a:defRPr/>
            </a:pPr>
            <a:r>
              <a:rPr lang="ru-RU" sz="2474" b="1" kern="1200" dirty="0">
                <a:latin typeface="Montserrat"/>
                <a:ea typeface="+mn-ea"/>
                <a:cs typeface="+mn-cs"/>
              </a:rPr>
              <a:t>1</a:t>
            </a:r>
            <a:r>
              <a:rPr lang="ru-RU" sz="2474" b="1" dirty="0">
                <a:latin typeface="Montserrat"/>
              </a:rPr>
              <a:t> месяц</a:t>
            </a:r>
            <a:endParaRPr lang="en-US" sz="2474" b="1" kern="1200" dirty="0">
              <a:latin typeface="Montserra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57816" y="5851951"/>
            <a:ext cx="2837610" cy="7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98"/>
              </a:lnSpc>
            </a:pPr>
            <a:r>
              <a:rPr lang="ru-RU" sz="1814" dirty="0">
                <a:latin typeface="Montserrat Light" panose="00000400000000000000" pitchFamily="2" charset="-18"/>
              </a:rPr>
              <a:t>Планирование</a:t>
            </a:r>
          </a:p>
          <a:p>
            <a:pPr>
              <a:lnSpc>
                <a:spcPts val="3298"/>
              </a:lnSpc>
            </a:pPr>
            <a:r>
              <a:rPr lang="ru-RU" sz="1814" kern="2000" dirty="0">
                <a:latin typeface="Montserrat Light" panose="00000400000000000000" pitchFamily="2" charset="-18"/>
                <a:ea typeface="+mn-ea"/>
                <a:cs typeface="+mn-cs"/>
              </a:rPr>
              <a:t>100 000руб.</a:t>
            </a:r>
            <a:endParaRPr lang="en-US" sz="1814" kern="2000" dirty="0">
              <a:latin typeface="Montserrat Light" panose="00000400000000000000" pitchFamily="2" charset="-18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 rot="16200000">
            <a:off x="9562397" y="6606747"/>
            <a:ext cx="1759645" cy="427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 defTabSz="1507846">
              <a:buClrTx/>
              <a:defRPr/>
            </a:pPr>
            <a:r>
              <a:rPr lang="ru-RU" sz="2474" b="1" kern="1200" dirty="0">
                <a:latin typeface="Montserrat"/>
                <a:ea typeface="+mn-ea"/>
                <a:cs typeface="+mn-cs"/>
              </a:rPr>
              <a:t>3 месяца</a:t>
            </a:r>
            <a:endParaRPr lang="en-US" sz="2474" b="1" kern="1200" dirty="0">
              <a:latin typeface="Montserrat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952370" y="5851951"/>
            <a:ext cx="2837610" cy="1221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98"/>
              </a:lnSpc>
            </a:pPr>
            <a:r>
              <a:rPr lang="ru-RU" sz="1814" dirty="0">
                <a:latin typeface="Montserrat Light" panose="00000400000000000000" pitchFamily="2" charset="-18"/>
              </a:rPr>
              <a:t>.Проектирование и дизайн</a:t>
            </a:r>
          </a:p>
          <a:p>
            <a:pPr>
              <a:lnSpc>
                <a:spcPts val="3298"/>
              </a:lnSpc>
            </a:pPr>
            <a:r>
              <a:rPr lang="ru-RU" sz="1814" kern="2000" dirty="0">
                <a:latin typeface="Montserrat Light" panose="00000400000000000000" pitchFamily="2" charset="-18"/>
                <a:ea typeface="+mn-ea"/>
                <a:cs typeface="+mn-cs"/>
              </a:rPr>
              <a:t>600 000руб.</a:t>
            </a:r>
            <a:endParaRPr lang="en-US" sz="1814" kern="2000" dirty="0">
              <a:latin typeface="Montserrat Light" panose="00000400000000000000" pitchFamily="2" charset="-18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13384971" y="6778726"/>
            <a:ext cx="2180421" cy="5044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 defTabSz="1507846">
              <a:buClrTx/>
              <a:defRPr/>
            </a:pPr>
            <a:r>
              <a:rPr lang="ru-RU" sz="2474" b="1" kern="1200" dirty="0">
                <a:latin typeface="Montserrat"/>
                <a:ea typeface="+mn-ea"/>
                <a:cs typeface="+mn-cs"/>
              </a:rPr>
              <a:t>8 месяцев</a:t>
            </a:r>
            <a:endParaRPr lang="en-US" sz="2474" b="1" kern="1200" dirty="0">
              <a:latin typeface="Montserrat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946923" y="5851951"/>
            <a:ext cx="2837610" cy="798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98"/>
              </a:lnSpc>
            </a:pPr>
            <a:r>
              <a:rPr lang="ru-RU" sz="1814" dirty="0">
                <a:latin typeface="Montserrat Light" panose="00000400000000000000" pitchFamily="2" charset="-18"/>
              </a:rPr>
              <a:t>Разработка</a:t>
            </a:r>
          </a:p>
          <a:p>
            <a:pPr>
              <a:lnSpc>
                <a:spcPts val="3298"/>
              </a:lnSpc>
            </a:pPr>
            <a:r>
              <a:rPr lang="ru-RU" sz="1814" kern="2000" dirty="0">
                <a:latin typeface="Montserrat Light" panose="00000400000000000000" pitchFamily="2" charset="-18"/>
                <a:ea typeface="+mn-ea"/>
                <a:cs typeface="+mn-cs"/>
              </a:rPr>
              <a:t>4 800 000руб</a:t>
            </a:r>
            <a:endParaRPr lang="en-US" sz="1814" kern="2000" dirty="0">
              <a:latin typeface="Montserrat Light" panose="00000400000000000000" pitchFamily="2" charset="-18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17692509" y="6452889"/>
            <a:ext cx="1451926" cy="4276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r" defTabSz="1507846">
              <a:buClrTx/>
              <a:defRPr/>
            </a:pPr>
            <a:r>
              <a:rPr lang="ru-RU" sz="2474" b="1" kern="1200" dirty="0">
                <a:latin typeface="Montserrat"/>
                <a:ea typeface="+mn-ea"/>
                <a:cs typeface="+mn-cs"/>
              </a:rPr>
              <a:t>1 год</a:t>
            </a:r>
            <a:endParaRPr lang="en-US" sz="2474" b="1" kern="1200" dirty="0">
              <a:latin typeface="Montserrat"/>
              <a:ea typeface="+mn-ea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8559802" y="5327969"/>
            <a:ext cx="1748480" cy="0"/>
          </a:xfrm>
          <a:prstGeom prst="line">
            <a:avLst/>
          </a:prstGeom>
          <a:ln>
            <a:solidFill>
              <a:srgbClr val="5D5B6F">
                <a:alpha val="2705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745" y="3671629"/>
            <a:ext cx="1487807" cy="9012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471" y="3629176"/>
            <a:ext cx="636241" cy="98616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7333" y="3721026"/>
            <a:ext cx="967683" cy="8024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7612" y="3669889"/>
            <a:ext cx="849670" cy="9047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F7CCEA-7C66-B0E5-EC69-4AB4EE59D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455" y="124667"/>
            <a:ext cx="12650296" cy="11949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A82E9CD-2042-50CB-81EC-B40832AD69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9607" y="188681"/>
            <a:ext cx="995563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 p14:presetBounceEnd="46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 p14:presetBounceEnd="46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46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 p14:presetBounceEnd="46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4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  <p:bldP spid="35" grpId="0" animBg="1"/>
          <p:bldP spid="36" grpId="0" animBg="1"/>
          <p:bldP spid="37" grpId="0" animBg="1"/>
          <p:bldP spid="38" grpId="0" animBg="1"/>
          <p:bldP spid="39" grpId="0"/>
          <p:bldP spid="40" grpId="0"/>
          <p:bldP spid="42" grpId="0"/>
          <p:bldP spid="43" grpId="0"/>
          <p:bldP spid="44" grpId="0"/>
          <p:bldP spid="45" grpId="0"/>
          <p:bldP spid="47" grpId="0"/>
          <p:bldP spid="48" grpId="0"/>
          <p:bldP spid="49" grpId="0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619" y="6191"/>
          <a:ext cx="2617" cy="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19" y="6191"/>
                        <a:ext cx="2617" cy="2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-160894" y="5196029"/>
            <a:ext cx="18025731" cy="2749827"/>
            <a:chOff x="-97574" y="3148931"/>
            <a:chExt cx="10931587" cy="166761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998971" y="3228946"/>
              <a:ext cx="9835042" cy="0"/>
            </a:xfrm>
            <a:prstGeom prst="line">
              <a:avLst/>
            </a:prstGeom>
            <a:ln>
              <a:solidFill>
                <a:srgbClr val="14C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/>
            <p:cNvSpPr/>
            <p:nvPr/>
          </p:nvSpPr>
          <p:spPr>
            <a:xfrm>
              <a:off x="3352348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>
                <a:buClrTx/>
                <a:defRPr/>
              </a:pPr>
              <a:endParaRPr lang="en-US" sz="2968" kern="1200" dirty="0">
                <a:solidFill>
                  <a:schemeClr val="tx1"/>
                </a:solidFill>
                <a:latin typeface="Montserrat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5778149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>
                <a:buClrTx/>
                <a:defRPr/>
              </a:pPr>
              <a:endParaRPr lang="en-US" sz="2968" kern="1200" dirty="0">
                <a:solidFill>
                  <a:schemeClr val="tx1"/>
                </a:solidFill>
                <a:latin typeface="Montserrat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203951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>
                <a:buClrTx/>
                <a:defRPr/>
              </a:pPr>
              <a:endParaRPr lang="en-US" sz="2968" kern="1200" dirty="0">
                <a:solidFill>
                  <a:schemeClr val="tx1"/>
                </a:solidFill>
                <a:latin typeface="Montserra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426958" y="4078879"/>
              <a:ext cx="1215979" cy="2593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defTabSz="1507846">
                <a:buClrTx/>
                <a:defRPr/>
              </a:pPr>
              <a:r>
                <a:rPr lang="ru-RU" sz="2474" b="1" kern="1200" dirty="0">
                  <a:latin typeface="Montserrat"/>
                  <a:ea typeface="+mn-ea"/>
                  <a:cs typeface="+mn-cs"/>
                </a:rPr>
                <a:t>3 месяца</a:t>
              </a:r>
              <a:endParaRPr lang="en-US" sz="2474" b="1" kern="1200" dirty="0"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44325" y="3546711"/>
              <a:ext cx="1720850" cy="484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kern="1200" dirty="0">
                  <a:latin typeface="Montserrat Light" panose="00000400000000000000" pitchFamily="2" charset="-18"/>
                  <a:ea typeface="+mn-ea"/>
                  <a:cs typeface="+mn-cs"/>
                </a:rPr>
                <a:t>Тестирование</a:t>
              </a:r>
            </a:p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dirty="0">
                  <a:latin typeface="Montserrat Light" panose="00000400000000000000" pitchFamily="2" charset="-18"/>
                </a:rPr>
                <a:t>600 000руб</a:t>
              </a:r>
              <a:endParaRPr lang="en-US" sz="1814" kern="2000" dirty="0">
                <a:latin typeface="Montserrat Light" panose="00000400000000000000" pitchFamily="2" charset="-1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2909719" y="4005890"/>
              <a:ext cx="982063" cy="1714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defTabSz="1507846">
                <a:buClrTx/>
                <a:defRPr/>
              </a:pPr>
              <a:r>
                <a:rPr lang="ru-RU" sz="2474" b="1" kern="1200" dirty="0">
                  <a:latin typeface="Montserrat"/>
                  <a:ea typeface="+mn-ea"/>
                  <a:cs typeface="+mn-cs"/>
                </a:rPr>
                <a:t>2 месяца</a:t>
              </a:r>
              <a:endParaRPr lang="en-US" sz="2474" b="1" kern="1200" dirty="0"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54096" y="3546711"/>
              <a:ext cx="1720850" cy="7406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kern="1200" dirty="0">
                  <a:latin typeface="Montserrat Light" panose="00000400000000000000" pitchFamily="2" charset="-18"/>
                  <a:ea typeface="+mn-ea"/>
                  <a:cs typeface="+mn-cs"/>
                </a:rPr>
                <a:t>Развертывание, эксплуатация</a:t>
              </a:r>
            </a:p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dirty="0">
                  <a:latin typeface="Montserrat Light" panose="00000400000000000000" pitchFamily="2" charset="-18"/>
                </a:rPr>
                <a:t>600 000руб</a:t>
              </a:r>
              <a:endParaRPr lang="en-US" sz="1814" kern="2000" dirty="0">
                <a:latin typeface="Montserrat Light" panose="00000400000000000000" pitchFamily="2" charset="-1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5334726" y="3920487"/>
              <a:ext cx="982061" cy="342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defTabSz="1507846">
                <a:buClrTx/>
                <a:defRPr/>
              </a:pPr>
              <a:r>
                <a:rPr lang="ru-RU" sz="2474" b="1" kern="1200" dirty="0">
                  <a:latin typeface="Montserrat"/>
                  <a:ea typeface="+mn-ea"/>
                  <a:cs typeface="+mn-cs"/>
                </a:rPr>
                <a:t>4 месяца</a:t>
              </a:r>
              <a:endParaRPr lang="en-US" sz="2474" b="1" kern="1200" dirty="0"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76567" y="3546711"/>
              <a:ext cx="1720850" cy="484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kern="1200" dirty="0">
                  <a:latin typeface="Montserrat Light" panose="00000400000000000000" pitchFamily="2" charset="-18"/>
                  <a:ea typeface="+mn-ea"/>
                  <a:cs typeface="+mn-cs"/>
                </a:rPr>
                <a:t>Раскрутка продукта</a:t>
              </a:r>
            </a:p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dirty="0">
                  <a:latin typeface="Montserrat Light" panose="00000400000000000000" pitchFamily="2" charset="-18"/>
                </a:rPr>
                <a:t>250 000руб</a:t>
              </a:r>
              <a:endParaRPr lang="en-US" sz="1814" kern="2000" dirty="0">
                <a:latin typeface="Montserrat Light" panose="00000400000000000000" pitchFamily="2" charset="-18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6200000">
              <a:off x="7661241" y="3953635"/>
              <a:ext cx="1111166" cy="4050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algn="r" defTabSz="1507846">
                <a:buClrTx/>
                <a:defRPr/>
              </a:pPr>
              <a:r>
                <a:rPr lang="ru-RU" sz="2474" b="1" kern="1200" dirty="0">
                  <a:latin typeface="Montserrat"/>
                  <a:ea typeface="+mn-ea"/>
                  <a:cs typeface="+mn-cs"/>
                </a:rPr>
                <a:t>21 месяц</a:t>
              </a:r>
              <a:endParaRPr lang="en-US" sz="2474" b="1" kern="1200" dirty="0"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599038" y="3546711"/>
              <a:ext cx="1720850" cy="4840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kern="1200" dirty="0">
                  <a:latin typeface="Montserrat Light" panose="00000400000000000000" pitchFamily="2" charset="-18"/>
                  <a:ea typeface="+mn-ea"/>
                  <a:cs typeface="+mn-cs"/>
                </a:rPr>
                <a:t>Поддержка продукта</a:t>
              </a:r>
            </a:p>
            <a:p>
              <a:pPr defTabSz="1507846">
                <a:lnSpc>
                  <a:spcPts val="3298"/>
                </a:lnSpc>
                <a:buClrTx/>
                <a:defRPr/>
              </a:pPr>
              <a:r>
                <a:rPr lang="ru-RU" sz="1814" dirty="0">
                  <a:latin typeface="Montserrat Light" panose="00000400000000000000" pitchFamily="2" charset="-18"/>
                </a:rPr>
                <a:t>400 000руб/</a:t>
              </a:r>
              <a:r>
                <a:rPr lang="ru-RU" sz="1814" dirty="0" err="1">
                  <a:latin typeface="Montserrat Light" panose="00000400000000000000" pitchFamily="2" charset="-18"/>
                </a:rPr>
                <a:t>мес</a:t>
              </a:r>
              <a:endParaRPr lang="en-US" sz="1814" kern="2000" dirty="0">
                <a:latin typeface="Montserrat Light" panose="00000400000000000000" pitchFamily="2" charset="-18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-97574" y="3228946"/>
              <a:ext cx="1060354" cy="0"/>
            </a:xfrm>
            <a:prstGeom prst="line">
              <a:avLst/>
            </a:prstGeom>
            <a:ln>
              <a:solidFill>
                <a:srgbClr val="5D5B6F">
                  <a:alpha val="27059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926547" y="3148931"/>
              <a:ext cx="171418" cy="171418"/>
            </a:xfrm>
            <a:prstGeom prst="ellipse">
              <a:avLst/>
            </a:prstGeom>
            <a:solidFill>
              <a:srgbClr val="F6F6F9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>
                <a:buClrTx/>
                <a:defRPr/>
              </a:pPr>
              <a:endParaRPr lang="en-US" sz="2968" kern="1200" dirty="0">
                <a:solidFill>
                  <a:schemeClr val="tx1"/>
                </a:solidFill>
                <a:latin typeface="Montserrat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302" y="3671629"/>
            <a:ext cx="1487807" cy="9012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028" y="3629176"/>
            <a:ext cx="636241" cy="9861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891" y="3721026"/>
            <a:ext cx="967683" cy="80246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2801" y="3669889"/>
            <a:ext cx="849670" cy="9047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22513" y="1538146"/>
            <a:ext cx="3237082" cy="9047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1507846">
              <a:buClrTx/>
              <a:defRPr/>
            </a:pPr>
            <a:endParaRPr lang="en-US" sz="2309" b="1" kern="1200" dirty="0">
              <a:solidFill>
                <a:schemeClr val="tx1"/>
              </a:solidFill>
              <a:latin typeface="Gabriela" panose="00000500000000000000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3600984" y="2197789"/>
            <a:ext cx="0" cy="2445056"/>
          </a:xfrm>
          <a:prstGeom prst="line">
            <a:avLst/>
          </a:prstGeom>
          <a:ln>
            <a:solidFill>
              <a:srgbClr val="5D5B6F">
                <a:alpha val="48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314733" y="4938342"/>
            <a:ext cx="620035" cy="620035"/>
          </a:xfrm>
          <a:prstGeom prst="ellipse">
            <a:avLst/>
          </a:prstGeom>
          <a:solidFill>
            <a:srgbClr val="F6F6F9"/>
          </a:solidFill>
          <a:ln w="6350">
            <a:solidFill>
              <a:srgbClr val="14CE9F">
                <a:alpha val="46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477899" y="5101508"/>
            <a:ext cx="293703" cy="293703"/>
          </a:xfrm>
          <a:prstGeom prst="ellipse">
            <a:avLst/>
          </a:prstGeom>
          <a:solidFill>
            <a:srgbClr val="F6F6F9"/>
          </a:solidFill>
          <a:ln w="12700">
            <a:solidFill>
              <a:srgbClr val="14CE9F">
                <a:alpha val="65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8" name="Oval 7"/>
          <p:cNvSpPr/>
          <p:nvPr/>
        </p:nvSpPr>
        <p:spPr>
          <a:xfrm>
            <a:off x="13514167" y="5137776"/>
            <a:ext cx="221170" cy="221170"/>
          </a:xfrm>
          <a:prstGeom prst="ellipse">
            <a:avLst/>
          </a:prstGeom>
          <a:gradFill flip="none" rotWithShape="1">
            <a:gsLst>
              <a:gs pos="90000">
                <a:srgbClr val="14CE9F"/>
              </a:gs>
              <a:gs pos="1000">
                <a:srgbClr val="DDF9B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3215260" y="4838868"/>
            <a:ext cx="818982" cy="818982"/>
          </a:xfrm>
          <a:prstGeom prst="ellipse">
            <a:avLst/>
          </a:prstGeom>
          <a:noFill/>
          <a:ln w="38100">
            <a:solidFill>
              <a:srgbClr val="14CE9F">
                <a:alpha val="12000"/>
              </a:srgbClr>
            </a:solidFill>
          </a:ln>
          <a:effectLst>
            <a:glow rad="101600">
              <a:srgbClr val="DDF9B8">
                <a:alpha val="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>
              <a:buClrTx/>
              <a:defRPr/>
            </a:pPr>
            <a:endParaRPr lang="en-US" sz="2968" kern="1200" dirty="0">
              <a:solidFill>
                <a:prstClr val="white"/>
              </a:solidFill>
              <a:latin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B568F-BFF6-0E9D-79C0-6991758CBD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836" y="232712"/>
            <a:ext cx="12650296" cy="11949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9BD3EA-B423-25B5-6450-2BDBA3E9C0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2623" y="337414"/>
            <a:ext cx="3779848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6958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9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 nodePh="1">
                                      <p:stCondLst>
                                        <p:cond delay="1900"/>
                                      </p:stCondLst>
                                      <p:endCondLst>
                                        <p:cond evt="begin" delay="0">
                                          <p:tn val="4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9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1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17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 animBg="1"/>
          <p:bldP spid="23" grpId="0" animBg="1"/>
          <p:bldP spid="8" grpId="0" animBg="1"/>
          <p:bldP spid="3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084488"/>
            <a:ext cx="4134613" cy="1120830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Команда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Руководство проектом, заполнение паспорта, оформление презентации, распределение задач для команды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err="1"/>
              <a:t>Кимайкина</a:t>
            </a:r>
            <a:r>
              <a:rPr lang="ru-RU" dirty="0"/>
              <a:t> Д.В.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12722" y="7339618"/>
            <a:ext cx="4134612" cy="2103120"/>
          </a:xfrm>
        </p:spPr>
        <p:txBody>
          <a:bodyPr/>
          <a:lstStyle/>
          <a:p>
            <a:r>
              <a:rPr lang="ru-RU" dirty="0"/>
              <a:t>Сбор и аналитика данных, расчет индекса рентабельности инвестиций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02630D-6CDA-D1AE-4053-8D760C9B5FB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12403" b="12403"/>
          <a:stretch>
            <a:fillRect/>
          </a:stretch>
        </p:blipFill>
        <p:spPr>
          <a:xfrm>
            <a:off x="10052050" y="2784422"/>
            <a:ext cx="3117125" cy="3119438"/>
          </a:xfrm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052050" y="6402283"/>
            <a:ext cx="4134612" cy="438912"/>
          </a:xfrm>
        </p:spPr>
        <p:txBody>
          <a:bodyPr/>
          <a:lstStyle/>
          <a:p>
            <a:r>
              <a:rPr lang="ru-RU" dirty="0"/>
              <a:t>Панченко А.Н.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A687D1-AF76-6F5C-FBF5-008DB1D71F2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2472" b="12472"/>
          <a:stretch>
            <a:fillRect/>
          </a:stretch>
        </p:blipFill>
        <p:spPr>
          <a:xfrm>
            <a:off x="894588" y="3023957"/>
            <a:ext cx="3117125" cy="3119439"/>
          </a:xfrm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>
                <a:hlinkClick r:id="rId2"/>
              </a:rPr>
              <a:t>https://vk.com/aet_erno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(</a:t>
            </a:r>
            <a:r>
              <a:rPr lang="ru-RU" sz="2800" dirty="0"/>
              <a:t>904) 261-99-03</a:t>
            </a:r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dasha210800@gmail.com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1ED838-C5F8-5BF8-527C-4FB20A960F4F}"/>
              </a:ext>
            </a:extLst>
          </p:cNvPr>
          <p:cNvSpPr/>
          <p:nvPr/>
        </p:nvSpPr>
        <p:spPr>
          <a:xfrm>
            <a:off x="764187" y="7866299"/>
            <a:ext cx="8766476" cy="59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507846">
              <a:buClr>
                <a:srgbClr val="176DEA"/>
              </a:buClr>
              <a:defRPr/>
            </a:pPr>
            <a:r>
              <a:rPr lang="ru-RU" sz="3298" kern="1200" dirty="0">
                <a:solidFill>
                  <a:prstClr val="white">
                    <a:alpha val="50000"/>
                  </a:prstClr>
                </a:solidFill>
                <a:latin typeface="ALS Sector Regular" pitchFamily="2" charset="0"/>
                <a:ea typeface="+mn-ea"/>
                <a:cs typeface="ALS Sector Regular" pitchFamily="2" charset="0"/>
              </a:rPr>
              <a:t>Контакты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578532-56B0-BF4D-59FD-2921735FE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104100" cy="11315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FBEB0B-BDAE-263E-7F61-13466A0C5ACF}"/>
              </a:ext>
            </a:extLst>
          </p:cNvPr>
          <p:cNvSpPr txBox="1"/>
          <p:nvPr/>
        </p:nvSpPr>
        <p:spPr>
          <a:xfrm>
            <a:off x="480392" y="7751017"/>
            <a:ext cx="10157790" cy="17257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https://vk.com/aet_erno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+7 (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904) 261-99-03</a:t>
            </a:r>
          </a:p>
          <a:p>
            <a:pPr marL="0" marR="0" lvl="0" indent="0" algn="l" defTabSz="914400" rtl="0" eaLnBrk="1" fontAlgn="auto" latinLnBrk="0" hangingPunct="1">
              <a:lnSpc>
                <a:spcPts val="4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dasha210800@gmail.com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712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47DB75-E334-F89C-AA10-66EB202CF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7463" t="28140" r="38251" b="23625"/>
          <a:stretch/>
        </p:blipFill>
        <p:spPr>
          <a:xfrm>
            <a:off x="937759" y="1970754"/>
            <a:ext cx="2948433" cy="3294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5626C5-D59D-EB0A-802C-4C66041B5FA6}"/>
              </a:ext>
            </a:extLst>
          </p:cNvPr>
          <p:cNvSpPr txBox="1"/>
          <p:nvPr/>
        </p:nvSpPr>
        <p:spPr>
          <a:xfrm>
            <a:off x="4136808" y="1786943"/>
            <a:ext cx="15807714" cy="3477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Крупнейший оздоровительный, образовательный и досуговый проект для москвичей старшего возраста. Заводите новые знакомства, общайтесь с единомышленниками, обменивайтесь опытом и становитесь </a:t>
            </a:r>
          </a:p>
          <a:p>
            <a:r>
              <a:rPr lang="ru-RU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наставниками.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2BFE14-43B3-19F2-ABA2-DE310EAFD896}"/>
              </a:ext>
            </a:extLst>
          </p:cNvPr>
          <p:cNvSpPr txBox="1"/>
          <p:nvPr/>
        </p:nvSpPr>
        <p:spPr>
          <a:xfrm>
            <a:off x="253724" y="5658394"/>
            <a:ext cx="108459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Департамент отвечает за меры 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социальной 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поддержки, выплаты, социальные и </a:t>
            </a:r>
          </a:p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реабилитационные услуги гражданам, находящимся в трудной жизненной ситуации. Он занимается профилактикой безнадзорности несовершеннолетних, устраивает детей, лишившихся родителей, в семью. Ведомство также помогает в поиске работы, занимается охраной труда.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03927A-766C-FD3F-5521-5F4CA78E87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167" b="34497"/>
          <a:stretch/>
        </p:blipFill>
        <p:spPr>
          <a:xfrm>
            <a:off x="7566991" y="5434472"/>
            <a:ext cx="4468307" cy="14449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2099A3-C180-2290-A433-FD26F9D440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447" t="17226" b="-1"/>
          <a:stretch/>
        </p:blipFill>
        <p:spPr>
          <a:xfrm>
            <a:off x="11016656" y="4648774"/>
            <a:ext cx="9004384" cy="65968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6791E-64BC-3AB3-33CC-A06F1FDE03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374" b="89460"/>
          <a:stretch/>
        </p:blipFill>
        <p:spPr>
          <a:xfrm>
            <a:off x="7456651" y="0"/>
            <a:ext cx="12647450" cy="119269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D511394-36EB-0BC9-65AF-4AC190E3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4838" y="157163"/>
            <a:ext cx="7114553" cy="86599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b="1" u="sng" dirty="0"/>
              <a:t>Целевая аудитория: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9924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19">
            <a:extLst>
              <a:ext uri="{FF2B5EF4-FFF2-40B4-BE49-F238E27FC236}">
                <a16:creationId xmlns:a16="http://schemas.microsoft.com/office/drawing/2014/main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b="1" dirty="0"/>
              <a:t>1.Экономия времени всех участников процесса, включая собственников, охрану и администрацию. Например, через приложение можно заранее заказать пропуск и продолжить заниматься своими делами. </a:t>
            </a:r>
          </a:p>
          <a:p>
            <a:r>
              <a:rPr lang="ru-RU" sz="2400" b="1" dirty="0"/>
              <a:t>2.Дополнительные гарантии безопасности. Каждый посетитель будет отображён в системе в соответствии со своим статусом. </a:t>
            </a:r>
          </a:p>
          <a:p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2400" b="1" dirty="0"/>
              <a:t>3.Возможность анализировать данные. Будет доступна статистика: сколько человек находилось на территории, как часто приезжало и т. п.. </a:t>
            </a:r>
          </a:p>
          <a:p>
            <a:r>
              <a:rPr lang="ru-RU" sz="2400" b="1" dirty="0"/>
              <a:t>4.Увеличение лояльности пользователей за счёт высокого уровня сервиса и внедрения современных технологий. Это отразится на имидже и статусности объекта. </a:t>
            </a:r>
          </a:p>
          <a:p>
            <a:r>
              <a:rPr lang="ru-RU" sz="2400" b="1" dirty="0"/>
              <a:t>5.Увеличение пропускной способности и экономия рабочего времени сотрудников, а значит, снижение затрат на физическую охрану объекта. 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FF21E2-196A-3808-59A8-A30F7BB0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67" y="5657850"/>
            <a:ext cx="4517059" cy="45170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CA8A4-2602-9155-5DE9-A2F7FE912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678" y="6453809"/>
            <a:ext cx="5469035" cy="46679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5F6653-1B6B-7E4E-CDFC-82CBC6A82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98" y="373459"/>
            <a:ext cx="12650296" cy="1194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62F0C8-0A6D-46D7-B537-A31D298F8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730" y="490444"/>
            <a:ext cx="690736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DB943D-A1C9-4404-80B4-80E98EE3A3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06" t="-1082" r="-1819" b="-2520"/>
          <a:stretch/>
        </p:blipFill>
        <p:spPr>
          <a:xfrm>
            <a:off x="863229" y="2485562"/>
            <a:ext cx="5524319" cy="87164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745D2-2C84-40E9-FCA6-C89E24A80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554" y="2637183"/>
            <a:ext cx="4693876" cy="83645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B8D45C-20B8-538C-60C4-EF764B6A5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0963" y="2594485"/>
            <a:ext cx="4223785" cy="84938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69835-4222-6878-8FD7-C7B82C578D8C}"/>
              </a:ext>
            </a:extLst>
          </p:cNvPr>
          <p:cNvSpPr txBox="1"/>
          <p:nvPr/>
        </p:nvSpPr>
        <p:spPr>
          <a:xfrm>
            <a:off x="1527312" y="255114"/>
            <a:ext cx="7156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Это программное обеспечение, которое включает в себя пропускную систему функцию отслеживания уникальных посетителей и учета времени, проведенного гражданами в локациях.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20E1B1-CD0F-21BC-DCCF-E189AE48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804" y="94636"/>
            <a:ext cx="12650296" cy="1194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455A75-F21D-EE40-6642-6D62B30DEE54}"/>
              </a:ext>
            </a:extLst>
          </p:cNvPr>
          <p:cNvSpPr txBox="1"/>
          <p:nvPr/>
        </p:nvSpPr>
        <p:spPr>
          <a:xfrm>
            <a:off x="11631706" y="255114"/>
            <a:ext cx="847239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Пример модели ПО на базе решения проблемы московского долголетия:</a:t>
            </a:r>
          </a:p>
        </p:txBody>
      </p:sp>
    </p:spTree>
    <p:extLst>
      <p:ext uri="{BB962C8B-B14F-4D97-AF65-F5344CB8AC3E}">
        <p14:creationId xmlns:p14="http://schemas.microsoft.com/office/powerpoint/2010/main" val="174691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719" y="1555503"/>
            <a:ext cx="9741217" cy="788990"/>
          </a:xfrm>
        </p:spPr>
        <p:txBody>
          <a:bodyPr/>
          <a:lstStyle/>
          <a:p>
            <a:r>
              <a:rPr lang="ru-RU" b="1" dirty="0"/>
              <a:t>Проблемы целевой аудитории:</a:t>
            </a: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endParaRPr lang="ru-RU" b="1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94BE228-B0D0-95A3-90A8-CC00F3DEC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73122"/>
              </p:ext>
            </p:extLst>
          </p:nvPr>
        </p:nvGraphicFramePr>
        <p:xfrm>
          <a:off x="894588" y="2339788"/>
          <a:ext cx="8793162" cy="81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B7498BF-A887-DC0A-19E3-D585F986A2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2514556"/>
              </p:ext>
            </p:extLst>
          </p:nvPr>
        </p:nvGraphicFramePr>
        <p:xfrm>
          <a:off x="10544366" y="2781035"/>
          <a:ext cx="8793162" cy="7554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Текст 15">
            <a:extLst>
              <a:ext uri="{FF2B5EF4-FFF2-40B4-BE49-F238E27FC236}">
                <a16:creationId xmlns:a16="http://schemas.microsoft.com/office/drawing/2014/main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2361" y="1524735"/>
            <a:ext cx="8841739" cy="911090"/>
          </a:xfrm>
        </p:spPr>
        <p:txBody>
          <a:bodyPr/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Способы их разрешения:</a:t>
            </a:r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0AB91E5-90D4-1981-DEB9-60AF25FE5A6B}"/>
              </a:ext>
            </a:extLst>
          </p:cNvPr>
          <p:cNvGrpSpPr/>
          <p:nvPr/>
        </p:nvGrpSpPr>
        <p:grpSpPr>
          <a:xfrm rot="16200000">
            <a:off x="9365374" y="2914649"/>
            <a:ext cx="1359552" cy="2623932"/>
            <a:chOff x="3716804" y="3210975"/>
            <a:chExt cx="1359552" cy="1132960"/>
          </a:xfrm>
        </p:grpSpPr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F2D50F9C-94C3-5FD9-8DD2-CA08BE136B30}"/>
                </a:ext>
              </a:extLst>
            </p:cNvPr>
            <p:cNvSpPr/>
            <p:nvPr/>
          </p:nvSpPr>
          <p:spPr>
            <a:xfrm rot="5400000">
              <a:off x="3830100" y="3097679"/>
              <a:ext cx="1132960" cy="135955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трелка: вправо 4">
              <a:extLst>
                <a:ext uri="{FF2B5EF4-FFF2-40B4-BE49-F238E27FC236}">
                  <a16:creationId xmlns:a16="http://schemas.microsoft.com/office/drawing/2014/main" id="{60241757-DA78-4822-EE69-F191C23F7E52}"/>
                </a:ext>
              </a:extLst>
            </p:cNvPr>
            <p:cNvSpPr txBox="1"/>
            <p:nvPr/>
          </p:nvSpPr>
          <p:spPr>
            <a:xfrm>
              <a:off x="3988714" y="3210975"/>
              <a:ext cx="815732" cy="793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800" kern="120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384826-B50F-37FD-E159-77D9314744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1016" y="7854902"/>
            <a:ext cx="2621507" cy="13595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C1F37-A25F-4426-6BC3-868742E175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804" y="868"/>
            <a:ext cx="12650296" cy="1194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6CD46-66CE-6758-DC65-5958706765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6043" y="-10009"/>
            <a:ext cx="12650296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FC6669-1C0F-6C12-4C85-3EE876AF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870" y="3335596"/>
            <a:ext cx="10569437" cy="7049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CA494A-5391-E454-44E0-622AD85ABBDE}"/>
              </a:ext>
            </a:extLst>
          </p:cNvPr>
          <p:cNvSpPr txBox="1"/>
          <p:nvPr/>
        </p:nvSpPr>
        <p:spPr>
          <a:xfrm>
            <a:off x="268356" y="2188337"/>
            <a:ext cx="129573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u="sng" dirty="0"/>
              <a:t>Технология B2G (Business-</a:t>
            </a:r>
            <a:r>
              <a:rPr lang="ru-RU" sz="3200" u="sng" dirty="0" err="1"/>
              <a:t>to</a:t>
            </a:r>
            <a:r>
              <a:rPr lang="ru-RU" sz="3200" u="sng" dirty="0"/>
              <a:t>-Government) в рамках социальной программы “Московское долголетие” представляет собой модель взаимодействия между бизнесом и государственными структурами, направленную на улучшение качества жизни пожилых людей в Москве.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24EAD8-2B86-F84D-9DCB-1AFB2B24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007" y="55657"/>
            <a:ext cx="12650296" cy="119492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0F9A82B-24B4-F126-2AB1-CA338546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4088" y="234950"/>
            <a:ext cx="9740900" cy="911225"/>
          </a:xfrm>
          <a:prstGeom prst="rect">
            <a:avLst/>
          </a:prstGeom>
        </p:spPr>
        <p:txBody>
          <a:bodyPr/>
          <a:lstStyle/>
          <a:p>
            <a:r>
              <a:rPr lang="ru-RU" b="1" u="sng" dirty="0"/>
              <a:t>Бизнес-модель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1711C8-AFFD-0062-F839-485C5CF6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33" y="2232163"/>
            <a:ext cx="3625298" cy="36252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B91BAE-E185-4617-C305-A68AE3778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343" y="3127553"/>
            <a:ext cx="8153124" cy="15694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72DFA1-369D-289B-AF31-446DB7F2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8167" y="6418769"/>
            <a:ext cx="6761232" cy="3756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B8722E-C043-7233-3EDA-102588BCA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681" y="4711424"/>
            <a:ext cx="6604276" cy="66042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DDD590-39BD-BEC2-E786-0B84C882F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6656" y="103533"/>
            <a:ext cx="12650296" cy="1194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C51F5-3F2C-1491-8B6D-D89028180F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4260" y="237657"/>
            <a:ext cx="5255207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19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9111-A14B-F84A-5F89-A69899253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0B432C-7655-215D-B958-EB6528887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56" y="103533"/>
            <a:ext cx="12650296" cy="11949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EBE16-FC23-2BCB-B1FD-03C1DEAD034D}"/>
              </a:ext>
            </a:extLst>
          </p:cNvPr>
          <p:cNvSpPr txBox="1"/>
          <p:nvPr/>
        </p:nvSpPr>
        <p:spPr>
          <a:xfrm>
            <a:off x="10396607" y="289769"/>
            <a:ext cx="9508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Преимущества перед конкурентами: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BBB47-1784-4ED3-CE19-DF7BBBDAE6BB}"/>
              </a:ext>
            </a:extLst>
          </p:cNvPr>
          <p:cNvSpPr txBox="1"/>
          <p:nvPr/>
        </p:nvSpPr>
        <p:spPr>
          <a:xfrm>
            <a:off x="212386" y="1484689"/>
            <a:ext cx="12204901" cy="8710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Можно выделить следующие существенные преимущества перед конкурентами:</a:t>
            </a:r>
          </a:p>
          <a:p>
            <a:endParaRPr lang="ru-RU" sz="2800" dirty="0"/>
          </a:p>
          <a:p>
            <a:r>
              <a:rPr lang="ru-RU" sz="2800" dirty="0"/>
              <a:t>-Гибкость и адаптивность: Небольшая команда позволяет быстро реагировать на изменения потребностей пользователей и внедрять инновации.</a:t>
            </a:r>
          </a:p>
          <a:p>
            <a:endParaRPr lang="ru-RU" sz="2800" dirty="0"/>
          </a:p>
          <a:p>
            <a:r>
              <a:rPr lang="ru-RU" sz="2800" dirty="0"/>
              <a:t>- Персонализированный подход: Возможность индивидуального обслуживания и создания уникальных программ, что повышает удовлетворенность участников.</a:t>
            </a:r>
          </a:p>
          <a:p>
            <a:endParaRPr lang="ru-RU" sz="2800" dirty="0"/>
          </a:p>
          <a:p>
            <a:r>
              <a:rPr lang="ru-RU" sz="2800" dirty="0"/>
              <a:t>- Локальное присутствие: Углубленное понимание местных сообществ и их потребностей, что способствует более эффективному взаимодействию с пользователями.</a:t>
            </a:r>
          </a:p>
          <a:p>
            <a:endParaRPr lang="ru-RU" sz="2800" dirty="0"/>
          </a:p>
          <a:p>
            <a:r>
              <a:rPr lang="ru-RU" sz="2800" dirty="0"/>
              <a:t>- Низкие накладные расходы: Меньшие операционные затраты позволяют предлагать более доступные цены на услуги.</a:t>
            </a:r>
          </a:p>
          <a:p>
            <a:endParaRPr lang="ru-RU" sz="2800" dirty="0"/>
          </a:p>
          <a:p>
            <a:r>
              <a:rPr lang="ru-RU" sz="2800" dirty="0"/>
              <a:t>Эти аспекты могут стать ключевыми факторами успеха нашего проекта.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3A793F2-A132-8678-DDB5-C54E75A47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2255" y="2138362"/>
            <a:ext cx="6143625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732B3-49D7-7318-94D8-2D7F4E06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B5661-4A86-E071-EBFD-C47546D39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3" y="161366"/>
            <a:ext cx="20204425" cy="851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27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f3f21cfc-4d3e-42b1-8a95-d7209818f9d6"/>
    <ds:schemaRef ds:uri="dae585fd-f7dc-4d5a-b1b8-e5742ef77c8f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3898</TotalTime>
  <Words>604</Words>
  <Application>Microsoft Office PowerPoint</Application>
  <PresentationFormat>Произвольный</PresentationFormat>
  <Paragraphs>82</Paragraphs>
  <Slides>17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9" baseType="lpstr">
      <vt:lpstr>ALS Sector Regular</vt:lpstr>
      <vt:lpstr>Arial</vt:lpstr>
      <vt:lpstr>Calibri</vt:lpstr>
      <vt:lpstr>Calibri Light</vt:lpstr>
      <vt:lpstr>Gabriela</vt:lpstr>
      <vt:lpstr>Montserrat</vt:lpstr>
      <vt:lpstr>Montserrat Light</vt:lpstr>
      <vt:lpstr>Times New Roman</vt:lpstr>
      <vt:lpstr>ОБЛОЖКИ</vt:lpstr>
      <vt:lpstr>РАЗДЕЛИТЕЛИ</vt:lpstr>
      <vt:lpstr>Тема Office</vt:lpstr>
      <vt:lpstr>think-cell Slide</vt:lpstr>
      <vt:lpstr>Инновационные решения для центров московского долголетия.</vt:lpstr>
      <vt:lpstr>Целевая аудитория:</vt:lpstr>
      <vt:lpstr>Презентация PowerPoint</vt:lpstr>
      <vt:lpstr>Презентация PowerPoint</vt:lpstr>
      <vt:lpstr>Проблемы целевой аудитории:   </vt:lpstr>
      <vt:lpstr>Бизнес-модель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</vt:lpstr>
      <vt:lpstr>Контакты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Daria K</cp:lastModifiedBy>
  <cp:revision>254</cp:revision>
  <dcterms:created xsi:type="dcterms:W3CDTF">2021-03-01T12:07:13Z</dcterms:created>
  <dcterms:modified xsi:type="dcterms:W3CDTF">2024-12-03T11:57:26Z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