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72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">
          <p15:clr>
            <a:srgbClr val="747775"/>
          </p15:clr>
        </p15:guide>
        <p15:guide id="2" orient="horz" pos="731">
          <p15:clr>
            <a:srgbClr val="747775"/>
          </p15:clr>
        </p15:guide>
        <p15:guide id="3" pos="328">
          <p15:clr>
            <a:srgbClr val="747775"/>
          </p15:clr>
        </p15:guide>
        <p15:guide id="4" pos="34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057F5D1-569F-4DD4-8021-FAB60AA4E698}">
  <a:tblStyle styleId="{0057F5D1-569F-4DD4-8021-FAB60AA4E698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"/>
        <p:guide pos="731" orient="horz"/>
        <p:guide pos="328"/>
        <p:guide pos="3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5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2" name="Google Shape;112;p1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9a2d7df515_22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0" name="Google Shape;300;g29a2d7df515_22_150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9a2bbdabcb_7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5" name="Google Shape;325;g29a2bbdabcb_7_36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99992993b2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299992993b2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9936d0955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g29936d0955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99f7ff24f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299f7ff24f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99992993b2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1" name="Google Shape;401;g299992993b2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20" name="Google Shape;420;p12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36" name="Google Shape;436;p13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0" name="Google Shape;130;p2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9a2bbdabc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" name="Google Shape;189;g29a2bbdabcb_1_0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4" name="Google Shape;214;p4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9" name="Google Shape;229;p5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9a2bbdabcb_5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8" name="Google Shape;248;g29a2bbdabcb_5_3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6" name="Google Shape;266;p6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9a2d7df515_17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4" name="Google Shape;274;g29a2d7df515_17_23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7" name="Google Shape;287;p8:notes"/>
          <p:cNvSpPr/>
          <p:nvPr>
            <p:ph idx="2" type="sldImg"/>
          </p:nvPr>
        </p:nvSpPr>
        <p:spPr>
          <a:xfrm>
            <a:off x="123914" y="685497"/>
            <a:ext cx="6611100" cy="3429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hyperlink" Target="http://pptmon.com/" TargetMode="External"/><Relationship Id="rId4" Type="http://schemas.openxmlformats.org/officeDocument/2006/relationships/image" Target="../media/image1.png"/><Relationship Id="rId5" Type="http://schemas.openxmlformats.org/officeDocument/2006/relationships/hyperlink" Target="https://pptmon.com/" TargetMode="External"/><Relationship Id="rId6" Type="http://schemas.openxmlformats.org/officeDocument/2006/relationships/hyperlink" Target="http://www.pptmon.com/" TargetMode="External"/><Relationship Id="rId7" Type="http://schemas.openxmlformats.org/officeDocument/2006/relationships/image" Target="../media/image5.png"/><Relationship Id="rId8" Type="http://schemas.openxmlformats.org/officeDocument/2006/relationships/image" Target="../media/image1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Relationship Id="rId3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456817" y="1257881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700"/>
              <a:buFont typeface="Raleway SemiBold"/>
              <a:buNone/>
              <a:defRPr b="0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456818" y="2340281"/>
            <a:ext cx="7993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">
          <p15:clr>
            <a:srgbClr val="E46962"/>
          </p15:clr>
        </p15:guide>
        <p15:guide id="2" orient="horz" pos="800">
          <p15:clr>
            <a:srgbClr val="E46962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2pPr>
            <a:lvl3pPr indent="-304800" lvl="2" marL="13716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3pPr>
            <a:lvl4pPr indent="-304800" lvl="3" marL="1828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4pPr>
            <a:lvl5pPr indent="-304800" lvl="4" marL="22860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5pPr>
            <a:lvl6pPr indent="-304800" lvl="5" marL="27432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6pPr>
            <a:lvl7pPr indent="-304800" lvl="6" marL="32004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7pPr>
            <a:lvl8pPr indent="-304800" lvl="7" marL="36576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8pPr>
            <a:lvl9pPr indent="-304800" lvl="8" marL="411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 sz="1100"/>
            </a:lvl9pPr>
          </a:lstStyle>
          <a:p/>
        </p:txBody>
      </p:sp>
      <p:sp>
        <p:nvSpPr>
          <p:cNvPr id="49" name="Google Shape;49;p1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2pPr>
            <a:lvl3pPr indent="-304800" lvl="2" marL="13716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3pPr>
            <a:lvl4pPr indent="-304800" lvl="3" marL="1828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4pPr>
            <a:lvl5pPr indent="-304800" lvl="4" marL="22860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5pPr>
            <a:lvl6pPr indent="-304800" lvl="5" marL="27432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■"/>
              <a:defRPr sz="1100"/>
            </a:lvl6pPr>
            <a:lvl7pPr indent="-304800" lvl="6" marL="32004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●"/>
              <a:defRPr sz="1100"/>
            </a:lvl7pPr>
            <a:lvl8pPr indent="-304800" lvl="7" marL="36576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200"/>
              <a:buChar char="○"/>
              <a:defRPr sz="1100"/>
            </a:lvl8pPr>
            <a:lvl9pPr indent="-304800" lvl="8" marL="411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200"/>
              <a:buChar char="■"/>
              <a:defRPr sz="1100"/>
            </a:lvl9pPr>
          </a:lstStyle>
          <a:p/>
        </p:txBody>
      </p:sp>
      <p:sp>
        <p:nvSpPr>
          <p:cNvPr id="50" name="Google Shape;50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300" lIns="58300" spcFirstLastPara="1" rIns="58300" wrap="square" tIns="583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descr="E:\-=Tanya=-\2035 Работа\-=Айдентика 2035=-\лого университета\Univer20_35_RGB.emf" id="51" name="Google Shape;5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_PPTMON slide">
  <p:cSld name="18_PPTMON slide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25930" y="0"/>
            <a:ext cx="741807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2"/>
          <p:cNvSpPr/>
          <p:nvPr>
            <p:ph idx="2" type="pic"/>
          </p:nvPr>
        </p:nvSpPr>
        <p:spPr>
          <a:xfrm>
            <a:off x="3930399" y="994083"/>
            <a:ext cx="3907200" cy="24171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3_PPTMON slide">
  <p:cSld name="13_PPTMON slid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83989" y="1"/>
            <a:ext cx="1333526" cy="155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29908" r="0" t="0"/>
          <a:stretch/>
        </p:blipFill>
        <p:spPr>
          <a:xfrm>
            <a:off x="4342682" y="5151377"/>
            <a:ext cx="1679401" cy="184666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>
            <a:hlinkClick r:id="rId5"/>
          </p:cNvPr>
          <p:cNvSpPr txBox="1"/>
          <p:nvPr/>
        </p:nvSpPr>
        <p:spPr>
          <a:xfrm>
            <a:off x="3121916" y="5193168"/>
            <a:ext cx="2018100" cy="1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Presentation template by</a:t>
            </a:r>
            <a:endParaRPr sz="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13"/>
          <p:cNvSpPr/>
          <p:nvPr>
            <p:ph idx="2" type="pic"/>
          </p:nvPr>
        </p:nvSpPr>
        <p:spPr>
          <a:xfrm>
            <a:off x="1030705" y="832333"/>
            <a:ext cx="5241000" cy="3417600"/>
          </a:xfrm>
          <a:prstGeom prst="roundRect">
            <a:avLst>
              <a:gd fmla="val 3110" name="adj"/>
            </a:avLst>
          </a:prstGeom>
          <a:solidFill>
            <a:srgbClr val="F2F2F2"/>
          </a:solidFill>
          <a:ln>
            <a:noFill/>
          </a:ln>
        </p:spPr>
      </p:sp>
      <p:pic>
        <p:nvPicPr>
          <p:cNvPr id="60" name="Google Shape;60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10144" y="26158"/>
            <a:ext cx="923147" cy="137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07419" y="3889551"/>
            <a:ext cx="1540085" cy="1253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Название раздела 1">
  <p:cSld name="SECTION_HEADER_1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456817" y="1257881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800"/>
              <a:buFont typeface="Raleway SemiBold"/>
              <a:buNone/>
              <a:defRPr b="0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Font typeface="Raleway SemiBold"/>
              <a:buNone/>
              <a:defRPr sz="36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idx="1" type="body"/>
          </p:nvPr>
        </p:nvSpPr>
        <p:spPr>
          <a:xfrm>
            <a:off x="456818" y="2340281"/>
            <a:ext cx="79932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88">
          <p15:clr>
            <a:srgbClr val="E46962"/>
          </p15:clr>
        </p15:guide>
        <p15:guide id="2" orient="horz" pos="800">
          <p15:clr>
            <a:srgbClr val="E46962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1" name="Google Shape;71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2" name="Google Shape;72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5" name="Google Shape;7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3" name="Google Shape;83;p1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4" name="Google Shape;84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7" name="Google Shape;87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0" name="Google Shape;90;p21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1" name="Google Shape;91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/>
          <p:nvPr>
            <p:ph type="title"/>
          </p:nvPr>
        </p:nvSpPr>
        <p:spPr>
          <a:xfrm>
            <a:off x="432332" y="445031"/>
            <a:ext cx="79761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Font typeface="Raleway SemiBold"/>
              <a:buNone/>
              <a:defRPr b="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idx="1" type="body"/>
          </p:nvPr>
        </p:nvSpPr>
        <p:spPr>
          <a:xfrm>
            <a:off x="432332" y="1152469"/>
            <a:ext cx="84000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>
          <p15:clr>
            <a:srgbClr val="E46962"/>
          </p15:clr>
        </p15:guide>
        <p15:guide id="2" pos="272">
          <p15:clr>
            <a:srgbClr val="E46962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4" name="Google Shape;94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3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8" name="Google Shape;98;p23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9" name="Google Shape;99;p23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0" name="Google Shape;10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3" name="Google Shape;10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5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6" name="Google Shape;106;p25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7" name="Google Shape;107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ctrTitle"/>
          </p:nvPr>
        </p:nvSpPr>
        <p:spPr>
          <a:xfrm>
            <a:off x="441819" y="1465988"/>
            <a:ext cx="38136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None/>
              <a:defRPr sz="3000">
                <a:solidFill>
                  <a:srgbClr val="9900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b="1" sz="30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b="1" sz="30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b="1" sz="30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b="1" sz="30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b="1" sz="30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b="1" sz="30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b="1" sz="30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00FF"/>
              </a:buClr>
              <a:buSzPts val="3000"/>
              <a:buFont typeface="Raleway"/>
              <a:buNone/>
              <a:defRPr b="1" sz="3000">
                <a:solidFill>
                  <a:srgbClr val="9900FF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1" type="subTitle"/>
          </p:nvPr>
        </p:nvSpPr>
        <p:spPr>
          <a:xfrm>
            <a:off x="441819" y="2812219"/>
            <a:ext cx="42693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Font typeface="Raleway"/>
              <a:buNone/>
              <a:defRPr sz="1700"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/>
        </p:txBody>
      </p:sp>
      <p:sp>
        <p:nvSpPr>
          <p:cNvPr id="18" name="Google Shape;18;p4"/>
          <p:cNvSpPr txBox="1"/>
          <p:nvPr>
            <p:ph idx="12" type="sldNum"/>
          </p:nvPr>
        </p:nvSpPr>
        <p:spPr>
          <a:xfrm>
            <a:off x="-106904" y="4724286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" name="Google Shape;19;p4"/>
          <p:cNvSpPr txBox="1"/>
          <p:nvPr/>
        </p:nvSpPr>
        <p:spPr>
          <a:xfrm>
            <a:off x="545478" y="3499856"/>
            <a:ext cx="4044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  <p:extLst>
    <p:ext uri="{DCECCB84-F9BA-43D5-87BE-67443E8EF086}">
      <p15:sldGuideLst>
        <p15:guide id="1" pos="278">
          <p15:clr>
            <a:srgbClr val="E46962"/>
          </p15:clr>
        </p15:guide>
        <p15:guide id="2" orient="horz" pos="923">
          <p15:clr>
            <a:srgbClr val="E46962"/>
          </p15:clr>
        </p15:guide>
        <p15:guide id="3" pos="2968">
          <p15:clr>
            <a:srgbClr val="E46962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Ваш макет 1">
  <p:cSld name="CUSTOM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432332" y="1957500"/>
            <a:ext cx="6181800" cy="139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b="0" sz="3000"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/>
        </p:txBody>
      </p:sp>
      <p:sp>
        <p:nvSpPr>
          <p:cNvPr id="22" name="Google Shape;22;p5"/>
          <p:cNvSpPr/>
          <p:nvPr/>
        </p:nvSpPr>
        <p:spPr>
          <a:xfrm>
            <a:off x="432332" y="1258838"/>
            <a:ext cx="1038900" cy="515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" name="Google Shape;23;p5"/>
          <p:cNvSpPr txBox="1"/>
          <p:nvPr>
            <p:ph idx="2" type="title"/>
          </p:nvPr>
        </p:nvSpPr>
        <p:spPr>
          <a:xfrm>
            <a:off x="432332" y="1221750"/>
            <a:ext cx="6181800" cy="84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Raleway SemiBold"/>
              <a:buNone/>
              <a:defRPr b="0" sz="2200">
                <a:solidFill>
                  <a:schemeClr val="lt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Raleway SemiBold"/>
              <a:buNone/>
              <a:defRPr sz="3000"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2">
          <p15:clr>
            <a:srgbClr val="E46962"/>
          </p15:clr>
        </p15:guide>
        <p15:guide id="2" orient="horz" pos="793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/>
          <p:nvPr>
            <p:ph idx="12" type="sldNum"/>
          </p:nvPr>
        </p:nvSpPr>
        <p:spPr>
          <a:xfrm>
            <a:off x="8556784" y="4749851"/>
            <a:ext cx="548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b="0" i="0" sz="1300" u="none" cap="none" strike="noStrike">
                <a:solidFill>
                  <a:srgbClr val="132C4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300" lIns="58300" spcFirstLastPara="1" rIns="58300" wrap="square" tIns="583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3C84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1_Title and 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8"/>
          <p:cNvSpPr txBox="1"/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8"/>
          <p:cNvSpPr txBox="1"/>
          <p:nvPr>
            <p:ph idx="1" type="body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8"/>
          <p:cNvSpPr txBox="1"/>
          <p:nvPr>
            <p:ph idx="12" type="sldNum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150" lIns="58300" spcFirstLastPara="1" rIns="58300" wrap="square" tIns="291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descr="E:\-=Tanya=-\2035 Работа\-=Айдентика 2035=-\лого университета\Univer20_35_RGB.emf" id="32" name="Google Shape;32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1_Title and body 2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9"/>
          <p:cNvPicPr preferRelativeResize="0"/>
          <p:nvPr/>
        </p:nvPicPr>
        <p:blipFill rotWithShape="1">
          <a:blip r:embed="rId2">
            <a:alphaModFix/>
          </a:blip>
          <a:srcRect b="4320" l="0" r="2181" t="1755"/>
          <a:stretch/>
        </p:blipFill>
        <p:spPr>
          <a:xfrm>
            <a:off x="5397690" y="0"/>
            <a:ext cx="3746309" cy="51439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Google Shape;35;p9"/>
          <p:cNvPicPr preferRelativeResize="0"/>
          <p:nvPr/>
        </p:nvPicPr>
        <p:blipFill rotWithShape="1">
          <a:blip r:embed="rId3">
            <a:alphaModFix amt="32000"/>
          </a:blip>
          <a:srcRect b="0" l="0" r="0" t="0"/>
          <a:stretch/>
        </p:blipFill>
        <p:spPr>
          <a:xfrm>
            <a:off x="132603" y="4283434"/>
            <a:ext cx="1314430" cy="797924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9"/>
          <p:cNvSpPr txBox="1"/>
          <p:nvPr>
            <p:ph type="title"/>
          </p:nvPr>
        </p:nvSpPr>
        <p:spPr>
          <a:xfrm>
            <a:off x="311700" y="154338"/>
            <a:ext cx="64848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9"/>
          <p:cNvSpPr txBox="1"/>
          <p:nvPr>
            <p:ph idx="1" type="body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" name="Google Shape;38;p9"/>
          <p:cNvSpPr txBox="1"/>
          <p:nvPr>
            <p:ph idx="12" type="sldNum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150" lIns="58300" spcFirstLastPara="1" rIns="58300" wrap="square" tIns="291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descr="E:\-=Tanya=-\2035 Работа\-=Айдентика 2035=-\лого университета\Univer20_35_RGB.emf" id="39" name="Google Shape;3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1_Title and body 3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391827" y="-157074"/>
            <a:ext cx="1277952" cy="1827647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10"/>
          <p:cNvSpPr txBox="1"/>
          <p:nvPr>
            <p:ph type="title"/>
          </p:nvPr>
        </p:nvSpPr>
        <p:spPr>
          <a:xfrm>
            <a:off x="311700" y="154338"/>
            <a:ext cx="8520600" cy="3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801407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400"/>
              </a:spcBef>
              <a:spcAft>
                <a:spcPts val="14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117013" y="4869477"/>
            <a:ext cx="790200" cy="21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9150" lIns="58300" spcFirstLastPara="1" rIns="58300" wrap="square" tIns="291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pic>
        <p:nvPicPr>
          <p:cNvPr descr="E:\-=Tanya=-\2035 Работа\-=Айдентика 2035=-\лого университета\Univer20_35_RGB.emf" id="45" name="Google Shape;4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69083" y="242441"/>
            <a:ext cx="453132" cy="224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F00FF"/>
              </a:buClr>
              <a:buSzPts val="2700"/>
              <a:buFont typeface="Raleway"/>
              <a:buNone/>
              <a:defRPr b="1" i="0" sz="27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●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○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aleway"/>
              <a:buChar char="■"/>
              <a:defRPr b="0" i="0" sz="1200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4" name="Google Shape;64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3.jpg"/><Relationship Id="rId6" Type="http://schemas.openxmlformats.org/officeDocument/2006/relationships/image" Target="../media/image9.png"/><Relationship Id="rId7" Type="http://schemas.openxmlformats.org/officeDocument/2006/relationships/image" Target="../media/image8.png"/><Relationship Id="rId8" Type="http://schemas.openxmlformats.org/officeDocument/2006/relationships/image" Target="../media/image3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6.png"/><Relationship Id="rId4" Type="http://schemas.openxmlformats.org/officeDocument/2006/relationships/image" Target="../media/image3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_ianP2sX7c7S06dB8uBNHKFVSZRD9y68/view" TargetMode="External"/><Relationship Id="rId4" Type="http://schemas.openxmlformats.org/officeDocument/2006/relationships/image" Target="../media/image26.jpg"/><Relationship Id="rId5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4.png"/><Relationship Id="rId4" Type="http://schemas.openxmlformats.org/officeDocument/2006/relationships/image" Target="../media/image35.jpg"/><Relationship Id="rId9" Type="http://schemas.openxmlformats.org/officeDocument/2006/relationships/image" Target="../media/image37.png"/><Relationship Id="rId5" Type="http://schemas.openxmlformats.org/officeDocument/2006/relationships/image" Target="../media/image34.png"/><Relationship Id="rId6" Type="http://schemas.openxmlformats.org/officeDocument/2006/relationships/image" Target="../media/image31.jpg"/><Relationship Id="rId7" Type="http://schemas.openxmlformats.org/officeDocument/2006/relationships/image" Target="../media/image42.png"/><Relationship Id="rId8" Type="http://schemas.openxmlformats.org/officeDocument/2006/relationships/image" Target="../media/image3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3.jpg"/><Relationship Id="rId4" Type="http://schemas.openxmlformats.org/officeDocument/2006/relationships/image" Target="../media/image40.jpg"/><Relationship Id="rId5" Type="http://schemas.openxmlformats.org/officeDocument/2006/relationships/image" Target="../media/image41.jpg"/><Relationship Id="rId6" Type="http://schemas.openxmlformats.org/officeDocument/2006/relationships/image" Target="../media/image4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Relationship Id="rId4" Type="http://schemas.openxmlformats.org/officeDocument/2006/relationships/image" Target="../media/image44.png"/><Relationship Id="rId5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71497" y="4393987"/>
            <a:ext cx="512349" cy="379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-=Tanya=-\2035 Работа\-=Айдентика 2035=-\лого университета\Univer20_35_RGB_white.emf" id="115" name="Google Shape;115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817" y="4395438"/>
            <a:ext cx="750522" cy="37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/>
          <p:nvPr>
            <p:ph type="title"/>
          </p:nvPr>
        </p:nvSpPr>
        <p:spPr>
          <a:xfrm>
            <a:off x="456827" y="1257875"/>
            <a:ext cx="3430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4600">
                <a:solidFill>
                  <a:schemeClr val="dk1"/>
                </a:solidFill>
              </a:rPr>
              <a:t>Questie</a:t>
            </a:r>
            <a:endParaRPr sz="4600"/>
          </a:p>
        </p:txBody>
      </p:sp>
      <p:sp>
        <p:nvSpPr>
          <p:cNvPr id="117" name="Google Shape;117;p27"/>
          <p:cNvSpPr txBox="1"/>
          <p:nvPr>
            <p:ph idx="1" type="body"/>
          </p:nvPr>
        </p:nvSpPr>
        <p:spPr>
          <a:xfrm>
            <a:off x="456825" y="2340275"/>
            <a:ext cx="4767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1200"/>
              <a:buNone/>
            </a:pPr>
            <a:r>
              <a:rPr lang="ru" sz="2400">
                <a:solidFill>
                  <a:schemeClr val="dk1"/>
                </a:solidFill>
              </a:rPr>
              <a:t>AR-квесты по городам России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18" name="Google Shape;118;p27"/>
          <p:cNvPicPr preferRelativeResize="0"/>
          <p:nvPr/>
        </p:nvPicPr>
        <p:blipFill rotWithShape="1">
          <a:blip r:embed="rId5">
            <a:alphaModFix/>
          </a:blip>
          <a:srcRect b="0" l="48519" r="0" t="0"/>
          <a:stretch/>
        </p:blipFill>
        <p:spPr>
          <a:xfrm>
            <a:off x="5224606" y="669600"/>
            <a:ext cx="2832753" cy="4473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7"/>
          <p:cNvSpPr/>
          <p:nvPr/>
        </p:nvSpPr>
        <p:spPr>
          <a:xfrm>
            <a:off x="5224661" y="0"/>
            <a:ext cx="2832600" cy="1098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7"/>
          <p:cNvSpPr/>
          <p:nvPr/>
        </p:nvSpPr>
        <p:spPr>
          <a:xfrm>
            <a:off x="8057357" y="1098450"/>
            <a:ext cx="1086600" cy="2379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7"/>
          <p:cNvSpPr/>
          <p:nvPr/>
        </p:nvSpPr>
        <p:spPr>
          <a:xfrm flipH="1" rot="10800000">
            <a:off x="8057357" y="3469800"/>
            <a:ext cx="1086600" cy="1673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7"/>
          <p:cNvSpPr/>
          <p:nvPr/>
        </p:nvSpPr>
        <p:spPr>
          <a:xfrm>
            <a:off x="8057499" y="0"/>
            <a:ext cx="1086600" cy="1098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22402" y="252469"/>
            <a:ext cx="756788" cy="593679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7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p27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" name="Google Shape;126;p2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83575" y="252487"/>
            <a:ext cx="1749889" cy="59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96897" y="3834675"/>
            <a:ext cx="1086600" cy="10220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3" name="Google Shape;303;p36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36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5" name="Google Shape;305;p36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6" name="Google Shape;306;p36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" name="Google Shape;307;p36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36"/>
          <p:cNvSpPr txBox="1"/>
          <p:nvPr/>
        </p:nvSpPr>
        <p:spPr>
          <a:xfrm>
            <a:off x="4525725" y="383250"/>
            <a:ext cx="43077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ru" sz="19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Направления коммерциализации</a:t>
            </a:r>
            <a:endParaRPr b="1" i="0" sz="190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09" name="Google Shape;309;p36"/>
          <p:cNvSpPr/>
          <p:nvPr/>
        </p:nvSpPr>
        <p:spPr>
          <a:xfrm>
            <a:off x="5017200" y="839200"/>
            <a:ext cx="3666000" cy="8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ru" sz="16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Продажа платной версии</a:t>
            </a:r>
            <a:r>
              <a:rPr lang="ru" sz="1600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i="0" lang="ru" sz="16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приложения с полным функционалом</a:t>
            </a:r>
            <a:endParaRPr i="0" sz="160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0" name="Google Shape;310;p36"/>
          <p:cNvSpPr txBox="1"/>
          <p:nvPr/>
        </p:nvSpPr>
        <p:spPr>
          <a:xfrm>
            <a:off x="336550" y="799063"/>
            <a:ext cx="1297800" cy="67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i="0" lang="ru" sz="3200" u="none" cap="none" strike="noStrike">
                <a:solidFill>
                  <a:srgbClr val="5800FF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b2с</a:t>
            </a:r>
            <a:endParaRPr i="0" sz="3200" u="none" cap="none" strike="noStrike">
              <a:solidFill>
                <a:srgbClr val="5800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311" name="Google Shape;311;p36"/>
          <p:cNvSpPr txBox="1"/>
          <p:nvPr/>
        </p:nvSpPr>
        <p:spPr>
          <a:xfrm>
            <a:off x="336550" y="3234025"/>
            <a:ext cx="1297800" cy="6771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4941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i="0" lang="ru" sz="3200" u="none" cap="none" strike="noStrike">
                <a:solidFill>
                  <a:srgbClr val="5800FF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b2b</a:t>
            </a:r>
            <a:endParaRPr i="0" sz="3200" u="none" cap="none" strike="noStrike">
              <a:solidFill>
                <a:srgbClr val="5800FF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sp>
        <p:nvSpPr>
          <p:cNvPr id="312" name="Google Shape;312;p36"/>
          <p:cNvSpPr txBox="1"/>
          <p:nvPr/>
        </p:nvSpPr>
        <p:spPr>
          <a:xfrm>
            <a:off x="4638525" y="2233200"/>
            <a:ext cx="3380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i="0" lang="ru" sz="16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Платный функционал в бесплатной версии </a:t>
            </a:r>
            <a:r>
              <a:rPr lang="ru" sz="1600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</a:t>
            </a:r>
            <a:r>
              <a:rPr i="0" lang="ru" sz="16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риложения</a:t>
            </a:r>
            <a:endParaRPr i="0" sz="120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3" name="Google Shape;313;p36"/>
          <p:cNvSpPr txBox="1"/>
          <p:nvPr/>
        </p:nvSpPr>
        <p:spPr>
          <a:xfrm>
            <a:off x="5069688" y="3583125"/>
            <a:ext cx="3666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ru" sz="16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Продажа</a:t>
            </a:r>
            <a:r>
              <a:rPr i="0" lang="ru" sz="16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 рекламы компаниям </a:t>
            </a:r>
            <a:endParaRPr i="0" sz="160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ru" sz="16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из сферы услуг, расположенным вблизи туристических маршрутов</a:t>
            </a:r>
            <a:endParaRPr i="0" sz="160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4" name="Google Shape;314;p36"/>
          <p:cNvSpPr/>
          <p:nvPr/>
        </p:nvSpPr>
        <p:spPr>
          <a:xfrm>
            <a:off x="4572025" y="1141138"/>
            <a:ext cx="445200" cy="25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8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32C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36"/>
          <p:cNvSpPr/>
          <p:nvPr/>
        </p:nvSpPr>
        <p:spPr>
          <a:xfrm>
            <a:off x="4572000" y="3871488"/>
            <a:ext cx="445200" cy="25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8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32C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36"/>
          <p:cNvSpPr/>
          <p:nvPr/>
        </p:nvSpPr>
        <p:spPr>
          <a:xfrm rot="10800000">
            <a:off x="8194800" y="2410700"/>
            <a:ext cx="445200" cy="2577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5800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132C4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7" name="Google Shape;317;p36"/>
          <p:cNvCxnSpPr/>
          <p:nvPr/>
        </p:nvCxnSpPr>
        <p:spPr>
          <a:xfrm>
            <a:off x="667750" y="2905525"/>
            <a:ext cx="0" cy="445500"/>
          </a:xfrm>
          <a:prstGeom prst="straightConnector1">
            <a:avLst/>
          </a:prstGeom>
          <a:noFill/>
          <a:ln cap="flat" cmpd="sng" w="28575">
            <a:solidFill>
              <a:srgbClr val="5800FF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318" name="Google Shape;318;p36"/>
          <p:cNvCxnSpPr/>
          <p:nvPr/>
        </p:nvCxnSpPr>
        <p:spPr>
          <a:xfrm rot="10800000">
            <a:off x="667750" y="1476400"/>
            <a:ext cx="0" cy="466800"/>
          </a:xfrm>
          <a:prstGeom prst="straightConnector1">
            <a:avLst/>
          </a:prstGeom>
          <a:noFill/>
          <a:ln cap="flat" cmpd="sng" w="28575">
            <a:solidFill>
              <a:srgbClr val="5800F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19" name="Google Shape;319;p36"/>
          <p:cNvSpPr txBox="1"/>
          <p:nvPr/>
        </p:nvSpPr>
        <p:spPr>
          <a:xfrm>
            <a:off x="336550" y="529425"/>
            <a:ext cx="251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ru" sz="1400" u="none" cap="none" strike="noStrike">
                <a:solidFill>
                  <a:srgbClr val="5800FF"/>
                </a:solidFill>
                <a:latin typeface="Raleway"/>
                <a:ea typeface="Raleway"/>
                <a:cs typeface="Raleway"/>
                <a:sym typeface="Raleway"/>
              </a:rPr>
              <a:t>Туристы и жители города</a:t>
            </a:r>
            <a:endParaRPr i="0" sz="1400" u="none" cap="none" strike="noStrike">
              <a:solidFill>
                <a:srgbClr val="58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0" name="Google Shape;320;p36"/>
          <p:cNvSpPr txBox="1"/>
          <p:nvPr/>
        </p:nvSpPr>
        <p:spPr>
          <a:xfrm>
            <a:off x="342275" y="3844725"/>
            <a:ext cx="2512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ru" sz="1400" u="none" cap="none" strike="noStrike">
                <a:solidFill>
                  <a:srgbClr val="5800FF"/>
                </a:solidFill>
                <a:latin typeface="Raleway"/>
                <a:ea typeface="Raleway"/>
                <a:cs typeface="Raleway"/>
                <a:sym typeface="Raleway"/>
              </a:rPr>
              <a:t>Туристические агентства</a:t>
            </a:r>
            <a:endParaRPr i="0" sz="1400" u="none" cap="none" strike="noStrike">
              <a:solidFill>
                <a:srgbClr val="58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1" name="Google Shape;321;p36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p36"/>
          <p:cNvSpPr txBox="1"/>
          <p:nvPr>
            <p:ph type="title"/>
          </p:nvPr>
        </p:nvSpPr>
        <p:spPr>
          <a:xfrm>
            <a:off x="202973" y="2101100"/>
            <a:ext cx="3666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>
                <a:solidFill>
                  <a:srgbClr val="5800FF"/>
                </a:solidFill>
              </a:rPr>
              <a:t>БИЗНЕС-МОДЕЛЬ</a:t>
            </a:r>
            <a:endParaRPr sz="3000">
              <a:solidFill>
                <a:srgbClr val="5800FF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7"/>
          <p:cNvSpPr/>
          <p:nvPr/>
        </p:nvSpPr>
        <p:spPr>
          <a:xfrm>
            <a:off x="488950" y="77625"/>
            <a:ext cx="2300400" cy="790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37"/>
          <p:cNvSpPr txBox="1"/>
          <p:nvPr>
            <p:ph type="title"/>
          </p:nvPr>
        </p:nvSpPr>
        <p:spPr>
          <a:xfrm>
            <a:off x="488950" y="77625"/>
            <a:ext cx="2300400" cy="8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2300">
                <a:solidFill>
                  <a:schemeClr val="lt1"/>
                </a:solidFill>
              </a:rPr>
              <a:t>ФИНАНСОВАЯ</a:t>
            </a:r>
            <a:endParaRPr sz="2300">
              <a:solidFill>
                <a:schemeClr val="lt1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2300">
                <a:solidFill>
                  <a:schemeClr val="lt1"/>
                </a:solidFill>
              </a:rPr>
              <a:t>МОДЕЛЬ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329" name="Google Shape;329;p37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0" name="Google Shape;330;p37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1" name="Google Shape;331;p37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2" name="Google Shape;332;p37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3" name="Google Shape;333;p37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34" name="Google Shape;334;p37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5" name="Google Shape;335;p37"/>
          <p:cNvGraphicFramePr/>
          <p:nvPr/>
        </p:nvGraphicFramePr>
        <p:xfrm>
          <a:off x="3359874" y="3773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{0057F5D1-569F-4DD4-8021-FAB60AA4E698}</a:tableStyleId>
              </a:tblPr>
              <a:tblGrid>
                <a:gridCol w="2769550"/>
                <a:gridCol w="863150"/>
                <a:gridCol w="873800"/>
                <a:gridCol w="790725"/>
              </a:tblGrid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sz="1200" u="none" cap="none" strike="noStrike">
                        <a:solidFill>
                          <a:srgbClr val="00206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2024</a:t>
                      </a:r>
                      <a:endParaRPr b="1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2025</a:t>
                      </a:r>
                      <a:endParaRPr b="1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2026</a:t>
                      </a:r>
                      <a:endParaRPr b="1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Объем продаж, ед.</a:t>
                      </a:r>
                      <a:endParaRPr sz="1200" u="none" cap="none" strike="noStrike">
                        <a:solidFill>
                          <a:srgbClr val="001E68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30000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75000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Количество клиентов</a:t>
                      </a:r>
                      <a:endParaRPr sz="1200" u="none" cap="none" strike="noStrike">
                        <a:solidFill>
                          <a:srgbClr val="001E68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15000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25000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Средний чек, руб.</a:t>
                      </a:r>
                      <a:endParaRPr sz="1200" u="none" cap="none" strike="noStrike">
                        <a:solidFill>
                          <a:srgbClr val="001E68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467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937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Выручка, тыс. руб.</a:t>
                      </a:r>
                      <a:endParaRPr sz="1200" u="none" cap="none" strike="noStrike">
                        <a:solidFill>
                          <a:srgbClr val="001E68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1401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21000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70275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Расходы, тыс. руб., в т.ч.:</a:t>
                      </a:r>
                      <a:endParaRPr sz="1200">
                        <a:solidFill>
                          <a:srgbClr val="001E68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1600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15000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32775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Переменные, тыс. руб.</a:t>
                      </a:r>
                      <a:endParaRPr sz="1200">
                        <a:solidFill>
                          <a:srgbClr val="001E68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720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7200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12000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Постоянные</a:t>
                      </a: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, тыс. руб.</a:t>
                      </a:r>
                      <a:endParaRPr sz="1200">
                        <a:solidFill>
                          <a:srgbClr val="001E68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880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7800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20775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Операционная прибыль, тыс. руб.</a:t>
                      </a:r>
                      <a:endParaRPr sz="1200">
                        <a:solidFill>
                          <a:srgbClr val="001E68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-199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6000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37500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ru" sz="1200">
                          <a:solidFill>
                            <a:srgbClr val="00206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Маржа, %</a:t>
                      </a:r>
                      <a:endParaRPr b="1" sz="1200" u="none" cap="none" strike="noStrike">
                        <a:solidFill>
                          <a:srgbClr val="002060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-14,2%</a:t>
                      </a:r>
                      <a:endParaRPr b="1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25,6%</a:t>
                      </a:r>
                      <a:endParaRPr b="1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53,3%</a:t>
                      </a:r>
                      <a:endParaRPr b="1"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Грант, тыс. руб.</a:t>
                      </a:r>
                      <a:endParaRPr sz="1200">
                        <a:solidFill>
                          <a:srgbClr val="001E68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3000</a:t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9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rgbClr val="001E68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Инвестиции, займы, тыс. руб</a:t>
                      </a:r>
                      <a:endParaRPr sz="1200">
                        <a:solidFill>
                          <a:srgbClr val="001E68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336" name="Google Shape;33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3725" y="873081"/>
            <a:ext cx="3055074" cy="2116794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7"/>
          <p:cNvSpPr txBox="1"/>
          <p:nvPr/>
        </p:nvSpPr>
        <p:spPr>
          <a:xfrm>
            <a:off x="21263" y="2937475"/>
            <a:ext cx="3360000" cy="21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Получение грантовой поддержки </a:t>
            </a:r>
            <a:r>
              <a:rPr b="1" lang="ru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СТАРТ-1 </a:t>
            </a: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от ФСИ - </a:t>
            </a:r>
            <a:endParaRPr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3 млн. руб.</a:t>
            </a:r>
            <a:endParaRPr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Увеличение продаж за счет </a:t>
            </a:r>
            <a:r>
              <a:rPr b="1" lang="ru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РАСШИРЕНИЯ ЛИНЕЙКИ</a:t>
            </a: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 продуктов с 3 до 75 экскурсионных маршрутов</a:t>
            </a:r>
            <a:endParaRPr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(на конец 2026 года)</a:t>
            </a:r>
            <a:endParaRPr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8"/>
          <p:cNvSpPr txBox="1"/>
          <p:nvPr>
            <p:ph type="title"/>
          </p:nvPr>
        </p:nvSpPr>
        <p:spPr>
          <a:xfrm>
            <a:off x="456817" y="266356"/>
            <a:ext cx="4655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ТЕКУЩИЕ РЕЗУЛЬТАТЫ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3" name="Google Shape;343;p38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38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5" name="Google Shape;345;p38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Google Shape;346;p38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47" name="Google Shape;347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4917" y="324513"/>
            <a:ext cx="3370863" cy="44944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263" y="2263475"/>
            <a:ext cx="3856824" cy="2555526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38"/>
          <p:cNvSpPr txBox="1"/>
          <p:nvPr/>
        </p:nvSpPr>
        <p:spPr>
          <a:xfrm>
            <a:off x="856275" y="1241050"/>
            <a:ext cx="40617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На реализацию проекта был получен</a:t>
            </a: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b="1" lang="ru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ГРАНТ “УМНИК”</a:t>
            </a: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  </a:t>
            </a:r>
            <a:r>
              <a:rPr lang="ru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от Фонда содействия инновациям</a:t>
            </a:r>
            <a:endParaRPr>
              <a:solidFill>
                <a:srgbClr val="132C4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50" name="Google Shape;350;p38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1" name="Google Shape;351;p38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9"/>
          <p:cNvSpPr txBox="1"/>
          <p:nvPr>
            <p:ph type="title"/>
          </p:nvPr>
        </p:nvSpPr>
        <p:spPr>
          <a:xfrm>
            <a:off x="456817" y="266356"/>
            <a:ext cx="4655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ТЕКУЩИЕ РЕЗУЛЬТАТЫ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57" name="Google Shape;357;p39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8" name="Google Shape;358;p39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9" name="Google Shape;359;p39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0" name="Google Shape;360;p39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1" name="Google Shape;361;p39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2" name="Google Shape;362;p39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39"/>
          <p:cNvSpPr txBox="1"/>
          <p:nvPr/>
        </p:nvSpPr>
        <p:spPr>
          <a:xfrm>
            <a:off x="5437775" y="242500"/>
            <a:ext cx="30252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Разработан</a:t>
            </a:r>
            <a:r>
              <a:rPr lang="ru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b="1" lang="ru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ЛЕНДИНГ</a:t>
            </a:r>
            <a:r>
              <a:rPr b="1"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проекта для первых тестов продаж</a:t>
            </a:r>
            <a:endParaRPr>
              <a:solidFill>
                <a:srgbClr val="132C4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364" name="Google Shape;364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1725" y="1269999"/>
            <a:ext cx="6778099" cy="361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9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6491" r="6491" t="0"/>
          <a:stretch/>
        </p:blipFill>
        <p:spPr>
          <a:xfrm>
            <a:off x="1172050" y="1492625"/>
            <a:ext cx="5241000" cy="2950500"/>
          </a:xfrm>
          <a:prstGeom prst="roundRect">
            <a:avLst>
              <a:gd fmla="val 3110" name="adj"/>
            </a:avLst>
          </a:prstGeom>
          <a:solidFill>
            <a:srgbClr val="F2F2F2"/>
          </a:solidFill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0"/>
          <p:cNvSpPr txBox="1"/>
          <p:nvPr>
            <p:ph type="title"/>
          </p:nvPr>
        </p:nvSpPr>
        <p:spPr>
          <a:xfrm>
            <a:off x="380617" y="266356"/>
            <a:ext cx="4655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ТЕКУЩИЕ РЕЗУЛЬТАТЫ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1" name="Google Shape;371;p40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2" name="Google Shape;372;p40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3" name="Google Shape;373;p40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4" name="Google Shape;374;p40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5" name="Google Shape;375;p40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6" name="Google Shape;376;p40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40"/>
          <p:cNvSpPr txBox="1"/>
          <p:nvPr/>
        </p:nvSpPr>
        <p:spPr>
          <a:xfrm>
            <a:off x="380625" y="1159750"/>
            <a:ext cx="40617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В средней стадии готовности</a:t>
            </a:r>
            <a:r>
              <a:rPr lang="ru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b="1" lang="ru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ДИЗАЙН</a:t>
            </a:r>
            <a:r>
              <a:rPr lang="ru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.</a:t>
            </a:r>
            <a:endParaRPr>
              <a:solidFill>
                <a:srgbClr val="132C4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Начата разработка </a:t>
            </a:r>
            <a:r>
              <a:rPr b="1" lang="ru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МОБИЛЬНОГО ПРИЛОЖЕНИЯ</a:t>
            </a:r>
            <a:endParaRPr b="1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78" name="Google Shape;378;p40" title="Видео-11-11-2023 10_58_0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91625" y="24788"/>
            <a:ext cx="3296551" cy="509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1213" y="2257138"/>
            <a:ext cx="4970424" cy="2275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1"/>
          <p:cNvSpPr txBox="1"/>
          <p:nvPr>
            <p:ph type="title"/>
          </p:nvPr>
        </p:nvSpPr>
        <p:spPr>
          <a:xfrm>
            <a:off x="456828" y="266350"/>
            <a:ext cx="6619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b="1" lang="ru">
                <a:latin typeface="Raleway"/>
                <a:ea typeface="Raleway"/>
                <a:cs typeface="Raleway"/>
                <a:sym typeface="Raleway"/>
              </a:rPr>
              <a:t>ПАРТНЕРЫ</a:t>
            </a:r>
            <a:r>
              <a:rPr b="1" lang="ru">
                <a:latin typeface="Raleway"/>
                <a:ea typeface="Raleway"/>
                <a:cs typeface="Raleway"/>
                <a:sym typeface="Raleway"/>
              </a:rPr>
              <a:t> И ЗАИНТЕРЕСОВАННЫЕ ОРГАНИЗАЦИИ</a:t>
            </a:r>
            <a:endParaRPr b="1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85" name="Google Shape;385;p41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6" name="Google Shape;386;p41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7" name="Google Shape;387;p41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8" name="Google Shape;388;p41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9" name="Google Shape;389;p41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0" name="Google Shape;390;p41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1" name="Google Shape;39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9445" y="1392071"/>
            <a:ext cx="3256815" cy="1189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735" y="2691930"/>
            <a:ext cx="2140242" cy="2326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9386" y="1405524"/>
            <a:ext cx="1169074" cy="1169074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41"/>
          <p:cNvSpPr txBox="1"/>
          <p:nvPr/>
        </p:nvSpPr>
        <p:spPr>
          <a:xfrm>
            <a:off x="4908448" y="1574422"/>
            <a:ext cx="2208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ru" sz="1400" u="none" cap="none" strike="noStrike">
                <a:solidFill>
                  <a:srgbClr val="001E68"/>
                </a:solidFill>
                <a:latin typeface="Open Sans"/>
                <a:ea typeface="Open Sans"/>
                <a:cs typeface="Open Sans"/>
                <a:sym typeface="Open Sans"/>
              </a:rPr>
              <a:t>Кафедра “Маркетинг, коммерция и сфера обслуживания” ПГУ</a:t>
            </a:r>
            <a:endParaRPr b="0" i="0" sz="1400" u="none" cap="none" strike="noStrike">
              <a:solidFill>
                <a:srgbClr val="001E6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95" name="Google Shape;395;p41"/>
          <p:cNvPicPr preferRelativeResize="0"/>
          <p:nvPr/>
        </p:nvPicPr>
        <p:blipFill rotWithShape="1">
          <a:blip r:embed="rId6">
            <a:alphaModFix/>
          </a:blip>
          <a:srcRect b="23610" l="0" r="0" t="9766"/>
          <a:stretch/>
        </p:blipFill>
        <p:spPr>
          <a:xfrm>
            <a:off x="7200302" y="1288209"/>
            <a:ext cx="1316874" cy="1403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4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10595" y="3196299"/>
            <a:ext cx="1508519" cy="1508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90125" y="3307487"/>
            <a:ext cx="2227062" cy="1286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598899" y="3102971"/>
            <a:ext cx="1802177" cy="16951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42"/>
          <p:cNvSpPr txBox="1"/>
          <p:nvPr>
            <p:ph type="title"/>
          </p:nvPr>
        </p:nvSpPr>
        <p:spPr>
          <a:xfrm>
            <a:off x="456817" y="278156"/>
            <a:ext cx="465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>
                <a:solidFill>
                  <a:schemeClr val="dk1"/>
                </a:solidFill>
              </a:rPr>
              <a:t>КОМАНДА </a:t>
            </a:r>
            <a:r>
              <a:rPr lang="ru" sz="3000">
                <a:solidFill>
                  <a:schemeClr val="dk1"/>
                </a:solidFill>
              </a:rPr>
              <a:t>СТАРТАПА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404" name="Google Shape;404;p42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42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6" name="Google Shape;406;p42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7" name="Google Shape;407;p42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8" name="Google Shape;408;p42"/>
          <p:cNvSpPr txBox="1"/>
          <p:nvPr/>
        </p:nvSpPr>
        <p:spPr>
          <a:xfrm>
            <a:off x="4170563" y="3031738"/>
            <a:ext cx="30000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Агапова Валерия</a:t>
            </a:r>
            <a:endParaRPr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UX/UI дизайнер,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3D-дизайнер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frontend-разработчик,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верстальщик,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аналитик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09" name="Google Shape;409;p42"/>
          <p:cNvSpPr txBox="1"/>
          <p:nvPr/>
        </p:nvSpPr>
        <p:spPr>
          <a:xfrm>
            <a:off x="160175" y="3057800"/>
            <a:ext cx="23928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Кудашов Александр</a:t>
            </a:r>
            <a:endParaRPr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Лидер проекта,</a:t>
            </a:r>
            <a:b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backend-разработчик, </a:t>
            </a:r>
            <a:b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Unity-разработчик,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разработчик нейронных сетей, тестировщик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0" name="Google Shape;410;p42"/>
          <p:cNvSpPr txBox="1"/>
          <p:nvPr/>
        </p:nvSpPr>
        <p:spPr>
          <a:xfrm>
            <a:off x="2013575" y="4180825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Крылова Кристина</a:t>
            </a:r>
            <a:endParaRPr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Маркетолог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411" name="Google Shape;411;p42"/>
          <p:cNvSpPr txBox="1"/>
          <p:nvPr/>
        </p:nvSpPr>
        <p:spPr>
          <a:xfrm>
            <a:off x="6144000" y="4180813"/>
            <a:ext cx="3000000" cy="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Кожевникова Алина</a:t>
            </a:r>
            <a:endParaRPr b="1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Для красоты тут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412" name="Google Shape;412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675" y="1159738"/>
            <a:ext cx="1241825" cy="1662984"/>
          </a:xfrm>
          <a:prstGeom prst="rect">
            <a:avLst/>
          </a:prstGeom>
          <a:noFill/>
          <a:ln>
            <a:noFill/>
          </a:ln>
          <a:effectLst>
            <a:outerShdw blurRad="285750" rotWithShape="0" algn="tl" dir="2760000" dist="142875">
              <a:srgbClr val="333333">
                <a:alpha val="64310"/>
              </a:srgbClr>
            </a:outerShdw>
          </a:effectLst>
        </p:spPr>
      </p:pic>
      <p:pic>
        <p:nvPicPr>
          <p:cNvPr id="413" name="Google Shape;413;p42"/>
          <p:cNvPicPr preferRelativeResize="0"/>
          <p:nvPr/>
        </p:nvPicPr>
        <p:blipFill rotWithShape="1">
          <a:blip r:embed="rId4">
            <a:alphaModFix/>
          </a:blip>
          <a:srcRect b="3403" l="8400" r="7594" t="19950"/>
          <a:stretch/>
        </p:blipFill>
        <p:spPr>
          <a:xfrm>
            <a:off x="5013526" y="1165550"/>
            <a:ext cx="1314100" cy="15992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60000" dist="133350">
              <a:srgbClr val="333333">
                <a:alpha val="64310"/>
              </a:srgbClr>
            </a:outerShdw>
          </a:effectLst>
        </p:spPr>
      </p:pic>
      <p:sp>
        <p:nvSpPr>
          <p:cNvPr id="414" name="Google Shape;414;p42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5" name="Google Shape;415;p42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42"/>
          <p:cNvPicPr preferRelativeResize="0"/>
          <p:nvPr/>
        </p:nvPicPr>
        <p:blipFill rotWithShape="1">
          <a:blip r:embed="rId5">
            <a:alphaModFix/>
          </a:blip>
          <a:srcRect b="0" l="1171" r="1181" t="0"/>
          <a:stretch/>
        </p:blipFill>
        <p:spPr>
          <a:xfrm>
            <a:off x="7023087" y="2326813"/>
            <a:ext cx="1241826" cy="1662984"/>
          </a:xfrm>
          <a:prstGeom prst="rect">
            <a:avLst/>
          </a:prstGeom>
          <a:noFill/>
          <a:ln>
            <a:noFill/>
          </a:ln>
          <a:effectLst>
            <a:outerShdw blurRad="285750" rotWithShape="0" algn="tl" dir="2760000" dist="142875">
              <a:srgbClr val="333333">
                <a:alpha val="64310"/>
              </a:srgbClr>
            </a:outerShdw>
          </a:effectLst>
        </p:spPr>
      </p:pic>
      <p:pic>
        <p:nvPicPr>
          <p:cNvPr id="417" name="Google Shape;417;p42"/>
          <p:cNvPicPr preferRelativeResize="0"/>
          <p:nvPr/>
        </p:nvPicPr>
        <p:blipFill rotWithShape="1">
          <a:blip r:embed="rId6">
            <a:alphaModFix/>
          </a:blip>
          <a:srcRect b="0" l="219" r="219" t="0"/>
          <a:stretch/>
        </p:blipFill>
        <p:spPr>
          <a:xfrm>
            <a:off x="2892674" y="2326813"/>
            <a:ext cx="1241825" cy="1662986"/>
          </a:xfrm>
          <a:prstGeom prst="rect">
            <a:avLst/>
          </a:prstGeom>
          <a:noFill/>
          <a:ln>
            <a:noFill/>
          </a:ln>
          <a:effectLst>
            <a:outerShdw blurRad="285750" rotWithShape="0" algn="tl" dir="2760000" dist="142875">
              <a:srgbClr val="333333">
                <a:alpha val="6431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3"/>
          <p:cNvSpPr txBox="1"/>
          <p:nvPr>
            <p:ph type="title"/>
          </p:nvPr>
        </p:nvSpPr>
        <p:spPr>
          <a:xfrm>
            <a:off x="1544617" y="582331"/>
            <a:ext cx="4655700" cy="5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2800">
                <a:solidFill>
                  <a:schemeClr val="dk1"/>
                </a:solidFill>
              </a:rPr>
              <a:t>ПЛАНЫ РАЗВИТИЯ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423" name="Google Shape;423;p43"/>
          <p:cNvSpPr txBox="1"/>
          <p:nvPr>
            <p:ph idx="1" type="body"/>
          </p:nvPr>
        </p:nvSpPr>
        <p:spPr>
          <a:xfrm>
            <a:off x="456825" y="1433725"/>
            <a:ext cx="5743500" cy="13074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ru" sz="1400">
                <a:solidFill>
                  <a:srgbClr val="132C40"/>
                </a:solidFill>
              </a:rPr>
              <a:t>Планы развития, основные укрупненные задачи</a:t>
            </a:r>
            <a:endParaRPr sz="1400">
              <a:solidFill>
                <a:srgbClr val="132C4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arenR"/>
            </a:pPr>
            <a:r>
              <a:rPr lang="ru">
                <a:solidFill>
                  <a:srgbClr val="132C40"/>
                </a:solidFill>
              </a:rPr>
              <a:t>Разработка мобильного приложения</a:t>
            </a:r>
            <a:endParaRPr>
              <a:solidFill>
                <a:srgbClr val="132C4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C40"/>
              </a:buClr>
              <a:buSzPts val="1200"/>
              <a:buAutoNum type="arabicParenR"/>
            </a:pPr>
            <a:r>
              <a:rPr lang="ru">
                <a:solidFill>
                  <a:srgbClr val="132C40"/>
                </a:solidFill>
              </a:rPr>
              <a:t>Разработка квестовых маршрутов</a:t>
            </a:r>
            <a:endParaRPr>
              <a:solidFill>
                <a:srgbClr val="132C4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C40"/>
              </a:buClr>
              <a:buSzPts val="1200"/>
              <a:buAutoNum type="arabicParenR"/>
            </a:pPr>
            <a:r>
              <a:rPr lang="ru">
                <a:solidFill>
                  <a:srgbClr val="132C40"/>
                </a:solidFill>
              </a:rPr>
              <a:t>Привлечение первых клиентов</a:t>
            </a:r>
            <a:endParaRPr>
              <a:solidFill>
                <a:srgbClr val="132C40"/>
              </a:solidFill>
            </a:endParaRPr>
          </a:p>
          <a:p>
            <a: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32C40"/>
              </a:buClr>
              <a:buSzPts val="1200"/>
              <a:buAutoNum type="arabicParenR"/>
            </a:pPr>
            <a:r>
              <a:rPr lang="ru">
                <a:solidFill>
                  <a:srgbClr val="132C40"/>
                </a:solidFill>
              </a:rPr>
              <a:t>Поиск первых партнёров</a:t>
            </a:r>
            <a:endParaRPr>
              <a:solidFill>
                <a:srgbClr val="132C40"/>
              </a:solidFill>
            </a:endParaRPr>
          </a:p>
        </p:txBody>
      </p:sp>
      <p:sp>
        <p:nvSpPr>
          <p:cNvPr id="424" name="Google Shape;424;p43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5" name="Google Shape;425;p43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43"/>
          <p:cNvSpPr/>
          <p:nvPr/>
        </p:nvSpPr>
        <p:spPr>
          <a:xfrm>
            <a:off x="456818" y="582319"/>
            <a:ext cx="687900" cy="68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715" y="656236"/>
            <a:ext cx="539947" cy="539947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43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9" name="Google Shape;429;p43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0" name="Google Shape;430;p43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1" name="Google Shape;431;p43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432" name="Google Shape;432;p43"/>
          <p:cNvGraphicFramePr/>
          <p:nvPr/>
        </p:nvGraphicFramePr>
        <p:xfrm>
          <a:off x="630335" y="3150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{0057F5D1-569F-4DD4-8021-FAB60AA4E698}</a:tableStyleId>
              </a:tblPr>
              <a:tblGrid>
                <a:gridCol w="3341400"/>
                <a:gridCol w="1679950"/>
                <a:gridCol w="2510675"/>
              </a:tblGrid>
              <a:tr h="3810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ЧТО ДЕЛАЕМ</a:t>
                      </a:r>
                      <a:endParaRPr sz="1100" u="none" cap="none" strike="noStrik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СРОК</a:t>
                      </a:r>
                      <a:endParaRPr sz="1100" u="none" cap="none" strike="noStrik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 u="none" cap="none" strike="noStrike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ОТВЕТСТВЕННЫЙ</a:t>
                      </a:r>
                      <a:endParaRPr sz="1100" u="none" cap="none" strike="noStrik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accent4"/>
                    </a:solidFill>
                  </a:tcPr>
                </a:tc>
              </a:tr>
              <a:tr h="439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/>
                        <a:t>Проектирование архитектуры системы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11.12.2023</a:t>
                      </a:r>
                      <a:endParaRPr sz="1100" u="none" cap="none" strike="noStrik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Кудашов Александр</a:t>
                      </a:r>
                      <a:endParaRPr sz="1100" u="none" cap="none" strike="noStrik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396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ru"/>
                        <a:t>Завершение разработки дизайна мобильного приложения</a:t>
                      </a:r>
                      <a:endParaRPr sz="1400" u="none" cap="none" strike="noStrike"/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2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11.12.2023</a:t>
                      </a:r>
                      <a:endParaRPr sz="1100" u="none" cap="none" strike="noStrik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100">
                          <a:solidFill>
                            <a:srgbClr val="132C40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Агапова Валерия</a:t>
                      </a:r>
                      <a:endParaRPr sz="1100" u="none" cap="none" strike="noStrike">
                        <a:solidFill>
                          <a:srgbClr val="132C40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accent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33" name="Google Shape;433;p43"/>
          <p:cNvSpPr txBox="1"/>
          <p:nvPr/>
        </p:nvSpPr>
        <p:spPr>
          <a:xfrm>
            <a:off x="477925" y="2709325"/>
            <a:ext cx="5021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b="0" i="0" lang="ru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план-график на ближайшие 2-4  недели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4"/>
          <p:cNvSpPr txBox="1"/>
          <p:nvPr>
            <p:ph type="title"/>
          </p:nvPr>
        </p:nvSpPr>
        <p:spPr>
          <a:xfrm>
            <a:off x="380617" y="1543631"/>
            <a:ext cx="46557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КОНТАКТЫ ЛИДЕРА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439" name="Google Shape;439;p44"/>
          <p:cNvSpPr txBox="1"/>
          <p:nvPr>
            <p:ph idx="1" type="body"/>
          </p:nvPr>
        </p:nvSpPr>
        <p:spPr>
          <a:xfrm>
            <a:off x="4673725" y="3781300"/>
            <a:ext cx="3830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noAutofit/>
          </a:bodyPr>
          <a:lstStyle/>
          <a:p>
            <a:pPr indent="-203200" lvl="0" marL="406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2200">
                <a:solidFill>
                  <a:srgbClr val="132C40"/>
                </a:solidFill>
              </a:rPr>
              <a:t>Telegram: @alex_kudashov</a:t>
            </a:r>
            <a:endParaRPr sz="2200">
              <a:solidFill>
                <a:srgbClr val="132C40"/>
              </a:solidFill>
            </a:endParaRPr>
          </a:p>
          <a:p>
            <a:pPr indent="-203200" lvl="0" marL="406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ru" sz="2200">
                <a:solidFill>
                  <a:srgbClr val="132C40"/>
                </a:solidFill>
              </a:rPr>
              <a:t>Телефон: +</a:t>
            </a:r>
            <a:r>
              <a:rPr lang="ru" sz="2200">
                <a:solidFill>
                  <a:srgbClr val="132C40"/>
                </a:solidFill>
              </a:rPr>
              <a:t>79085288637</a:t>
            </a:r>
            <a:endParaRPr sz="2200">
              <a:solidFill>
                <a:srgbClr val="132C40"/>
              </a:solidFill>
            </a:endParaRPr>
          </a:p>
        </p:txBody>
      </p:sp>
      <p:sp>
        <p:nvSpPr>
          <p:cNvPr id="440" name="Google Shape;440;p44"/>
          <p:cNvSpPr/>
          <p:nvPr/>
        </p:nvSpPr>
        <p:spPr>
          <a:xfrm>
            <a:off x="456818" y="582319"/>
            <a:ext cx="687900" cy="687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726" y="656231"/>
            <a:ext cx="539947" cy="53994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44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3" name="Google Shape;443;p44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4" name="Google Shape;444;p44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5" name="Google Shape;445;p44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6" name="Google Shape;446;p44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8" name="Google Shape;44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44724" y="2320122"/>
            <a:ext cx="2453877" cy="24538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742625" y="553750"/>
            <a:ext cx="2107000" cy="2821550"/>
          </a:xfrm>
          <a:prstGeom prst="rect">
            <a:avLst/>
          </a:prstGeom>
          <a:noFill/>
          <a:ln>
            <a:noFill/>
          </a:ln>
          <a:effectLst>
            <a:outerShdw blurRad="285750" rotWithShape="0" algn="tl" dir="2760000" dist="142875">
              <a:srgbClr val="333333">
                <a:alpha val="6431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8"/>
          <p:cNvSpPr/>
          <p:nvPr/>
        </p:nvSpPr>
        <p:spPr>
          <a:xfrm>
            <a:off x="836563" y="3466350"/>
            <a:ext cx="1091100" cy="2079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28"/>
          <p:cNvSpPr/>
          <p:nvPr/>
        </p:nvSpPr>
        <p:spPr>
          <a:xfrm>
            <a:off x="836563" y="4180725"/>
            <a:ext cx="892200" cy="2079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8F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8"/>
          <p:cNvSpPr/>
          <p:nvPr/>
        </p:nvSpPr>
        <p:spPr>
          <a:xfrm>
            <a:off x="835063" y="1982850"/>
            <a:ext cx="2179200" cy="2079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8"/>
          <p:cNvSpPr/>
          <p:nvPr/>
        </p:nvSpPr>
        <p:spPr>
          <a:xfrm>
            <a:off x="836563" y="3872325"/>
            <a:ext cx="2950500" cy="2079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36" name="Google Shape;136;p28"/>
          <p:cNvSpPr/>
          <p:nvPr/>
        </p:nvSpPr>
        <p:spPr>
          <a:xfrm>
            <a:off x="836563" y="3157438"/>
            <a:ext cx="2565600" cy="2079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37" name="Google Shape;137;p28"/>
          <p:cNvSpPr/>
          <p:nvPr/>
        </p:nvSpPr>
        <p:spPr>
          <a:xfrm>
            <a:off x="835063" y="2724600"/>
            <a:ext cx="827100" cy="2079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28"/>
          <p:cNvSpPr/>
          <p:nvPr/>
        </p:nvSpPr>
        <p:spPr>
          <a:xfrm>
            <a:off x="831763" y="2420913"/>
            <a:ext cx="2005500" cy="2079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39" name="Google Shape;139;p28"/>
          <p:cNvSpPr/>
          <p:nvPr/>
        </p:nvSpPr>
        <p:spPr>
          <a:xfrm>
            <a:off x="835063" y="1678050"/>
            <a:ext cx="3072300" cy="2079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40" name="Google Shape;140;p28"/>
          <p:cNvSpPr txBox="1"/>
          <p:nvPr/>
        </p:nvSpPr>
        <p:spPr>
          <a:xfrm>
            <a:off x="-7" y="1798062"/>
            <a:ext cx="780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ru" sz="1500" u="none" cap="none" strike="noStrike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2019</a:t>
            </a:r>
            <a:endParaRPr i="0" sz="1100" u="none" cap="none" strike="noStrike">
              <a:solidFill>
                <a:srgbClr val="8F00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1" name="Google Shape;141;p28"/>
          <p:cNvSpPr txBox="1"/>
          <p:nvPr/>
        </p:nvSpPr>
        <p:spPr>
          <a:xfrm>
            <a:off x="-7" y="2522538"/>
            <a:ext cx="780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ru" sz="1500" u="none" cap="none" strike="noStrike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2020</a:t>
            </a:r>
            <a:endParaRPr i="0" sz="1500" u="none" cap="none" strike="noStrike">
              <a:solidFill>
                <a:srgbClr val="8F00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2" name="Google Shape;142;p28"/>
          <p:cNvSpPr txBox="1"/>
          <p:nvPr/>
        </p:nvSpPr>
        <p:spPr>
          <a:xfrm>
            <a:off x="-7" y="3247053"/>
            <a:ext cx="780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ru" sz="1500" u="none" cap="none" strike="noStrike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2021</a:t>
            </a:r>
            <a:endParaRPr i="0" sz="1500" u="none" cap="none" strike="noStrike">
              <a:solidFill>
                <a:srgbClr val="8F00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143" name="Google Shape;143;p28"/>
          <p:cNvSpPr txBox="1"/>
          <p:nvPr/>
        </p:nvSpPr>
        <p:spPr>
          <a:xfrm>
            <a:off x="-7" y="3971541"/>
            <a:ext cx="780300" cy="3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ru" sz="1500" u="none" cap="none" strike="noStrike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2022</a:t>
            </a:r>
            <a:endParaRPr i="0" sz="1100" u="none" cap="none" strike="noStrike">
              <a:solidFill>
                <a:srgbClr val="8F00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144" name="Google Shape;144;p28"/>
          <p:cNvGrpSpPr/>
          <p:nvPr/>
        </p:nvGrpSpPr>
        <p:grpSpPr>
          <a:xfrm>
            <a:off x="831787" y="1475403"/>
            <a:ext cx="3795594" cy="3169857"/>
            <a:chOff x="6248400" y="1714663"/>
            <a:chExt cx="5400675" cy="3781292"/>
          </a:xfrm>
        </p:grpSpPr>
        <p:cxnSp>
          <p:nvCxnSpPr>
            <p:cNvPr id="145" name="Google Shape;145;p28"/>
            <p:cNvCxnSpPr/>
            <p:nvPr/>
          </p:nvCxnSpPr>
          <p:spPr>
            <a:xfrm rot="10800000">
              <a:off x="6248475" y="5294955"/>
              <a:ext cx="5400600" cy="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905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46" name="Google Shape;146;p28"/>
            <p:cNvCxnSpPr/>
            <p:nvPr/>
          </p:nvCxnSpPr>
          <p:spPr>
            <a:xfrm>
              <a:off x="11649075" y="5294955"/>
              <a:ext cx="0" cy="2010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905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47" name="Google Shape;147;p28"/>
            <p:cNvCxnSpPr/>
            <p:nvPr/>
          </p:nvCxnSpPr>
          <p:spPr>
            <a:xfrm>
              <a:off x="6788468" y="5294955"/>
              <a:ext cx="0" cy="1026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27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48" name="Google Shape;148;p28"/>
            <p:cNvCxnSpPr/>
            <p:nvPr/>
          </p:nvCxnSpPr>
          <p:spPr>
            <a:xfrm>
              <a:off x="7328536" y="5294955"/>
              <a:ext cx="0" cy="1026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27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49" name="Google Shape;149;p28"/>
            <p:cNvCxnSpPr/>
            <p:nvPr/>
          </p:nvCxnSpPr>
          <p:spPr>
            <a:xfrm>
              <a:off x="7868604" y="5294955"/>
              <a:ext cx="0" cy="1026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27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50" name="Google Shape;150;p28"/>
            <p:cNvCxnSpPr/>
            <p:nvPr/>
          </p:nvCxnSpPr>
          <p:spPr>
            <a:xfrm>
              <a:off x="8408672" y="5294955"/>
              <a:ext cx="0" cy="1026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27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51" name="Google Shape;151;p28"/>
            <p:cNvCxnSpPr/>
            <p:nvPr/>
          </p:nvCxnSpPr>
          <p:spPr>
            <a:xfrm>
              <a:off x="8948740" y="5294955"/>
              <a:ext cx="0" cy="1026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27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52" name="Google Shape;152;p28"/>
            <p:cNvCxnSpPr/>
            <p:nvPr/>
          </p:nvCxnSpPr>
          <p:spPr>
            <a:xfrm>
              <a:off x="9488808" y="5294955"/>
              <a:ext cx="0" cy="1026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27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53" name="Google Shape;153;p28"/>
            <p:cNvCxnSpPr/>
            <p:nvPr/>
          </p:nvCxnSpPr>
          <p:spPr>
            <a:xfrm>
              <a:off x="10028876" y="5294955"/>
              <a:ext cx="0" cy="1026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27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54" name="Google Shape;154;p28"/>
            <p:cNvCxnSpPr/>
            <p:nvPr/>
          </p:nvCxnSpPr>
          <p:spPr>
            <a:xfrm>
              <a:off x="10568944" y="5294955"/>
              <a:ext cx="0" cy="1026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27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55" name="Google Shape;155;p28"/>
            <p:cNvCxnSpPr/>
            <p:nvPr/>
          </p:nvCxnSpPr>
          <p:spPr>
            <a:xfrm>
              <a:off x="11109012" y="5294955"/>
              <a:ext cx="0" cy="1026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270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  <p:cxnSp>
          <p:nvCxnSpPr>
            <p:cNvPr id="156" name="Google Shape;156;p28"/>
            <p:cNvCxnSpPr/>
            <p:nvPr/>
          </p:nvCxnSpPr>
          <p:spPr>
            <a:xfrm>
              <a:off x="6248400" y="1714663"/>
              <a:ext cx="0" cy="3781200"/>
            </a:xfrm>
            <a:prstGeom prst="straightConnector1">
              <a:avLst/>
            </a:prstGeom>
            <a:gradFill>
              <a:gsLst>
                <a:gs pos="0">
                  <a:srgbClr val="BD955D"/>
                </a:gs>
                <a:gs pos="28000">
                  <a:srgbClr val="987140"/>
                </a:gs>
                <a:gs pos="58000">
                  <a:srgbClr val="F3C27E"/>
                </a:gs>
                <a:gs pos="63000">
                  <a:srgbClr val="F6C480"/>
                </a:gs>
                <a:gs pos="79650">
                  <a:srgbClr val="D6A86A"/>
                </a:gs>
                <a:gs pos="100000">
                  <a:srgbClr val="987141"/>
                </a:gs>
              </a:gsLst>
              <a:lin ang="0" scaled="0"/>
            </a:gradFill>
            <a:ln cap="flat" cmpd="sng" w="19050">
              <a:solidFill>
                <a:schemeClr val="dk1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</p:grpSp>
      <p:sp>
        <p:nvSpPr>
          <p:cNvPr id="157" name="Google Shape;157;p28"/>
          <p:cNvSpPr txBox="1"/>
          <p:nvPr/>
        </p:nvSpPr>
        <p:spPr>
          <a:xfrm>
            <a:off x="3388538" y="3068626"/>
            <a:ext cx="82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ru" sz="14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56 млн</a:t>
            </a:r>
            <a:endParaRPr i="0" sz="14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8" name="Google Shape;158;p28"/>
          <p:cNvSpPr txBox="1"/>
          <p:nvPr/>
        </p:nvSpPr>
        <p:spPr>
          <a:xfrm>
            <a:off x="3787013" y="3779852"/>
            <a:ext cx="943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ru" sz="14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61 млн</a:t>
            </a:r>
            <a:endParaRPr i="0" sz="14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3907363" y="1573438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ru" sz="14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69 млн</a:t>
            </a:r>
            <a:endParaRPr i="0" sz="14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0" name="Google Shape;160;p28"/>
          <p:cNvSpPr txBox="1"/>
          <p:nvPr/>
        </p:nvSpPr>
        <p:spPr>
          <a:xfrm>
            <a:off x="2837263" y="2321588"/>
            <a:ext cx="149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ru" sz="14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40 млн</a:t>
            </a:r>
            <a:endParaRPr i="0" sz="14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1" name="Google Shape;161;p28"/>
          <p:cNvSpPr txBox="1"/>
          <p:nvPr/>
        </p:nvSpPr>
        <p:spPr>
          <a:xfrm>
            <a:off x="3014263" y="1886138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ru" sz="14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44 млн</a:t>
            </a:r>
            <a:endParaRPr i="0" sz="14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1662163" y="2628777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ru" sz="14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12 млн</a:t>
            </a:r>
            <a:endParaRPr i="0" sz="14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3" name="Google Shape;163;p28"/>
          <p:cNvSpPr txBox="1"/>
          <p:nvPr/>
        </p:nvSpPr>
        <p:spPr>
          <a:xfrm>
            <a:off x="1932463" y="3359939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ru" sz="14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18 млн</a:t>
            </a:r>
            <a:endParaRPr i="0" sz="14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4" name="Google Shape;164;p28"/>
          <p:cNvSpPr txBox="1"/>
          <p:nvPr/>
        </p:nvSpPr>
        <p:spPr>
          <a:xfrm>
            <a:off x="1726588" y="4076925"/>
            <a:ext cx="91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i="0" lang="ru" sz="14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13 млн</a:t>
            </a:r>
            <a:endParaRPr i="0" sz="14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5" name="Google Shape;165;p28"/>
          <p:cNvSpPr/>
          <p:nvPr/>
        </p:nvSpPr>
        <p:spPr>
          <a:xfrm>
            <a:off x="914113" y="4793375"/>
            <a:ext cx="158100" cy="2079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66" name="Google Shape;166;p28"/>
          <p:cNvSpPr txBox="1"/>
          <p:nvPr/>
        </p:nvSpPr>
        <p:spPr>
          <a:xfrm>
            <a:off x="1072213" y="4700675"/>
            <a:ext cx="156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ru" sz="14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Внутри страны</a:t>
            </a:r>
            <a:endParaRPr i="0" sz="14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7" name="Google Shape;167;p28"/>
          <p:cNvSpPr/>
          <p:nvPr/>
        </p:nvSpPr>
        <p:spPr>
          <a:xfrm>
            <a:off x="2513678" y="4793375"/>
            <a:ext cx="150300" cy="2079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sp>
        <p:nvSpPr>
          <p:cNvPr id="168" name="Google Shape;168;p28"/>
          <p:cNvSpPr txBox="1"/>
          <p:nvPr/>
        </p:nvSpPr>
        <p:spPr>
          <a:xfrm>
            <a:off x="2646938" y="4700675"/>
            <a:ext cx="156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ru" sz="14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Заграницу</a:t>
            </a:r>
            <a:endParaRPr i="0" sz="14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9" name="Google Shape;169;p28"/>
          <p:cNvSpPr txBox="1"/>
          <p:nvPr/>
        </p:nvSpPr>
        <p:spPr>
          <a:xfrm>
            <a:off x="7440246" y="312615"/>
            <a:ext cx="184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8"/>
          <p:cNvSpPr/>
          <p:nvPr/>
        </p:nvSpPr>
        <p:spPr>
          <a:xfrm>
            <a:off x="7229232" y="0"/>
            <a:ext cx="1914000" cy="369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1" name="Google Shape;171;p28"/>
          <p:cNvSpPr/>
          <p:nvPr/>
        </p:nvSpPr>
        <p:spPr>
          <a:xfrm>
            <a:off x="7494443" y="321818"/>
            <a:ext cx="1648500" cy="15699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72" name="Google Shape;172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84189" y="671990"/>
            <a:ext cx="869415" cy="86941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8"/>
          <p:cNvSpPr/>
          <p:nvPr/>
        </p:nvSpPr>
        <p:spPr>
          <a:xfrm>
            <a:off x="7229225" y="321750"/>
            <a:ext cx="265500" cy="1569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4" name="Google Shape;174;p28"/>
          <p:cNvSpPr txBox="1"/>
          <p:nvPr/>
        </p:nvSpPr>
        <p:spPr>
          <a:xfrm>
            <a:off x="532950" y="4675"/>
            <a:ext cx="6208200" cy="618900"/>
          </a:xfrm>
          <a:prstGeom prst="rect">
            <a:avLst/>
          </a:prstGeom>
          <a:noFill/>
          <a:ln>
            <a:noFill/>
          </a:ln>
        </p:spPr>
        <p:txBody>
          <a:bodyPr anchorCtr="0" anchor="t" bIns="77750" lIns="77750" spcFirstLastPara="1" rIns="77750" wrap="square" tIns="777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ru" sz="3000" u="none" cap="none" strike="noStrike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АКТУАЛЬНОСТЬ </a:t>
            </a:r>
            <a:r>
              <a:rPr b="0" i="0" lang="ru" sz="3000" u="none" cap="none" strike="noStrike">
                <a:solidFill>
                  <a:srgbClr val="8F00FF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ПРОЕКТА</a:t>
            </a:r>
            <a:endParaRPr b="0" i="0" sz="3000" u="none" cap="none" strike="noStrike">
              <a:solidFill>
                <a:srgbClr val="8F00FF"/>
              </a:solidFill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grpSp>
        <p:nvGrpSpPr>
          <p:cNvPr id="175" name="Google Shape;175;p28"/>
          <p:cNvGrpSpPr/>
          <p:nvPr/>
        </p:nvGrpSpPr>
        <p:grpSpPr>
          <a:xfrm>
            <a:off x="0" y="529525"/>
            <a:ext cx="4728304" cy="97200"/>
            <a:chOff x="0" y="692501"/>
            <a:chExt cx="2624940" cy="97200"/>
          </a:xfrm>
        </p:grpSpPr>
        <p:sp>
          <p:nvSpPr>
            <p:cNvPr id="176" name="Google Shape;176;p28"/>
            <p:cNvSpPr/>
            <p:nvPr/>
          </p:nvSpPr>
          <p:spPr>
            <a:xfrm>
              <a:off x="0" y="692501"/>
              <a:ext cx="1294500" cy="97200"/>
            </a:xfrm>
            <a:prstGeom prst="rect">
              <a:avLst/>
            </a:prstGeom>
            <a:solidFill>
              <a:srgbClr val="FBB3C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7" name="Google Shape;177;p28"/>
            <p:cNvSpPr/>
            <p:nvPr/>
          </p:nvSpPr>
          <p:spPr>
            <a:xfrm>
              <a:off x="336583" y="692501"/>
              <a:ext cx="1294500" cy="97200"/>
            </a:xfrm>
            <a:prstGeom prst="rect">
              <a:avLst/>
            </a:prstGeom>
            <a:solidFill>
              <a:srgbClr val="9F00FF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8" name="Google Shape;178;p28"/>
            <p:cNvSpPr/>
            <p:nvPr/>
          </p:nvSpPr>
          <p:spPr>
            <a:xfrm>
              <a:off x="673166" y="692501"/>
              <a:ext cx="1294500" cy="97200"/>
            </a:xfrm>
            <a:prstGeom prst="rect">
              <a:avLst/>
            </a:prstGeom>
            <a:solidFill>
              <a:srgbClr val="FD493D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9" name="Google Shape;179;p28"/>
            <p:cNvSpPr/>
            <p:nvPr/>
          </p:nvSpPr>
          <p:spPr>
            <a:xfrm>
              <a:off x="993857" y="692501"/>
              <a:ext cx="1294500" cy="97200"/>
            </a:xfrm>
            <a:prstGeom prst="rect">
              <a:avLst/>
            </a:prstGeom>
            <a:solidFill>
              <a:srgbClr val="FCAF17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0" name="Google Shape;180;p28"/>
            <p:cNvSpPr/>
            <p:nvPr/>
          </p:nvSpPr>
          <p:spPr>
            <a:xfrm>
              <a:off x="1330440" y="692501"/>
              <a:ext cx="1294500" cy="97200"/>
            </a:xfrm>
            <a:prstGeom prst="rect">
              <a:avLst/>
            </a:prstGeom>
            <a:solidFill>
              <a:srgbClr val="B5D8E1"/>
            </a:solid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Helvetica Neue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81" name="Google Shape;181;p28"/>
          <p:cNvGrpSpPr/>
          <p:nvPr/>
        </p:nvGrpSpPr>
        <p:grpSpPr>
          <a:xfrm>
            <a:off x="5140700" y="2304900"/>
            <a:ext cx="3893400" cy="1693800"/>
            <a:chOff x="3212675" y="3392975"/>
            <a:chExt cx="3893400" cy="1693800"/>
          </a:xfrm>
        </p:grpSpPr>
        <p:sp>
          <p:nvSpPr>
            <p:cNvPr id="182" name="Google Shape;182;p28"/>
            <p:cNvSpPr/>
            <p:nvPr/>
          </p:nvSpPr>
          <p:spPr>
            <a:xfrm>
              <a:off x="3254375" y="3392975"/>
              <a:ext cx="3810000" cy="1693800"/>
            </a:xfrm>
            <a:prstGeom prst="roundRect">
              <a:avLst>
                <a:gd fmla="val 16667" name="adj"/>
              </a:avLst>
            </a:prstGeom>
            <a:solidFill>
              <a:srgbClr val="8F00FF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8"/>
            <p:cNvSpPr txBox="1"/>
            <p:nvPr/>
          </p:nvSpPr>
          <p:spPr>
            <a:xfrm>
              <a:off x="3212675" y="3544175"/>
              <a:ext cx="3893400" cy="1391400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1100"/>
                </a:spcAft>
                <a:buNone/>
              </a:pPr>
              <a:r>
                <a:rPr lang="ru">
                  <a:solidFill>
                    <a:schemeClr val="lt1"/>
                  </a:solidFill>
                  <a:latin typeface="Raleway"/>
                  <a:ea typeface="Raleway"/>
                  <a:cs typeface="Raleway"/>
                  <a:sym typeface="Raleway"/>
                </a:rPr>
                <a:t>24 декабря 2021 г. опубликовано постановление Правительства РФ N2439 «Об утверждении государственной программы Российской Федерации «Развитие туризма»</a:t>
              </a:r>
              <a:endPara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endParaRPr>
            </a:p>
          </p:txBody>
        </p:sp>
      </p:grpSp>
      <p:sp>
        <p:nvSpPr>
          <p:cNvPr id="184" name="Google Shape;184;p28"/>
          <p:cNvSpPr txBox="1"/>
          <p:nvPr/>
        </p:nvSpPr>
        <p:spPr>
          <a:xfrm>
            <a:off x="532958" y="620425"/>
            <a:ext cx="677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u="none" cap="none" strike="noStrike">
                <a:solidFill>
                  <a:srgbClr val="8F00FF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Поток туристов внутри страны и заграницу</a:t>
            </a:r>
            <a:endParaRPr i="0" u="none" cap="none" strike="noStrike">
              <a:solidFill>
                <a:srgbClr val="8F00FF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185" name="Google Shape;185;p28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6" name="Google Shape;186;p28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/>
          <p:nvPr>
            <p:ph type="title"/>
          </p:nvPr>
        </p:nvSpPr>
        <p:spPr>
          <a:xfrm>
            <a:off x="1089617" y="243093"/>
            <a:ext cx="46557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ЦЕЛЕВАЯ АУДИТОРИЯ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192" name="Google Shape;192;p29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3" name="Google Shape;193;p29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9"/>
          <p:cNvSpPr/>
          <p:nvPr/>
        </p:nvSpPr>
        <p:spPr>
          <a:xfrm>
            <a:off x="401718" y="188994"/>
            <a:ext cx="687900" cy="68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29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6" name="Google Shape;196;p29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7" name="Google Shape;197;p29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8" name="Google Shape;198;p29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630" y="262915"/>
            <a:ext cx="539947" cy="539947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/>
        </p:nvSpPr>
        <p:spPr>
          <a:xfrm>
            <a:off x="4844950" y="1671938"/>
            <a:ext cx="300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заказывающие уникальные квесты под требования бизнеса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462475" y="1321513"/>
            <a:ext cx="3000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ГРУППЫ ЛЮДЕЙ</a:t>
            </a: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, которые</a:t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4844950" y="1321525"/>
            <a:ext cx="3481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ТУРИСТИЧЕСКИЕ </a:t>
            </a:r>
            <a:r>
              <a:rPr b="1" lang="ru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АГЕНТСТВА</a:t>
            </a:r>
            <a:endParaRPr sz="1600"/>
          </a:p>
        </p:txBody>
      </p:sp>
      <p:sp>
        <p:nvSpPr>
          <p:cNvPr id="203" name="Google Shape;203;p29"/>
          <p:cNvSpPr txBox="1"/>
          <p:nvPr/>
        </p:nvSpPr>
        <p:spPr>
          <a:xfrm>
            <a:off x="325525" y="1756325"/>
            <a:ext cx="3912900" cy="89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хотят ознакомиться с городом и его достопримечательностями;</a:t>
            </a:r>
            <a:endParaRPr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</a:pP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обладают свободным временем</a:t>
            </a:r>
            <a:endParaRPr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4" name="Google Shape;204;p29"/>
          <p:cNvSpPr txBox="1"/>
          <p:nvPr/>
        </p:nvSpPr>
        <p:spPr>
          <a:xfrm>
            <a:off x="3099551" y="3531575"/>
            <a:ext cx="151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9525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приезжие</a:t>
            </a:r>
            <a:endParaRPr sz="1600"/>
          </a:p>
        </p:txBody>
      </p:sp>
      <p:sp>
        <p:nvSpPr>
          <p:cNvPr id="205" name="Google Shape;205;p29"/>
          <p:cNvSpPr txBox="1"/>
          <p:nvPr/>
        </p:nvSpPr>
        <p:spPr>
          <a:xfrm>
            <a:off x="11625" y="3531563"/>
            <a:ext cx="1425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9525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туристы</a:t>
            </a:r>
            <a:endParaRPr/>
          </a:p>
        </p:txBody>
      </p:sp>
      <p:sp>
        <p:nvSpPr>
          <p:cNvPr id="206" name="Google Shape;206;p29"/>
          <p:cNvSpPr txBox="1"/>
          <p:nvPr/>
        </p:nvSpPr>
        <p:spPr>
          <a:xfrm>
            <a:off x="302125" y="4297675"/>
            <a:ext cx="2236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командированные</a:t>
            </a:r>
            <a:endParaRPr sz="1600"/>
          </a:p>
        </p:txBody>
      </p:sp>
      <p:sp>
        <p:nvSpPr>
          <p:cNvPr id="207" name="Google Shape;207;p29"/>
          <p:cNvSpPr txBox="1"/>
          <p:nvPr/>
        </p:nvSpPr>
        <p:spPr>
          <a:xfrm>
            <a:off x="2051175" y="4297675"/>
            <a:ext cx="2364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местные жители</a:t>
            </a:r>
            <a:endParaRPr sz="1600"/>
          </a:p>
        </p:txBody>
      </p:sp>
      <p:cxnSp>
        <p:nvCxnSpPr>
          <p:cNvPr id="208" name="Google Shape;208;p29"/>
          <p:cNvCxnSpPr>
            <a:stCxn id="203" idx="2"/>
            <a:endCxn id="205" idx="0"/>
          </p:cNvCxnSpPr>
          <p:nvPr/>
        </p:nvCxnSpPr>
        <p:spPr>
          <a:xfrm flipH="1">
            <a:off x="724675" y="2652125"/>
            <a:ext cx="1557300" cy="8793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09" name="Google Shape;209;p29"/>
          <p:cNvCxnSpPr>
            <a:stCxn id="203" idx="2"/>
            <a:endCxn id="206" idx="0"/>
          </p:cNvCxnSpPr>
          <p:nvPr/>
        </p:nvCxnSpPr>
        <p:spPr>
          <a:xfrm flipH="1">
            <a:off x="1420375" y="2652125"/>
            <a:ext cx="861600" cy="16455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0" name="Google Shape;210;p29"/>
          <p:cNvCxnSpPr>
            <a:stCxn id="203" idx="2"/>
            <a:endCxn id="204" idx="0"/>
          </p:cNvCxnSpPr>
          <p:nvPr/>
        </p:nvCxnSpPr>
        <p:spPr>
          <a:xfrm>
            <a:off x="2281975" y="2652125"/>
            <a:ext cx="1575900" cy="8796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1" name="Google Shape;211;p29"/>
          <p:cNvCxnSpPr>
            <a:stCxn id="203" idx="2"/>
            <a:endCxn id="207" idx="0"/>
          </p:cNvCxnSpPr>
          <p:nvPr/>
        </p:nvCxnSpPr>
        <p:spPr>
          <a:xfrm>
            <a:off x="2281975" y="2652125"/>
            <a:ext cx="951300" cy="1645500"/>
          </a:xfrm>
          <a:prstGeom prst="straightConnector1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0"/>
          <p:cNvSpPr txBox="1"/>
          <p:nvPr>
            <p:ph type="title"/>
          </p:nvPr>
        </p:nvSpPr>
        <p:spPr>
          <a:xfrm>
            <a:off x="1145092" y="303781"/>
            <a:ext cx="46557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ПРОБЛЕМА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17" name="Google Shape;217;p30"/>
          <p:cNvSpPr txBox="1"/>
          <p:nvPr>
            <p:ph idx="1" type="body"/>
          </p:nvPr>
        </p:nvSpPr>
        <p:spPr>
          <a:xfrm>
            <a:off x="456818" y="1270006"/>
            <a:ext cx="6568200" cy="13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spAutoFit/>
          </a:bodyPr>
          <a:lstStyle/>
          <a:p>
            <a:pPr indent="-279400" lvl="0" marL="406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</a:pPr>
            <a:r>
              <a:rPr b="1" lang="ru" sz="1400">
                <a:solidFill>
                  <a:schemeClr val="dk1"/>
                </a:solidFill>
              </a:rPr>
              <a:t>ТРАТИТСЯ</a:t>
            </a:r>
            <a:r>
              <a:rPr lang="ru" sz="1400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много </a:t>
            </a:r>
            <a:r>
              <a:rPr b="1" lang="ru" sz="1400">
                <a:solidFill>
                  <a:schemeClr val="dk1"/>
                </a:solidFill>
              </a:rPr>
              <a:t>ВРЕМЕНИ</a:t>
            </a:r>
            <a:r>
              <a:rPr lang="ru" sz="1400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на определение маршрутов</a:t>
            </a:r>
            <a:endParaRPr sz="1400">
              <a:solidFill>
                <a:srgbClr val="132C4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79400" lvl="0" marL="406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</a:pPr>
            <a:r>
              <a:rPr b="1" lang="ru" sz="1400">
                <a:solidFill>
                  <a:schemeClr val="dk1"/>
                </a:solidFill>
              </a:rPr>
              <a:t>ОТСУТСТВУЮТ</a:t>
            </a:r>
            <a:r>
              <a:rPr lang="ru" sz="1400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источники, в которых собрана информация </a:t>
            </a:r>
            <a:r>
              <a:rPr lang="ru" sz="1400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про все достопримечательности</a:t>
            </a:r>
            <a:r>
              <a:rPr lang="ru" sz="1400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города</a:t>
            </a:r>
            <a:endParaRPr sz="1400">
              <a:solidFill>
                <a:srgbClr val="132C4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79400" lvl="0" marL="406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</a:pPr>
            <a:r>
              <a:rPr lang="ru" sz="1400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люди </a:t>
            </a:r>
            <a:r>
              <a:rPr b="1" lang="ru" sz="1400">
                <a:solidFill>
                  <a:schemeClr val="dk1"/>
                </a:solidFill>
              </a:rPr>
              <a:t>БЕСЦЕЛЬНО</a:t>
            </a:r>
            <a:r>
              <a:rPr lang="ru" sz="1400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 </a:t>
            </a:r>
            <a:r>
              <a:rPr lang="ru" sz="1400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добираются от одного места до другого</a:t>
            </a:r>
            <a:endParaRPr sz="1400">
              <a:solidFill>
                <a:srgbClr val="132C4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  <a:p>
            <a:pPr indent="-279400" lvl="0" marL="406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Medium"/>
              <a:buChar char="●"/>
            </a:pPr>
            <a:r>
              <a:rPr lang="ru" sz="1400">
                <a:solidFill>
                  <a:srgbClr val="132C4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достопримечательности </a:t>
            </a:r>
            <a:r>
              <a:rPr b="1" lang="ru" sz="1400">
                <a:solidFill>
                  <a:schemeClr val="dk1"/>
                </a:solidFill>
              </a:rPr>
              <a:t>НЕИНФОРМАТИВНЫ</a:t>
            </a:r>
            <a:endParaRPr sz="1400">
              <a:solidFill>
                <a:srgbClr val="132C40"/>
              </a:solidFill>
            </a:endParaRPr>
          </a:p>
        </p:txBody>
      </p:sp>
      <p:sp>
        <p:nvSpPr>
          <p:cNvPr id="218" name="Google Shape;218;p30"/>
          <p:cNvSpPr/>
          <p:nvPr/>
        </p:nvSpPr>
        <p:spPr>
          <a:xfrm>
            <a:off x="457193" y="249694"/>
            <a:ext cx="687900" cy="687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30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0" name="Google Shape;220;p30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p30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2" name="Google Shape;222;p30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23" name="Google Shape;223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1100" y="323611"/>
            <a:ext cx="539947" cy="539947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30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30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8388" y="2835550"/>
            <a:ext cx="3479775" cy="231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 txBox="1"/>
          <p:nvPr>
            <p:ph type="title"/>
          </p:nvPr>
        </p:nvSpPr>
        <p:spPr>
          <a:xfrm>
            <a:off x="1144717" y="636406"/>
            <a:ext cx="46557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РЕШЕНИЕ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32" name="Google Shape;232;p31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3" name="Google Shape;233;p31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31"/>
          <p:cNvSpPr/>
          <p:nvPr/>
        </p:nvSpPr>
        <p:spPr>
          <a:xfrm>
            <a:off x="456818" y="582319"/>
            <a:ext cx="687900" cy="68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5" name="Google Shape;235;p31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6" name="Google Shape;236;p31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31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8" name="Google Shape;238;p31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9" name="Google Shape;239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721" y="656236"/>
            <a:ext cx="539947" cy="539947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31"/>
          <p:cNvSpPr txBox="1"/>
          <p:nvPr/>
        </p:nvSpPr>
        <p:spPr>
          <a:xfrm>
            <a:off x="3459025" y="582325"/>
            <a:ext cx="50166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Экскурсионные маршруты на основе приключенческих игр (квестов) с элементами дополненной реальности (augmented reality, AR) в формате приложения для мобильных устройств </a:t>
            </a:r>
            <a:endParaRPr sz="1800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1" name="Google Shape;241;p31"/>
          <p:cNvSpPr txBox="1"/>
          <p:nvPr/>
        </p:nvSpPr>
        <p:spPr>
          <a:xfrm>
            <a:off x="847625" y="2601625"/>
            <a:ext cx="3910500" cy="17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ru" sz="18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Квесты по городам России</a:t>
            </a:r>
            <a:endParaRPr i="0" sz="180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ru" sz="18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Активный процесс познания истории в AR</a:t>
            </a:r>
            <a:endParaRPr i="0" sz="180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ru" sz="1800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Соревнования с друзьями</a:t>
            </a:r>
            <a:endParaRPr i="0" sz="180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42" name="Google Shape;242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825" y="2601625"/>
            <a:ext cx="395600" cy="3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825" y="3269625"/>
            <a:ext cx="395600" cy="3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6825" y="3937625"/>
            <a:ext cx="395600" cy="3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0525" y="2470825"/>
            <a:ext cx="2769975" cy="2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2"/>
          <p:cNvSpPr txBox="1"/>
          <p:nvPr>
            <p:ph type="title"/>
          </p:nvPr>
        </p:nvSpPr>
        <p:spPr>
          <a:xfrm>
            <a:off x="1144728" y="179200"/>
            <a:ext cx="66687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ТЕХНОЛОГИЧНОСТЬ </a:t>
            </a:r>
            <a:r>
              <a:rPr lang="ru" sz="3000">
                <a:solidFill>
                  <a:schemeClr val="dk1"/>
                </a:solidFill>
              </a:rPr>
              <a:t>РЕШЕНИ</a:t>
            </a:r>
            <a:r>
              <a:rPr lang="ru" sz="3000">
                <a:solidFill>
                  <a:schemeClr val="dk1"/>
                </a:solidFill>
              </a:rPr>
              <a:t>Я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51" name="Google Shape;251;p32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2"/>
          <p:cNvSpPr/>
          <p:nvPr/>
        </p:nvSpPr>
        <p:spPr>
          <a:xfrm>
            <a:off x="456818" y="125119"/>
            <a:ext cx="687900" cy="687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32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32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p32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7" name="Google Shape;257;p32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58" name="Google Shape;25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0721" y="199036"/>
            <a:ext cx="539947" cy="539947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2"/>
          <p:cNvSpPr txBox="1"/>
          <p:nvPr/>
        </p:nvSpPr>
        <p:spPr>
          <a:xfrm>
            <a:off x="345500" y="1017475"/>
            <a:ext cx="26301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rgbClr val="8F00FF"/>
                </a:solidFill>
                <a:latin typeface="Raleway"/>
                <a:ea typeface="Raleway"/>
                <a:cs typeface="Raleway"/>
                <a:sym typeface="Raleway"/>
              </a:rPr>
              <a:t>Проблематика</a:t>
            </a:r>
            <a:endParaRPr b="1" i="0" sz="2200" u="none" cap="none" strike="noStrike">
              <a:solidFill>
                <a:srgbClr val="8F00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0" name="Google Shape;260;p32"/>
          <p:cNvSpPr txBox="1"/>
          <p:nvPr/>
        </p:nvSpPr>
        <p:spPr>
          <a:xfrm>
            <a:off x="6211500" y="1017479"/>
            <a:ext cx="2504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ru" sz="2200" u="none" cap="none" strike="noStrik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Решение</a:t>
            </a:r>
            <a:endParaRPr b="1" i="0" sz="2200" u="none" cap="none" strike="noStrike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1" name="Google Shape;261;p32"/>
          <p:cNvSpPr txBox="1"/>
          <p:nvPr/>
        </p:nvSpPr>
        <p:spPr>
          <a:xfrm>
            <a:off x="4648200" y="1384657"/>
            <a:ext cx="40680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110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Создание и применение оригинального комбинированного метода построения </a:t>
            </a:r>
            <a:r>
              <a:rPr lang="ru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3D-моделей</a:t>
            </a:r>
            <a:r>
              <a:rPr i="0" lang="ru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, основанного на нейросетевом анализе, позволяющего использовать меньшее количество входных данных</a:t>
            </a:r>
            <a:endParaRPr i="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2" name="Google Shape;262;p32"/>
          <p:cNvSpPr txBox="1"/>
          <p:nvPr/>
        </p:nvSpPr>
        <p:spPr>
          <a:xfrm>
            <a:off x="345500" y="1384657"/>
            <a:ext cx="4029000" cy="11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ru" u="none" cap="none" strike="noStrike">
                <a:solidFill>
                  <a:srgbClr val="132C40"/>
                </a:solidFill>
                <a:latin typeface="Raleway"/>
                <a:ea typeface="Raleway"/>
                <a:cs typeface="Raleway"/>
                <a:sym typeface="Raleway"/>
              </a:rPr>
              <a:t>Наполнение приложения контентом весьма трудозатратно, поэтому необходимо максимально автоматизировать этот процесс для снижения конечной стоимости продукта</a:t>
            </a:r>
            <a:endParaRPr i="0" u="none" cap="none" strike="noStrike">
              <a:solidFill>
                <a:srgbClr val="132C4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https://psv4.userapi.com/c237131/u100774328/docs/d15/02250ca0509b/neyronka__kopia.png?extra=F38q0kxwi8vr6vQYxizxJlSMSoVFipjSDhkTKP-e4r842RXMHjNZvXNHUVHLw2kKvoJE45C_mZMfo9D8I6q_6ykTgzbq8FTKv9nin2Q3Fmsyu1BR59fo9yP6uLRf65zZibDMoN4wb3XjTdn7489xQ9DLSg" id="263" name="Google Shape;263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225" y="2249250"/>
            <a:ext cx="7636553" cy="289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3"/>
          <p:cNvSpPr txBox="1"/>
          <p:nvPr>
            <p:ph type="title"/>
          </p:nvPr>
        </p:nvSpPr>
        <p:spPr>
          <a:xfrm>
            <a:off x="432332" y="445031"/>
            <a:ext cx="7976100" cy="10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ru" sz="3000">
                <a:solidFill>
                  <a:schemeClr val="dk1"/>
                </a:solidFill>
              </a:rPr>
              <a:t>ЦЕННОСТЬ, ЦЕННОСТНОЕ ПРЕДЛОЖЕНИЕ</a:t>
            </a:r>
            <a:endParaRPr sz="3000">
              <a:solidFill>
                <a:schemeClr val="dk1"/>
              </a:solidFill>
            </a:endParaRPr>
          </a:p>
        </p:txBody>
      </p:sp>
      <p:sp>
        <p:nvSpPr>
          <p:cNvPr id="269" name="Google Shape;269;p33"/>
          <p:cNvSpPr txBox="1"/>
          <p:nvPr/>
        </p:nvSpPr>
        <p:spPr>
          <a:xfrm>
            <a:off x="432325" y="1671325"/>
            <a:ext cx="7475400" cy="2810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u="none" cap="none" strike="noStrike">
                <a:solidFill>
                  <a:schemeClr val="accent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Мы, компания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Q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uestie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,</a:t>
            </a:r>
            <a:endParaRPr b="0" i="0" u="none" cap="none" strike="noStrik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u="none" cap="none" strike="noStrike">
                <a:solidFill>
                  <a:schemeClr val="accent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помогаем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туристам, 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командирован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ным, приезжим</a:t>
            </a:r>
            <a:endParaRPr b="0" i="0" u="none" cap="none" strike="noStrik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u="none" cap="none" strike="noStrike">
                <a:solidFill>
                  <a:schemeClr val="accent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в ситуации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заинтересованности городом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 b="0" i="0" u="none" cap="none" strike="noStrik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u="none" cap="none" strike="noStrike">
                <a:solidFill>
                  <a:schemeClr val="accent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решать проблему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проведения досуга и ознакомления с достопримечательностями</a:t>
            </a:r>
            <a:endParaRPr b="0" i="0" u="none" cap="none" strike="noStrik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u="none" cap="none" strike="noStrike">
                <a:solidFill>
                  <a:schemeClr val="accent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с помощью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квеста 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по городу с 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технологи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ей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дополненной реальности</a:t>
            </a:r>
            <a:endParaRPr b="0" i="0" u="none" cap="none" strike="noStrike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u="none" cap="none" strike="noStrike">
                <a:solidFill>
                  <a:schemeClr val="accent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и получать</a:t>
            </a:r>
            <a:r>
              <a:rPr b="0" i="0" lang="ru" u="none" cap="none" strike="noStrik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знания о городе и новые впечатления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2"/>
              </a:buClr>
              <a:buSzPts val="1200"/>
              <a:buFont typeface="Arial"/>
              <a:buNone/>
            </a:pPr>
            <a:r>
              <a:rPr lang="ru">
                <a:solidFill>
                  <a:schemeClr val="accent3"/>
                </a:solidFill>
                <a:latin typeface="Raleway SemiBold"/>
                <a:ea typeface="Raleway SemiBold"/>
                <a:cs typeface="Raleway SemiBold"/>
                <a:sym typeface="Raleway SemiBold"/>
              </a:rPr>
              <a:t>не тратя</a:t>
            </a:r>
            <a:r>
              <a:rPr lang="ru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 лишние время и силы на подготовку и планирование маршрутов</a:t>
            </a:r>
            <a:endParaRPr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0" name="Google Shape;270;p33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1" name="Google Shape;271;p33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4"/>
          <p:cNvSpPr/>
          <p:nvPr/>
        </p:nvSpPr>
        <p:spPr>
          <a:xfrm>
            <a:off x="488955" y="327975"/>
            <a:ext cx="2739900" cy="51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34"/>
          <p:cNvSpPr txBox="1"/>
          <p:nvPr>
            <p:ph type="title"/>
          </p:nvPr>
        </p:nvSpPr>
        <p:spPr>
          <a:xfrm>
            <a:off x="488942" y="347331"/>
            <a:ext cx="4655700" cy="4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2300">
                <a:solidFill>
                  <a:schemeClr val="lt1"/>
                </a:solidFill>
              </a:rPr>
              <a:t>РЫНОК</a:t>
            </a:r>
            <a:endParaRPr sz="2300">
              <a:solidFill>
                <a:schemeClr val="lt1"/>
              </a:solidFill>
            </a:endParaRPr>
          </a:p>
        </p:txBody>
      </p:sp>
      <p:sp>
        <p:nvSpPr>
          <p:cNvPr id="278" name="Google Shape;278;p34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34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p34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1" name="Google Shape;281;p34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2" name="Google Shape;282;p34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34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400" y="1518100"/>
            <a:ext cx="8483379" cy="2916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5"/>
          <p:cNvSpPr/>
          <p:nvPr/>
        </p:nvSpPr>
        <p:spPr>
          <a:xfrm>
            <a:off x="488951" y="286775"/>
            <a:ext cx="2846700" cy="510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35"/>
          <p:cNvSpPr txBox="1"/>
          <p:nvPr>
            <p:ph type="title"/>
          </p:nvPr>
        </p:nvSpPr>
        <p:spPr>
          <a:xfrm>
            <a:off x="488950" y="252275"/>
            <a:ext cx="2846700" cy="5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58300" lIns="58300" spcFirstLastPara="1" rIns="58300" wrap="square" tIns="583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None/>
            </a:pPr>
            <a:r>
              <a:rPr lang="ru" sz="3000">
                <a:solidFill>
                  <a:schemeClr val="lt1"/>
                </a:solidFill>
              </a:rPr>
              <a:t>КОНКУРЕНТЫ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91" name="Google Shape;291;p35"/>
          <p:cNvSpPr/>
          <p:nvPr/>
        </p:nvSpPr>
        <p:spPr>
          <a:xfrm>
            <a:off x="8788235" y="0"/>
            <a:ext cx="354900" cy="2088600"/>
          </a:xfrm>
          <a:prstGeom prst="rect">
            <a:avLst/>
          </a:prstGeom>
          <a:solidFill>
            <a:srgbClr val="FCAF17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CAF17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2" name="Google Shape;292;p35"/>
          <p:cNvSpPr/>
          <p:nvPr/>
        </p:nvSpPr>
        <p:spPr>
          <a:xfrm>
            <a:off x="8788179" y="4333388"/>
            <a:ext cx="354900" cy="822000"/>
          </a:xfrm>
          <a:prstGeom prst="rect">
            <a:avLst/>
          </a:prstGeom>
          <a:solidFill>
            <a:srgbClr val="FF2F2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3" name="Google Shape;293;p35"/>
          <p:cNvSpPr/>
          <p:nvPr/>
        </p:nvSpPr>
        <p:spPr>
          <a:xfrm>
            <a:off x="8788179" y="2088579"/>
            <a:ext cx="354900" cy="1159500"/>
          </a:xfrm>
          <a:prstGeom prst="rect">
            <a:avLst/>
          </a:prstGeom>
          <a:solidFill>
            <a:srgbClr val="8F00FF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4" name="Google Shape;294;p35"/>
          <p:cNvSpPr/>
          <p:nvPr/>
        </p:nvSpPr>
        <p:spPr>
          <a:xfrm>
            <a:off x="8788179" y="3248117"/>
            <a:ext cx="354900" cy="1085100"/>
          </a:xfrm>
          <a:prstGeom prst="rect">
            <a:avLst/>
          </a:prstGeom>
          <a:solidFill>
            <a:srgbClr val="ADDAE3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D493D"/>
              </a:buClr>
              <a:buSzPts val="1300"/>
              <a:buFont typeface="Helvetica Neue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5" name="Google Shape;295;p35"/>
          <p:cNvSpPr/>
          <p:nvPr/>
        </p:nvSpPr>
        <p:spPr>
          <a:xfrm>
            <a:off x="-5084" y="4774004"/>
            <a:ext cx="406800" cy="380100"/>
          </a:xfrm>
          <a:prstGeom prst="rect">
            <a:avLst/>
          </a:prstGeom>
          <a:solidFill>
            <a:srgbClr val="FD493D"/>
          </a:solidFill>
          <a:ln>
            <a:noFill/>
          </a:ln>
        </p:spPr>
        <p:txBody>
          <a:bodyPr anchorCtr="0" anchor="ctr" bIns="34275" lIns="34275" spcFirstLastPara="1" rIns="342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Calibri"/>
              <a:buNone/>
            </a:pPr>
            <a:r>
              <a:t/>
            </a:r>
            <a:endParaRPr b="0" i="0" sz="13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p35"/>
          <p:cNvSpPr txBox="1"/>
          <p:nvPr/>
        </p:nvSpPr>
        <p:spPr>
          <a:xfrm>
            <a:off x="-5081" y="4889325"/>
            <a:ext cx="406800" cy="14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b="0" i="0" lang="ru" sz="1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97" name="Google Shape;297;p35"/>
          <p:cNvGraphicFramePr/>
          <p:nvPr/>
        </p:nvGraphicFramePr>
        <p:xfrm>
          <a:off x="378549" y="93747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{0057F5D1-569F-4DD4-8021-FAB60AA4E698}</a:tableStyleId>
              </a:tblPr>
              <a:tblGrid>
                <a:gridCol w="1375475"/>
                <a:gridCol w="1557500"/>
                <a:gridCol w="1071300"/>
                <a:gridCol w="1716700"/>
                <a:gridCol w="973850"/>
                <a:gridCol w="927650"/>
                <a:gridCol w="764450"/>
              </a:tblGrid>
              <a:tr h="731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Название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Вовлеченность пользователей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Доступные города в России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Пользовательское взаимодействие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Цена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Android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 SemiBold"/>
                          <a:ea typeface="Raleway SemiBold"/>
                          <a:cs typeface="Raleway SemiBold"/>
                          <a:sym typeface="Raleway SemiBold"/>
                        </a:rPr>
                        <a:t>IOS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 SemiBold"/>
                        <a:ea typeface="Raleway SemiBold"/>
                        <a:cs typeface="Raleway SemiBold"/>
                        <a:sym typeface="Raleway SemiBol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izi.travel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(аудиогид)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Низкая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500+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Низкий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бесплатно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Questeri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Средняя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Низкий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до 1200 рублей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86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Questo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Высокая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-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Низкий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до 600 рублей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1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Ubego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Средняя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52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Высокий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от 500 до 2000 рублей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</a:t>
                      </a:r>
                      <a:endParaRPr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31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Предлагаемая разработка</a:t>
                      </a:r>
                      <a:endParaRPr b="1"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Высокая</a:t>
                      </a:r>
                      <a:endParaRPr b="1"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89+</a:t>
                      </a:r>
                      <a:endParaRPr b="1"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Высокий</a:t>
                      </a:r>
                      <a:endParaRPr b="1"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ru" sz="1200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467</a:t>
                      </a:r>
                      <a:endParaRPr b="1" sz="1200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рублей</a:t>
                      </a:r>
                      <a:endParaRPr b="1"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</a:t>
                      </a:r>
                      <a:endParaRPr b="1"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ru" sz="1200" u="none" cap="none" strike="noStrike">
                          <a:solidFill>
                            <a:schemeClr val="dk2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</a:t>
                      </a:r>
                      <a:endParaRPr b="1" sz="1200" u="none" cap="none" strike="noStrike">
                        <a:solidFill>
                          <a:schemeClr val="dk2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4F22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4F22FF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C9BFF">
                        <a:alpha val="2431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8F00FF"/>
      </a:dk1>
      <a:lt1>
        <a:srgbClr val="FFFFFF"/>
      </a:lt1>
      <a:dk2>
        <a:srgbClr val="000000"/>
      </a:dk2>
      <a:lt2>
        <a:srgbClr val="000000"/>
      </a:lt2>
      <a:accent1>
        <a:srgbClr val="FBB3C1"/>
      </a:accent1>
      <a:accent2>
        <a:srgbClr val="FCAF17"/>
      </a:accent2>
      <a:accent3>
        <a:srgbClr val="FD493D"/>
      </a:accent3>
      <a:accent4>
        <a:srgbClr val="DBE6FD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