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25.11.2023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t.2035.university/project/sering-stroitelnoj-tehnik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rzrf.ru/news/rosstat_vvod_zhilya_v_omskoj_oblasti_za_yanvar-dekabr_2022_goda_vyros_na_8_5_protsentov_grafiki" TargetMode="External"/><Relationship Id="rId2" Type="http://schemas.openxmlformats.org/officeDocument/2006/relationships/hyperlink" Target="https://experts.nti.work/e-registry/4813/profil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15876" y="1285860"/>
            <a:ext cx="67281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Шеринг</a:t>
            </a:r>
            <a:r>
              <a:rPr lang="ru-RU" sz="3200" b="1" dirty="0" smtClean="0"/>
              <a:t> строительной техники </a:t>
            </a:r>
            <a:endParaRPr lang="ru-RU" sz="3200" b="1" dirty="0"/>
          </a:p>
        </p:txBody>
      </p:sp>
      <p:pic>
        <p:nvPicPr>
          <p:cNvPr id="5122" name="Picture 2" descr="Самосвал КАМАЗ 6520-26012-53, ЕВРО 5 - КАМАЗ ЦЕНТР Екатеринбург |  Официальный дилер ПАО «КАМАЗ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786058"/>
            <a:ext cx="4929222" cy="36969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000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555976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Планы развития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261725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Для бизнес идеи – </a:t>
            </a:r>
            <a:r>
              <a:rPr lang="ru-RU" dirty="0" smtClean="0"/>
              <a:t>детальная проработка </a:t>
            </a:r>
            <a:r>
              <a:rPr lang="ru-RU" dirty="0"/>
              <a:t>и развитие </a:t>
            </a:r>
            <a:r>
              <a:rPr lang="ru-RU" dirty="0" smtClean="0"/>
              <a:t>цифровой платформы </a:t>
            </a:r>
            <a:r>
              <a:rPr lang="ru-RU" dirty="0" err="1" smtClean="0"/>
              <a:t>шеринга</a:t>
            </a:r>
            <a:r>
              <a:rPr lang="ru-RU" dirty="0" smtClean="0"/>
              <a:t>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Расширение команды, поиск специалистов в области </a:t>
            </a:r>
            <a:r>
              <a:rPr lang="ru-RU" dirty="0" smtClean="0"/>
              <a:t>разработки сайтов, защиты информации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Детализированные </a:t>
            </a:r>
            <a:r>
              <a:rPr lang="ru-RU" dirty="0" smtClean="0"/>
              <a:t>технико-экономические и финансовые расчеты 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Для команды – проработка бизнес идеи для реализации в формате </a:t>
            </a:r>
            <a:r>
              <a:rPr lang="ru-RU" dirty="0" err="1"/>
              <a:t>стартап</a:t>
            </a:r>
            <a:r>
              <a:rPr lang="ru-RU" dirty="0"/>
              <a:t> как диплом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65642"/>
            <a:ext cx="555976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Команда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7548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Планируется расширение команды для проработки </a:t>
            </a:r>
            <a:r>
              <a:rPr lang="ru-RU" dirty="0" smtClean="0"/>
              <a:t>сайта, уточнения алгоритма оказания услуг.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555976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Контакты по ссылке на проект    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4288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 smtClean="0">
                <a:hlinkClick r:id="rId2"/>
              </a:rPr>
              <a:t>https://pt.2035.university/project/sering-stroitelnoj-tehniki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428860" y="1643050"/>
            <a:ext cx="142876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3748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АКТУАЛЬНОСТЬ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142984"/>
            <a:ext cx="6470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 </a:t>
            </a:r>
            <a:r>
              <a:rPr lang="ru-RU" b="1" dirty="0" smtClean="0"/>
              <a:t>Рост популярности работы модели </a:t>
            </a:r>
            <a:r>
              <a:rPr lang="en-US" b="1" dirty="0" smtClean="0"/>
              <a:t>Sharing economy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785786" y="122656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071678"/>
            <a:ext cx="8286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 smtClean="0"/>
              <a:t>E-commerce</a:t>
            </a:r>
            <a:r>
              <a:rPr lang="ru-RU" dirty="0" smtClean="0"/>
              <a:t> является одним из самых быстрорастущих сегментов экономики в мире, как на B2B, так и на </a:t>
            </a:r>
            <a:r>
              <a:rPr lang="ru-RU" dirty="0" smtClean="0"/>
              <a:t>B2C-рынках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Философия </a:t>
            </a:r>
            <a:r>
              <a:rPr lang="ru-RU" dirty="0" err="1" smtClean="0"/>
              <a:t>sharing</a:t>
            </a:r>
            <a:r>
              <a:rPr lang="ru-RU" dirty="0" smtClean="0"/>
              <a:t> </a:t>
            </a:r>
            <a:r>
              <a:rPr lang="ru-RU" dirty="0" err="1" smtClean="0"/>
              <a:t>economy</a:t>
            </a:r>
            <a:r>
              <a:rPr lang="ru-RU" dirty="0" smtClean="0"/>
              <a:t> ставит своей целью снижение затратной стоимости через активное внедрение новых технологий в существующие </a:t>
            </a:r>
            <a:r>
              <a:rPr lang="ru-RU" dirty="0" smtClean="0"/>
              <a:t>сервисы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Маркетплейс</a:t>
            </a:r>
            <a:r>
              <a:rPr lang="ru-RU" dirty="0" smtClean="0"/>
              <a:t> — оптимальный инструментарий для продвижения товара/услуги на рынке, т.к. в одном месте собрана информация о товарах и услугах разных компаний, зарегистрированных в системе, и она предоставляется покупателю по запросу в структурированном виде, пригодном для сравнения, выбора и покупки.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696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 rot="5400000">
            <a:off x="-215140" y="2571744"/>
            <a:ext cx="1857388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720" y="142852"/>
            <a:ext cx="275107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/>
              <a:t>ПРОБЛЕМЫ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1000108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Высокая стоимость для пользователей строительной техники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1928802"/>
            <a:ext cx="113685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Покупка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2571744"/>
            <a:ext cx="357982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Эксплуатационные расходы 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357290" y="3286124"/>
            <a:ext cx="25555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Издержки владения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714348" y="200024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714348" y="2643182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714348" y="3357562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071802" y="3857628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Проблемы с поиском необходимой техники</a:t>
            </a:r>
            <a:endParaRPr lang="ru-RU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5929322" y="4643446"/>
            <a:ext cx="28376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Ненадежные партнеры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8" y="5214950"/>
            <a:ext cx="311335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Непроверенные сервисы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429256" y="5774312"/>
            <a:ext cx="345799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Значительное время поиска 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286512" y="6286520"/>
            <a:ext cx="258596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Долгий срок аренды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83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59832" y="188639"/>
            <a:ext cx="30838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РЕШЕНИЕ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1071546"/>
            <a:ext cx="777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СПЕЦИАЛИЗИРОВАННАЯ ПЛАТФОРМА В ФОРМАТЕ МАРКЕТПЛЕЙСА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1785926"/>
            <a:ext cx="779251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Экономия времени на поиск необходимой техники и переговоры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00100" y="2357430"/>
            <a:ext cx="5190845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Отслеживание заказов, служба поддержки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2928934"/>
            <a:ext cx="36856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Удобная и безопасная оплата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00100" y="3500438"/>
            <a:ext cx="315663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Удобство выбора сервиса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000100" y="4071942"/>
            <a:ext cx="7457491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Объединение на одной платформе арендодателей и клиентов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000100" y="4643446"/>
            <a:ext cx="227177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err="1" smtClean="0"/>
              <a:t>Онлайн</a:t>
            </a:r>
            <a:r>
              <a:rPr lang="ru-RU" dirty="0" smtClean="0"/>
              <a:t> контроль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000100" y="5214950"/>
            <a:ext cx="471154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Аренда только на необходимое время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856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88640"/>
            <a:ext cx="275145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РЫНОК 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1000108"/>
            <a:ext cx="3940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На территории Омской области </a:t>
            </a:r>
          </a:p>
          <a:p>
            <a:pPr algn="ctr"/>
            <a:r>
              <a:rPr lang="ru-RU" dirty="0" smtClean="0"/>
              <a:t>подобного сервиса НЕТ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43042" y="1643050"/>
          <a:ext cx="6096000" cy="269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Существующие сервисы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https://specsharing.ru/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Москва</a:t>
                      </a:r>
                      <a:b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Казань</a:t>
                      </a:r>
                      <a:b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Краснодар</a:t>
                      </a:r>
                      <a:b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Сочи</a:t>
                      </a:r>
                      <a:b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Набережные Челны</a:t>
                      </a:r>
                      <a:b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Нижнекамск</a:t>
                      </a:r>
                      <a:b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Альметьевск</a:t>
                      </a:r>
                      <a:endParaRPr lang="ru-RU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https://a-renda.by/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Респ</a:t>
                      </a:r>
                      <a:r>
                        <a:rPr lang="ru-RU" dirty="0" smtClean="0"/>
                        <a:t>. Беларусь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57224" y="4643446"/>
            <a:ext cx="75009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Наиболее популярная техника для </a:t>
            </a:r>
            <a:r>
              <a:rPr lang="ru-RU" dirty="0" err="1" smtClean="0"/>
              <a:t>шеринга</a:t>
            </a:r>
            <a:r>
              <a:rPr lang="ru-RU" dirty="0" smtClean="0"/>
              <a:t> по оценке экспертов НТИ (</a:t>
            </a:r>
            <a:r>
              <a:rPr lang="en-US" u="sng" dirty="0" smtClean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experts.nti.work/e-registry/4813/profile</a:t>
            </a:r>
            <a:r>
              <a:rPr lang="ru-RU" u="sng" dirty="0" smtClean="0"/>
              <a:t>) </a:t>
            </a:r>
            <a:r>
              <a:rPr lang="ru-RU" dirty="0" smtClean="0"/>
              <a:t> – </a:t>
            </a:r>
            <a:r>
              <a:rPr lang="ru-RU" b="1" dirty="0" smtClean="0"/>
              <a:t>самосвалы</a:t>
            </a:r>
            <a:r>
              <a:rPr lang="ru-RU" dirty="0" smtClean="0"/>
              <a:t>, по причине высокой стоимости покупки и высокого спроса на них в связи с ростом темпов строительства в Омской области (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erzrf.ru/news/rosstat_vvod_zhilya_v_omskoj_oblasti_za_yanvar-dekabr_2022_goda_vyros_na_8_5_protsentov_grafiki</a:t>
            </a:r>
            <a:r>
              <a:rPr lang="ru-RU" dirty="0" smtClean="0"/>
              <a:t>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84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42852"/>
            <a:ext cx="628654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Алгоритм процесса </a:t>
            </a:r>
            <a:r>
              <a:rPr lang="ru-RU" sz="2400" b="1" dirty="0" err="1" smtClean="0"/>
              <a:t>шеринга</a:t>
            </a:r>
            <a:r>
              <a:rPr lang="ru-RU" sz="2400" b="1" dirty="0" smtClean="0"/>
              <a:t> 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714744" y="107154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Цифровая платформа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000108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Владельцы строительной техники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86578" y="1000108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Пользователи  строительной техники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357686" y="178592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868" y="2285992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Выбор техники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357686" y="2643182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38872" y="3143248"/>
            <a:ext cx="500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Заказ и подбор необходимого варианта  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357686" y="3500438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45001" y="4000504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Онлайн</a:t>
            </a:r>
            <a:r>
              <a:rPr lang="ru-RU" dirty="0" smtClean="0"/>
              <a:t> оплата</a:t>
            </a:r>
            <a:endParaRPr lang="ru-RU" dirty="0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2143108" y="1357298"/>
            <a:ext cx="1643074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43108" y="8572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Информация о технике </a:t>
            </a:r>
            <a:endParaRPr lang="ru-RU" sz="1400" dirty="0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5214942" y="1357298"/>
            <a:ext cx="1643074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143504" y="1000108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Заказ техники </a:t>
            </a:r>
            <a:endParaRPr lang="ru-RU" sz="1400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4355991" y="4357694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642077" y="4857760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Согласование с арендодателем</a:t>
            </a:r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4355991" y="5214950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500430" y="5715016"/>
            <a:ext cx="2101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Оказание услуги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071670" y="1571612"/>
            <a:ext cx="185178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/>
              <a:t>freemium</a:t>
            </a:r>
            <a:r>
              <a:rPr lang="en-US" sz="1400" dirty="0" smtClean="0"/>
              <a:t>-</a:t>
            </a:r>
            <a:r>
              <a:rPr lang="ru-RU" sz="1400" dirty="0" smtClean="0"/>
              <a:t>модель</a:t>
            </a:r>
          </a:p>
          <a:p>
            <a:r>
              <a:rPr lang="ru-RU" sz="1400" dirty="0" smtClean="0"/>
              <a:t>Комиссия </a:t>
            </a:r>
            <a:r>
              <a:rPr lang="ru-RU" sz="1400" dirty="0" smtClean="0"/>
              <a:t>за заказ </a:t>
            </a:r>
            <a:endParaRPr lang="ru-RU" sz="1400" dirty="0" smtClean="0"/>
          </a:p>
          <a:p>
            <a:pPr algn="ctr"/>
            <a:r>
              <a:rPr lang="ru-RU" sz="1400" dirty="0" smtClean="0"/>
              <a:t>на </a:t>
            </a:r>
            <a:r>
              <a:rPr lang="ru-RU" sz="1400" dirty="0" smtClean="0"/>
              <a:t>портале </a:t>
            </a:r>
          </a:p>
          <a:p>
            <a:endParaRPr lang="ru-RU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6357958"/>
            <a:ext cx="864399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Рабочий автомобиль, готовый к эксплуатации +ОСАГО +КАСКО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85720" y="2285992"/>
            <a:ext cx="1714512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Помощь арендодателям в поиске клиентов</a:t>
            </a:r>
            <a:endParaRPr lang="ru-RU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42844" y="3286124"/>
            <a:ext cx="2000264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Профессиональная специализация портала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000892" y="2214554"/>
            <a:ext cx="1714512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Быстрый поиск необходимой техники  </a:t>
            </a:r>
            <a:endParaRPr lang="ru-RU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000892" y="3214686"/>
            <a:ext cx="171451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Экономия времени, финансовых ресурсов 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90489809"/>
              </p:ext>
            </p:extLst>
          </p:nvPr>
        </p:nvGraphicFramePr>
        <p:xfrm>
          <a:off x="107505" y="908720"/>
          <a:ext cx="8856984" cy="512064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5897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946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94421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86210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Ключевые партнеры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Владельцы</a:t>
                      </a:r>
                      <a:r>
                        <a:rPr lang="ru-RU" sz="1600" baseline="0" dirty="0" smtClean="0">
                          <a:effectLst/>
                        </a:rPr>
                        <a:t> строительной техники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Строительные компании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Частные лица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3" marR="41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Ключевые виды деятельности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Предоставление платформы для</a:t>
                      </a:r>
                      <a:r>
                        <a:rPr lang="ru-RU" sz="1600" baseline="0" dirty="0" smtClean="0">
                          <a:effectLst/>
                        </a:rPr>
                        <a:t> поиска строительной техники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3" marR="4170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Ценностные предложения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Безопасность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Экономия времени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Экономия финансов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Скорость поиска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Удобство формата </a:t>
                      </a:r>
                      <a:endParaRPr lang="ru-RU" sz="1600" baseline="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3" marR="417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 err="1">
                          <a:effectLst/>
                        </a:rPr>
                        <a:t>Взаимоотноше-ния</a:t>
                      </a:r>
                      <a:r>
                        <a:rPr lang="ru-RU" sz="1600" u="sng" dirty="0">
                          <a:effectLst/>
                        </a:rPr>
                        <a:t> с клиентами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Онлайн-реклама</a:t>
                      </a:r>
                      <a:r>
                        <a:rPr lang="ru-RU" sz="1600" baseline="0" dirty="0">
                          <a:effectLst/>
                        </a:rPr>
                        <a:t> (СМИ, контекстная реклама, </a:t>
                      </a:r>
                      <a:r>
                        <a:rPr lang="en-US" sz="1600" baseline="0" dirty="0">
                          <a:effectLst/>
                        </a:rPr>
                        <a:t>SMM</a:t>
                      </a:r>
                      <a:r>
                        <a:rPr lang="ru-RU" sz="1600" baseline="0" dirty="0">
                          <a:effectLst/>
                        </a:rPr>
                        <a:t>, реклама у </a:t>
                      </a:r>
                      <a:r>
                        <a:rPr lang="ru-RU" sz="1600" baseline="0" dirty="0" err="1">
                          <a:effectLst/>
                        </a:rPr>
                        <a:t>блогеров</a:t>
                      </a:r>
                      <a:r>
                        <a:rPr lang="ru-RU" sz="1600" baseline="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3" marR="41703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Потребительские сегменты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В2В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В2С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</a:rPr>
                        <a:t>Р2Р</a:t>
                      </a:r>
                      <a:endParaRPr lang="ru-RU" sz="1600" baseline="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3" marR="41703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50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Ключевые ресурсы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Удобство </a:t>
                      </a:r>
                      <a:r>
                        <a:rPr lang="ru-RU" sz="1600" dirty="0" err="1" smtClean="0">
                          <a:effectLst/>
                        </a:rPr>
                        <a:t>функциони-рования</a:t>
                      </a:r>
                      <a:r>
                        <a:rPr lang="ru-RU" sz="1600" dirty="0" smtClean="0">
                          <a:effectLst/>
                        </a:rPr>
                        <a:t> платформы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CRM-</a:t>
                      </a: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03" marR="4170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effectLst/>
                        </a:rPr>
                        <a:t>Каналы сбыта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Реклама </a:t>
                      </a:r>
                      <a:endParaRPr lang="ru-RU" sz="1600" dirty="0">
                        <a:effectLst/>
                      </a:endParaRPr>
                    </a:p>
                  </a:txBody>
                  <a:tcPr marL="41703" marR="4170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116632"/>
            <a:ext cx="555976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Бизнес-модель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8687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Планирование финансовых показателей 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285860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 финансовые показатели возможно оценить только после тестового режима  работы портала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214554"/>
            <a:ext cx="77107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Базовые затраты – разработка портала в формате </a:t>
            </a:r>
            <a:r>
              <a:rPr lang="ru-RU" dirty="0" err="1" smtClean="0"/>
              <a:t>маркетплейса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от 500 000 руб.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150017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Изучение потребностей </a:t>
            </a:r>
            <a:r>
              <a:rPr lang="ru-RU" dirty="0" smtClean="0"/>
              <a:t>и </a:t>
            </a:r>
            <a:r>
              <a:rPr lang="ru-RU" dirty="0"/>
              <a:t>запросов на услугу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2708" y="2071678"/>
            <a:ext cx="6960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Бизнес-идея на стадии проработки и уточнения расчетов</a:t>
            </a:r>
          </a:p>
          <a:p>
            <a:endParaRPr lang="ru-RU" dirty="0"/>
          </a:p>
          <a:p>
            <a:r>
              <a:rPr lang="ru-RU" dirty="0"/>
              <a:t>Положительный отклик по результатам опроса потенциальных клиентов  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1115616" y="155679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088652" y="214368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103459" y="279175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60787" y="3354540"/>
            <a:ext cx="696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Оформление алгоритма оказания услуг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071538" y="343812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14480" y="214290"/>
            <a:ext cx="555976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Текущие результаты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</TotalTime>
  <Words>369</Words>
  <Application>Microsoft Office PowerPoint</Application>
  <PresentationFormat>Экран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 Teslova</dc:creator>
  <cp:lastModifiedBy>suhareva_sv</cp:lastModifiedBy>
  <cp:revision>13</cp:revision>
  <dcterms:created xsi:type="dcterms:W3CDTF">2023-11-14T12:00:47Z</dcterms:created>
  <dcterms:modified xsi:type="dcterms:W3CDTF">2023-11-25T08:57:13Z</dcterms:modified>
</cp:coreProperties>
</file>