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0" r:id="rId2"/>
    <p:sldId id="281" r:id="rId3"/>
    <p:sldId id="308" r:id="rId4"/>
    <p:sldId id="309" r:id="rId5"/>
    <p:sldId id="314" r:id="rId6"/>
    <p:sldId id="315" r:id="rId7"/>
    <p:sldId id="316" r:id="rId8"/>
    <p:sldId id="310" r:id="rId9"/>
    <p:sldId id="311" r:id="rId10"/>
    <p:sldId id="317" r:id="rId11"/>
    <p:sldId id="312" r:id="rId12"/>
    <p:sldId id="313" r:id="rId13"/>
  </p:sldIdLst>
  <p:sldSz cx="12192000" cy="6858000"/>
  <p:notesSz cx="6858000" cy="9144000"/>
  <p:embeddedFontLst>
    <p:embeddedFont>
      <p:font typeface="Aptos Black" panose="020B0004020202020204" pitchFamily="34" charset="0"/>
      <p:bold r:id="rId15"/>
      <p:boldItalic r:id="rId16"/>
    </p:embeddedFont>
    <p:embeddedFont>
      <p:font typeface="Bahnschrift" panose="020B0502040204020203" pitchFamily="34" charset="0"/>
      <p:regular r:id="rId17"/>
      <p:bold r:id="rId18"/>
    </p:embeddedFont>
    <p:embeddedFont>
      <p:font typeface="Everlasting" panose="02000503000000000000" pitchFamily="2" charset="-52"/>
      <p:regular r:id="rId19"/>
    </p:embeddedFont>
    <p:embeddedFont>
      <p:font typeface="Far Cry Cyr" panose="03080602000000000000" pitchFamily="66" charset="0"/>
      <p:regular r:id="rId20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AADC"/>
    <a:srgbClr val="C15BFF"/>
    <a:srgbClr val="FBB3C1"/>
    <a:srgbClr val="D797FF"/>
    <a:srgbClr val="9F00FF"/>
    <a:srgbClr val="ABC0E4"/>
    <a:srgbClr val="8993D0"/>
    <a:srgbClr val="7030A0"/>
    <a:srgbClr val="FF2F2D"/>
    <a:srgbClr val="FF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4694"/>
  </p:normalViewPr>
  <p:slideViewPr>
    <p:cSldViewPr snapToGrid="0" snapToObjects="1" showGuides="1">
      <p:cViewPr>
        <p:scale>
          <a:sx n="50" d="100"/>
          <a:sy n="50" d="100"/>
        </p:scale>
        <p:origin x="1974" y="1320"/>
      </p:cViewPr>
      <p:guideLst>
        <p:guide orient="horz" pos="2137"/>
        <p:guide pos="370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мемам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69-49B1-B12A-E919933B20D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69-49B1-B12A-E919933B20D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69-49B1-B12A-E919933B20D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69-49B1-B12A-E919933B20DD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04546722267959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69-49B1-B12A-E919933B20DD}"/>
                </c:ext>
              </c:extLst>
            </c:dLbl>
            <c:dLbl>
              <c:idx val="1"/>
              <c:layout>
                <c:manualLayout>
                  <c:x val="0.15582452570444294"/>
                  <c:y val="0.102615091547166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8042754093674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069-49B1-B12A-E919933B20DD}"/>
                </c:ext>
              </c:extLst>
            </c:dLbl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0413238998553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069-49B1-B12A-E919933B2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Нейтральное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9-49B1-B12A-E919933B20D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Интерес к истории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 к истории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2C-4214-800A-D23A55F8413E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2C-4214-800A-D23A55F8413E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2C-4214-800A-D23A55F8413E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2C-4214-800A-D23A55F841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A82C-4214-800A-D23A55F841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82C-4214-800A-D23A55F8413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82C-4214-800A-D23A55F8413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82C-4214-800A-D23A55F84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Слабый</c:v>
                </c:pt>
                <c:pt idx="1">
                  <c:v>Сильный</c:v>
                </c:pt>
                <c:pt idx="2">
                  <c:v>Отсутствует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13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2C-4214-800A-D23A55F8413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приобретения сувениров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47-491D-83A4-9DD087A7EB89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47-491D-83A4-9DD087A7EB89}"/>
              </c:ext>
            </c:extLst>
          </c:dPt>
          <c:dPt>
            <c:idx val="2"/>
            <c:bubble3D val="0"/>
            <c:spPr>
              <a:solidFill>
                <a:srgbClr val="8FAADC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47-491D-83A4-9DD087A7EB8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47-491D-83A4-9DD087A7EB8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D47-491D-83A4-9DD087A7EB8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D47-491D-83A4-9DD087A7EB89}"/>
                </c:ext>
              </c:extLst>
            </c:dLbl>
            <c:dLbl>
              <c:idx val="2"/>
              <c:layout>
                <c:manualLayout>
                  <c:x val="-3.5454877191649088E-2"/>
                  <c:y val="0.146013041338582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47-491D-83A4-9DD087A7EB8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D47-491D-83A4-9DD087A7E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Редко</c:v>
                </c:pt>
                <c:pt idx="1">
                  <c:v>Не покупают</c:v>
                </c:pt>
                <c:pt idx="2">
                  <c:v>Часто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28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47-491D-83A4-9DD087A7EB8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854375896700143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Популярность сувениров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DB-48E6-B6FE-EF549068FB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DB-48E6-B6FE-EF549068FB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DB-48E6-B6FE-EF549068FB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DB-48E6-B6FE-EF549068FB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DB-48E6-B6FE-EF549068FB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Брелки</c:v>
                </c:pt>
                <c:pt idx="1">
                  <c:v>Значки</c:v>
                </c:pt>
                <c:pt idx="2">
                  <c:v>Другое</c:v>
                </c:pt>
                <c:pt idx="3">
                  <c:v>Кружки</c:v>
                </c:pt>
                <c:pt idx="4">
                  <c:v>Футболки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18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DB-48E6-B6FE-EF549068FBC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42298199018328"/>
          <c:y val="6.1578494094488199E-2"/>
          <c:w val="0.23095055863712874"/>
          <c:h val="0.68224901574803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Интерес к истории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 к истории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AD-4C28-A50C-05FABC668264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AD-4C28-A50C-05FABC668264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AD-4C28-A50C-05FABC668264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AD-4C28-A50C-05FABC6682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Слабый</c:v>
                </c:pt>
                <c:pt idx="1">
                  <c:v>Сильный</c:v>
                </c:pt>
                <c:pt idx="2">
                  <c:v>Отсутствует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13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AD-4C28-A50C-05FABC66826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приобретения сувениров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shade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BF-434F-9E49-DE02EA1CC12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shade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BF-434F-9E49-DE02EA1CC12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BF-434F-9E49-DE02EA1CC12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BF-434F-9E49-DE02EA1CC1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Редко</c:v>
                </c:pt>
                <c:pt idx="1">
                  <c:v>Не покупают</c:v>
                </c:pt>
                <c:pt idx="2">
                  <c:v>Часто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28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BF-434F-9E49-DE02EA1CC12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644444444444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мемам с историческими деятелями</c:v>
                </c:pt>
              </c:strCache>
            </c:strRef>
          </c:tx>
          <c:dPt>
            <c:idx val="0"/>
            <c:bubble3D val="0"/>
            <c:spPr>
              <a:solidFill>
                <a:srgbClr val="FBB3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B6-4701-B7FD-505C745C5FA6}"/>
              </c:ext>
            </c:extLst>
          </c:dPt>
          <c:dPt>
            <c:idx val="1"/>
            <c:bubble3D val="0"/>
            <c:spPr>
              <a:solidFill>
                <a:srgbClr val="D79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6-4701-B7FD-505C745C5FA6}"/>
              </c:ext>
            </c:extLst>
          </c:dPt>
          <c:dPt>
            <c:idx val="2"/>
            <c:bubble3D val="0"/>
            <c:spPr>
              <a:solidFill>
                <a:srgbClr val="C15B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B6-4701-B7FD-505C745C5FA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B6-4701-B7FD-505C745C5FA6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3904161434323"/>
                      <c:h val="0.14461683184637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B6-4701-B7FD-505C745C5FA6}"/>
                </c:ext>
              </c:extLst>
            </c:dLbl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7947536039928"/>
                      <c:h val="0.14461683184637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B6-4701-B7FD-505C745C5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Положительное</c:v>
                </c:pt>
                <c:pt idx="1">
                  <c:v>Нейтральное</c:v>
                </c:pt>
                <c:pt idx="2">
                  <c:v>Отрицательное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28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B6-4701-B7FD-505C745C5FA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мемам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76-4380-A69B-DB3D5C184A2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76-4380-A69B-DB3D5C184A2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76-4380-A69B-DB3D5C184A2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76-4380-A69B-DB3D5C184A2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04546722267959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76-4380-A69B-DB3D5C184A23}"/>
                </c:ext>
              </c:extLst>
            </c:dLbl>
            <c:dLbl>
              <c:idx val="1"/>
              <c:layout>
                <c:manualLayout>
                  <c:x val="0.15582452570444294"/>
                  <c:y val="0.102615091547166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8042754093674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476-4380-A69B-DB3D5C184A2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0413238998553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476-4380-A69B-DB3D5C184A2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476-4380-A69B-DB3D5C184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Нейтральное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76-4380-A69B-DB3D5C184A2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644444444444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мемам с историческими деятелями</c:v>
                </c:pt>
              </c:strCache>
            </c:strRef>
          </c:tx>
          <c:dPt>
            <c:idx val="0"/>
            <c:bubble3D val="0"/>
            <c:spPr>
              <a:solidFill>
                <a:srgbClr val="FBB3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1C-46C7-ADB2-E464A442E6D1}"/>
              </c:ext>
            </c:extLst>
          </c:dPt>
          <c:dPt>
            <c:idx val="1"/>
            <c:bubble3D val="0"/>
            <c:spPr>
              <a:solidFill>
                <a:srgbClr val="D79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1C-46C7-ADB2-E464A442E6D1}"/>
              </c:ext>
            </c:extLst>
          </c:dPt>
          <c:dPt>
            <c:idx val="2"/>
            <c:bubble3D val="0"/>
            <c:spPr>
              <a:solidFill>
                <a:srgbClr val="C15B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1C-46C7-ADB2-E464A442E6D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1C-46C7-ADB2-E464A442E6D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3904161434323"/>
                      <c:h val="0.14461683184637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1C-46C7-ADB2-E464A442E6D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31C-46C7-ADB2-E464A442E6D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7947536039928"/>
                      <c:h val="0.14461683184637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1C-46C7-ADB2-E464A442E6D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531C-46C7-ADB2-E464A442E6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Положительное</c:v>
                </c:pt>
                <c:pt idx="1">
                  <c:v>Нейтральное</c:v>
                </c:pt>
                <c:pt idx="2">
                  <c:v>Отрицательное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28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1C-46C7-ADB2-E464A442E6D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мемам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56-41F8-8461-5A360453179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56-41F8-8461-5A360453179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56-41F8-8461-5A360453179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56-41F8-8461-5A360453179B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04546722267959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B56-41F8-8461-5A360453179B}"/>
                </c:ext>
              </c:extLst>
            </c:dLbl>
            <c:dLbl>
              <c:idx val="1"/>
              <c:layout>
                <c:manualLayout>
                  <c:x val="0.15582452570444294"/>
                  <c:y val="0.102615091547166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8042754093674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B56-41F8-8461-5A360453179B}"/>
                </c:ext>
              </c:extLst>
            </c:dLbl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0413238998553"/>
                      <c:h val="0.136709591910359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B56-41F8-8461-5A3604531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Положительное</c:v>
                </c:pt>
                <c:pt idx="1">
                  <c:v>Отрицательное</c:v>
                </c:pt>
                <c:pt idx="2">
                  <c:v>Нейтральное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56-41F8-8461-5A360453179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64444444444444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мемам с историческими деятелями</c:v>
                </c:pt>
              </c:strCache>
            </c:strRef>
          </c:tx>
          <c:dPt>
            <c:idx val="0"/>
            <c:bubble3D val="0"/>
            <c:spPr>
              <a:solidFill>
                <a:srgbClr val="FBB3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FF-4406-A48E-21C33DD7EA86}"/>
              </c:ext>
            </c:extLst>
          </c:dPt>
          <c:dPt>
            <c:idx val="1"/>
            <c:bubble3D val="0"/>
            <c:spPr>
              <a:solidFill>
                <a:srgbClr val="D79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FF-4406-A48E-21C33DD7EA86}"/>
              </c:ext>
            </c:extLst>
          </c:dPt>
          <c:dPt>
            <c:idx val="2"/>
            <c:bubble3D val="0"/>
            <c:spPr>
              <a:solidFill>
                <a:srgbClr val="C15B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FF-4406-A48E-21C33DD7EA8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6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FF-4406-A48E-21C33DD7EA86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3904161434323"/>
                      <c:h val="0.14461683184637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FF-4406-A48E-21C33DD7EA86}"/>
                </c:ext>
              </c:extLst>
            </c:dLbl>
            <c:dLbl>
              <c:idx val="2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7947536039928"/>
                      <c:h val="0.144616831846377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FFF-4406-A48E-21C33DD7E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Положительное</c:v>
                </c:pt>
                <c:pt idx="1">
                  <c:v>Нейтральное</c:v>
                </c:pt>
                <c:pt idx="2">
                  <c:v>Отрицательное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28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FF-4406-A48E-21C33DD7EA8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854375896700143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Популярность сувениров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57-4361-92CD-3801294A75B2}"/>
              </c:ext>
            </c:extLst>
          </c:dPt>
          <c:dPt>
            <c:idx val="1"/>
            <c:bubble3D val="0"/>
            <c:spPr>
              <a:solidFill>
                <a:srgbClr val="D79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57-4361-92CD-3801294A75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57-4361-92CD-3801294A75B2}"/>
              </c:ext>
            </c:extLst>
          </c:dPt>
          <c:dPt>
            <c:idx val="3"/>
            <c:bubble3D val="0"/>
            <c:spPr>
              <a:solidFill>
                <a:srgbClr val="FBB3C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57-4361-92CD-3801294A75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57-4361-92CD-3801294A75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Брелки</c:v>
                </c:pt>
                <c:pt idx="1">
                  <c:v>Значки</c:v>
                </c:pt>
                <c:pt idx="2">
                  <c:v>Другое</c:v>
                </c:pt>
                <c:pt idx="3">
                  <c:v>Кружки</c:v>
                </c:pt>
                <c:pt idx="4">
                  <c:v>Футболки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27</c:v>
                </c:pt>
                <c:pt idx="2">
                  <c:v>18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57-4361-92CD-3801294A75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42298199018328"/>
          <c:y val="6.1578494094488199E-2"/>
          <c:w val="0.23095055863712874"/>
          <c:h val="0.68224901574803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Интерес к истории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 к истории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40-456E-87CC-E7F2ED6EB951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40-456E-87CC-E7F2ED6EB951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40-456E-87CC-E7F2ED6EB951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140-456E-87CC-E7F2ED6EB9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Слабый</c:v>
                </c:pt>
                <c:pt idx="1">
                  <c:v>Сильный</c:v>
                </c:pt>
                <c:pt idx="2">
                  <c:v>Отсутствует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13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140-456E-87CC-E7F2ED6EB95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приобретения сувениров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shade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83-4AD9-AAF6-5EC472EC3B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shade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83-4AD9-AAF6-5EC472EC3B1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86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86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083-4AD9-AAF6-5EC472EC3B1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tint val="58000"/>
                      <a:tint val="100000"/>
                      <a:shade val="100000"/>
                      <a:satMod val="129999"/>
                    </a:schemeClr>
                  </a:gs>
                  <a:gs pos="100000">
                    <a:schemeClr val="accent1">
                      <a:tint val="58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083-4AD9-AAF6-5EC472EC3B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Редко</c:v>
                </c:pt>
                <c:pt idx="1">
                  <c:v>Не покупают</c:v>
                </c:pt>
                <c:pt idx="2">
                  <c:v>Часто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28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83-4AD9-AAF6-5EC472EC3B1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5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CustDev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52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CustDev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96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CustDev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34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CustDev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76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32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7.jpeg"/><Relationship Id="rId4" Type="http://schemas.openxmlformats.org/officeDocument/2006/relationships/image" Target="../media/image33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18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9B0EA5-C44D-60FD-345E-BEBA2D29B5F5}"/>
              </a:ext>
            </a:extLst>
          </p:cNvPr>
          <p:cNvSpPr txBox="1"/>
          <p:nvPr/>
        </p:nvSpPr>
        <p:spPr>
          <a:xfrm>
            <a:off x="409586" y="4983127"/>
            <a:ext cx="5575177" cy="7349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7030A0"/>
                </a:solidFill>
                <a:latin typeface="Aptos Black" panose="020F0502020204030204" pitchFamily="34" charset="0"/>
              </a:rPr>
              <a:t>Наставник - </a:t>
            </a:r>
            <a:r>
              <a:rPr lang="ru-RU" sz="1800" b="0" i="0" dirty="0">
                <a:solidFill>
                  <a:srgbClr val="7030A0"/>
                </a:solidFill>
                <a:effectLst/>
                <a:latin typeface="Aptos Black" panose="020F0502020204030204" pitchFamily="34" charset="0"/>
              </a:rPr>
              <a:t>Субботина Т</a:t>
            </a:r>
            <a:r>
              <a:rPr lang="ru-RU" dirty="0">
                <a:solidFill>
                  <a:srgbClr val="7030A0"/>
                </a:solidFill>
                <a:latin typeface="Aptos Black" panose="020F0502020204030204" pitchFamily="34" charset="0"/>
              </a:rPr>
              <a:t>.</a:t>
            </a:r>
            <a:r>
              <a:rPr lang="ru-RU" sz="1800" b="0" i="0" dirty="0">
                <a:solidFill>
                  <a:srgbClr val="7030A0"/>
                </a:solidFill>
                <a:effectLst/>
                <a:latin typeface="Aptos Black" panose="020F0502020204030204" pitchFamily="34" charset="0"/>
              </a:rPr>
              <a:t> А.</a:t>
            </a:r>
            <a:endParaRPr lang="ru-RU" altLang="ru-RU" sz="1800" dirty="0">
              <a:solidFill>
                <a:srgbClr val="7030A0"/>
              </a:solidFill>
              <a:latin typeface="Aptos Black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rgbClr val="8FAADC"/>
                </a:solidFill>
                <a:latin typeface="Aptos Black" panose="020F0502020204030204" pitchFamily="34" charset="0"/>
              </a:rPr>
              <a:t>Трек - Креативный</a:t>
            </a:r>
          </a:p>
        </p:txBody>
      </p:sp>
      <p:sp>
        <p:nvSpPr>
          <p:cNvPr id="148" name="Прямоугольник 7"/>
          <p:cNvSpPr/>
          <p:nvPr/>
        </p:nvSpPr>
        <p:spPr>
          <a:xfrm>
            <a:off x="6102320" y="2345381"/>
            <a:ext cx="6122342" cy="4529333"/>
          </a:xfrm>
          <a:prstGeom prst="rect">
            <a:avLst/>
          </a:prstGeom>
          <a:solidFill>
            <a:srgbClr val="7030A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149" name="Прямоугольник 10"/>
          <p:cNvSpPr/>
          <p:nvPr/>
        </p:nvSpPr>
        <p:spPr>
          <a:xfrm>
            <a:off x="6103137" y="-2"/>
            <a:ext cx="6121526" cy="2345384"/>
          </a:xfrm>
          <a:prstGeom prst="rect">
            <a:avLst/>
          </a:prstGeom>
          <a:solidFill>
            <a:srgbClr val="9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0" name="Прямоугольник 13"/>
          <p:cNvSpPr/>
          <p:nvPr/>
        </p:nvSpPr>
        <p:spPr>
          <a:xfrm>
            <a:off x="6101107" y="5359336"/>
            <a:ext cx="6121528" cy="15144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D493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51" name="Текст 2"/>
          <p:cNvSpPr txBox="1"/>
          <p:nvPr/>
        </p:nvSpPr>
        <p:spPr>
          <a:xfrm>
            <a:off x="414286" y="479394"/>
            <a:ext cx="5575177" cy="3830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 lnSpcReduction="10000"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5400" b="1" dirty="0">
                <a:solidFill>
                  <a:srgbClr val="7030A0"/>
                </a:solidFill>
                <a:latin typeface="Everlasting" panose="02000503000000000000" pitchFamily="2" charset="-52"/>
              </a:rPr>
              <a:t>Исторические</a:t>
            </a:r>
            <a:r>
              <a:rPr lang="ru-RU" altLang="ru-RU" sz="5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altLang="ru-RU" sz="5400" b="1" dirty="0">
                <a:solidFill>
                  <a:srgbClr val="7030A0"/>
                </a:solidFill>
                <a:latin typeface="Everlasting" panose="02000503000000000000" pitchFamily="2" charset="-52"/>
              </a:rPr>
              <a:t>деятели</a:t>
            </a:r>
            <a:r>
              <a:rPr lang="ru-RU" altLang="ru-RU" sz="5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altLang="ru-RU" sz="5400" b="1" dirty="0">
                <a:solidFill>
                  <a:srgbClr val="7030A0"/>
                </a:solidFill>
                <a:latin typeface="Everlasting" panose="02000503000000000000" pitchFamily="2" charset="-52"/>
              </a:rPr>
              <a:t>в</a:t>
            </a:r>
            <a:r>
              <a:rPr lang="ru-RU" altLang="ru-RU" sz="5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altLang="ru-RU" sz="5400" b="1" dirty="0">
                <a:solidFill>
                  <a:srgbClr val="7030A0"/>
                </a:solidFill>
                <a:latin typeface="Everlasting" panose="02000503000000000000" pitchFamily="2" charset="-52"/>
              </a:rPr>
              <a:t>современных</a:t>
            </a:r>
            <a:r>
              <a:rPr lang="ru-RU" altLang="ru-RU" sz="5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altLang="ru-RU" sz="5400" b="1" dirty="0">
                <a:solidFill>
                  <a:srgbClr val="7030A0"/>
                </a:solidFill>
                <a:latin typeface="Everlasting" panose="02000503000000000000" pitchFamily="2" charset="-52"/>
              </a:rPr>
              <a:t>реалиях</a:t>
            </a:r>
          </a:p>
          <a:p>
            <a:pPr defTabSz="877822">
              <a:defRPr sz="23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dirty="0">
              <a:solidFill>
                <a:srgbClr val="7030A0"/>
              </a:solidFill>
            </a:endParaRPr>
          </a:p>
        </p:txBody>
      </p:sp>
      <p:sp>
        <p:nvSpPr>
          <p:cNvPr id="152" name="Прямоугольник 9"/>
          <p:cNvSpPr/>
          <p:nvPr/>
        </p:nvSpPr>
        <p:spPr>
          <a:xfrm>
            <a:off x="8818529" y="-2"/>
            <a:ext cx="3406131" cy="4274948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B5D8E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" name="Квадрат">
            <a:extLst>
              <a:ext uri="{FF2B5EF4-FFF2-40B4-BE49-F238E27FC236}">
                <a16:creationId xmlns:a16="http://schemas.microsoft.com/office/drawing/2014/main" id="{515364BE-F6DA-2843-A7EF-F9EDF64F5C32}"/>
              </a:ext>
            </a:extLst>
          </p:cNvPr>
          <p:cNvSpPr/>
          <p:nvPr/>
        </p:nvSpPr>
        <p:spPr>
          <a:xfrm>
            <a:off x="8818526" y="2349045"/>
            <a:ext cx="3404109" cy="4529333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BB3C1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54E817-36BD-2103-7561-D27F5D8F11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02" y="123825"/>
            <a:ext cx="2678848" cy="20474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86773D-454C-C64C-C918-97602267F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508" y="2203176"/>
            <a:ext cx="3506025" cy="471634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325C4-3380-3D5B-350D-D3CE010AA0AE}"/>
              </a:ext>
            </a:extLst>
          </p:cNvPr>
          <p:cNvSpPr/>
          <p:nvPr/>
        </p:nvSpPr>
        <p:spPr>
          <a:xfrm>
            <a:off x="0" y="4991863"/>
            <a:ext cx="377688" cy="73494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62FF50A-21A8-75A6-8D7D-5B0B36343453}"/>
              </a:ext>
            </a:extLst>
          </p:cNvPr>
          <p:cNvCxnSpPr>
            <a:cxnSpLocks/>
          </p:cNvCxnSpPr>
          <p:nvPr/>
        </p:nvCxnSpPr>
        <p:spPr>
          <a:xfrm>
            <a:off x="409586" y="5030846"/>
            <a:ext cx="4700" cy="666678"/>
          </a:xfrm>
          <a:prstGeom prst="line">
            <a:avLst/>
          </a:prstGeom>
          <a:noFill/>
          <a:ln w="38100" cap="flat">
            <a:gradFill flip="none" rotWithShape="1">
              <a:gsLst>
                <a:gs pos="0">
                  <a:srgbClr val="9F00FF"/>
                </a:gs>
                <a:gs pos="38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lin ang="5400000" scaled="1"/>
              <a:tileRect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34447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1128BC-71DC-01AC-E5AD-1D0A012ECBBB}"/>
              </a:ext>
            </a:extLst>
          </p:cNvPr>
          <p:cNvSpPr txBox="1"/>
          <p:nvPr/>
        </p:nvSpPr>
        <p:spPr>
          <a:xfrm>
            <a:off x="680251" y="2097557"/>
            <a:ext cx="3840911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изготовление значков - 80р/шт. (</a:t>
            </a:r>
            <a:r>
              <a:rPr lang="ru-RU" sz="1600" b="1" dirty="0">
                <a:solidFill>
                  <a:srgbClr val="7030A0"/>
                </a:solidFill>
              </a:rPr>
              <a:t>4000</a:t>
            </a:r>
            <a:r>
              <a:rPr lang="ru-RU" sz="1600" b="1" dirty="0"/>
              <a:t> за 50 значков) Аренда (стол для значков) - 150-400 рублей в неделю в зависимости от расположения на стеллаже (минимальная бронь на 4 недели) - </a:t>
            </a:r>
            <a:r>
              <a:rPr lang="ru-RU" sz="1600" b="1" dirty="0">
                <a:solidFill>
                  <a:srgbClr val="7030A0"/>
                </a:solidFill>
              </a:rPr>
              <a:t>600-1600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Реклама - </a:t>
            </a:r>
            <a:r>
              <a:rPr lang="ru-RU" sz="1600" b="1" dirty="0">
                <a:solidFill>
                  <a:srgbClr val="7030A0"/>
                </a:solidFill>
              </a:rPr>
              <a:t>500</a:t>
            </a:r>
            <a:r>
              <a:rPr lang="ru-RU" sz="1600" b="1" dirty="0"/>
              <a:t> рублей в  </a:t>
            </a:r>
            <a:r>
              <a:rPr lang="en-US" sz="1600" b="1" dirty="0"/>
              <a:t>VK</a:t>
            </a:r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Печать на заказ - 90 рублей один значок (</a:t>
            </a:r>
            <a:r>
              <a:rPr lang="ru-RU" sz="1600" b="1" dirty="0">
                <a:solidFill>
                  <a:srgbClr val="7030A0"/>
                </a:solidFill>
              </a:rPr>
              <a:t>4500</a:t>
            </a:r>
            <a:r>
              <a:rPr lang="ru-RU" sz="1600" b="1" dirty="0"/>
              <a:t> за 50 значков)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Брелок с печатью - 200р/шт. (</a:t>
            </a:r>
            <a:r>
              <a:rPr lang="ru-RU" sz="1600" b="1" dirty="0">
                <a:solidFill>
                  <a:srgbClr val="7030A0"/>
                </a:solidFill>
              </a:rPr>
              <a:t>4000</a:t>
            </a:r>
            <a:r>
              <a:rPr lang="ru-RU" sz="1600" b="1" dirty="0"/>
              <a:t> за 20 брелоков)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Магниты прямоугольные с печатью - 105р/шт. (</a:t>
            </a:r>
            <a:r>
              <a:rPr lang="ru-RU" sz="1600" b="1" dirty="0">
                <a:solidFill>
                  <a:srgbClr val="7030A0"/>
                </a:solidFill>
              </a:rPr>
              <a:t>2100</a:t>
            </a:r>
            <a:r>
              <a:rPr lang="ru-RU" sz="1600" b="1" dirty="0"/>
              <a:t> за 20 магнитов)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3DD79D2-A722-8BC1-2B7F-3484E37D65F1}"/>
              </a:ext>
            </a:extLst>
          </p:cNvPr>
          <p:cNvSpPr txBox="1"/>
          <p:nvPr/>
        </p:nvSpPr>
        <p:spPr>
          <a:xfrm>
            <a:off x="-5987979" y="2322957"/>
            <a:ext cx="6132284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Aptos Black" panose="020B0004020202020204" pitchFamily="34" charset="0"/>
              </a:rPr>
              <a:t>Наша цель – создать оригинальный дизайн сувениров с изображением исторических деятелей Великого Новгорода в юмористическом стиле</a:t>
            </a:r>
          </a:p>
        </p:txBody>
      </p:sp>
      <p:sp>
        <p:nvSpPr>
          <p:cNvPr id="137" name="Прямоугольник: скругленные углы 136">
            <a:extLst>
              <a:ext uri="{FF2B5EF4-FFF2-40B4-BE49-F238E27FC236}">
                <a16:creationId xmlns:a16="http://schemas.microsoft.com/office/drawing/2014/main" id="{8DF076EF-7790-F0CB-169D-9A04078A6768}"/>
              </a:ext>
            </a:extLst>
          </p:cNvPr>
          <p:cNvSpPr/>
          <p:nvPr/>
        </p:nvSpPr>
        <p:spPr>
          <a:xfrm>
            <a:off x="1409924" y="6146167"/>
            <a:ext cx="2708245" cy="5547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glow rad="63500">
              <a:srgbClr val="7030A0">
                <a:alpha val="4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4" name="Текст 2"/>
          <p:cNvSpPr txBox="1"/>
          <p:nvPr/>
        </p:nvSpPr>
        <p:spPr>
          <a:xfrm>
            <a:off x="559690" y="1187452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ptos Black" panose="020B0004020202020204" pitchFamily="34" charset="0"/>
              </a:rPr>
              <a:t>Бюджет проекта</a:t>
            </a:r>
            <a:endParaRPr sz="3600" b="1" dirty="0"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7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3D8A0BF-B02F-CE65-504C-B87161F3EBCF}"/>
              </a:ext>
            </a:extLst>
          </p:cNvPr>
          <p:cNvSpPr/>
          <p:nvPr/>
        </p:nvSpPr>
        <p:spPr>
          <a:xfrm>
            <a:off x="9184476" y="-2192512"/>
            <a:ext cx="4895668" cy="4895668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7B9C132-C3D5-DEF8-A349-EF978D40CD87}"/>
              </a:ext>
            </a:extLst>
          </p:cNvPr>
          <p:cNvCxnSpPr>
            <a:cxnSpLocks/>
          </p:cNvCxnSpPr>
          <p:nvPr/>
        </p:nvCxnSpPr>
        <p:spPr>
          <a:xfrm flipV="1">
            <a:off x="5244663" y="1066800"/>
            <a:ext cx="0" cy="524707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Куб 18">
            <a:extLst>
              <a:ext uri="{FF2B5EF4-FFF2-40B4-BE49-F238E27FC236}">
                <a16:creationId xmlns:a16="http://schemas.microsoft.com/office/drawing/2014/main" id="{EA0CBDA9-1CED-0DF4-6DEC-F997734AE7A1}"/>
              </a:ext>
            </a:extLst>
          </p:cNvPr>
          <p:cNvSpPr/>
          <p:nvPr/>
        </p:nvSpPr>
        <p:spPr>
          <a:xfrm>
            <a:off x="5244663" y="1984354"/>
            <a:ext cx="1080000" cy="4320000"/>
          </a:xfrm>
          <a:prstGeom prst="cube">
            <a:avLst/>
          </a:prstGeom>
          <a:solidFill>
            <a:schemeClr val="accent5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B109B68-A9D6-B041-A3EE-0E0E3E658389}"/>
              </a:ext>
            </a:extLst>
          </p:cNvPr>
          <p:cNvCxnSpPr>
            <a:cxnSpLocks/>
          </p:cNvCxnSpPr>
          <p:nvPr/>
        </p:nvCxnSpPr>
        <p:spPr>
          <a:xfrm>
            <a:off x="5244663" y="6307170"/>
            <a:ext cx="5240395" cy="670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50CD64B-8B7A-760A-E50D-08361EF225FD}"/>
              </a:ext>
            </a:extLst>
          </p:cNvPr>
          <p:cNvSpPr txBox="1"/>
          <p:nvPr/>
        </p:nvSpPr>
        <p:spPr>
          <a:xfrm rot="16200000">
            <a:off x="4773116" y="5070889"/>
            <a:ext cx="157061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verlasting" panose="02000503000000000000" pitchFamily="2" charset="-52"/>
                <a:sym typeface="Helvetica"/>
              </a:rPr>
              <a:t>Изготовление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Helvetica"/>
              </a:rPr>
              <a:t>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verlasting" panose="02000503000000000000" pitchFamily="2" charset="-52"/>
                <a:sym typeface="Helvetica"/>
              </a:rPr>
              <a:t>значков</a:t>
            </a:r>
          </a:p>
        </p:txBody>
      </p:sp>
      <p:sp>
        <p:nvSpPr>
          <p:cNvPr id="16" name="Куб 15">
            <a:extLst>
              <a:ext uri="{FF2B5EF4-FFF2-40B4-BE49-F238E27FC236}">
                <a16:creationId xmlns:a16="http://schemas.microsoft.com/office/drawing/2014/main" id="{1CA5BEE9-2CF9-3815-CB24-1662EB6A5DC9}"/>
              </a:ext>
            </a:extLst>
          </p:cNvPr>
          <p:cNvSpPr/>
          <p:nvPr/>
        </p:nvSpPr>
        <p:spPr>
          <a:xfrm>
            <a:off x="6055329" y="5036043"/>
            <a:ext cx="1080000" cy="1260000"/>
          </a:xfrm>
          <a:prstGeom prst="cube">
            <a:avLst/>
          </a:prstGeom>
          <a:gradFill>
            <a:gsLst>
              <a:gs pos="0">
                <a:srgbClr val="C15BFF"/>
              </a:gs>
              <a:gs pos="100000">
                <a:srgbClr val="C15BFF">
                  <a:lumMod val="23000"/>
                  <a:lumOff val="77000"/>
                </a:srgbClr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600000" scaled="0"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1" name="Куб 50">
            <a:extLst>
              <a:ext uri="{FF2B5EF4-FFF2-40B4-BE49-F238E27FC236}">
                <a16:creationId xmlns:a16="http://schemas.microsoft.com/office/drawing/2014/main" id="{04B2BBD5-B3F3-0741-665E-B5ADD7B2813F}"/>
              </a:ext>
            </a:extLst>
          </p:cNvPr>
          <p:cNvSpPr/>
          <p:nvPr/>
        </p:nvSpPr>
        <p:spPr>
          <a:xfrm>
            <a:off x="6869022" y="5220199"/>
            <a:ext cx="1080000" cy="1080000"/>
          </a:xfrm>
          <a:prstGeom prst="cube">
            <a:avLst/>
          </a:prstGeom>
          <a:gradFill>
            <a:gsLst>
              <a:gs pos="0">
                <a:srgbClr val="C15BFF"/>
              </a:gs>
              <a:gs pos="100000">
                <a:srgbClr val="FBB3C1">
                  <a:lumMod val="46000"/>
                  <a:lumOff val="54000"/>
                </a:srgbClr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600000" scaled="0"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396115-1F1D-C5BF-0797-977766E5224A}"/>
              </a:ext>
            </a:extLst>
          </p:cNvPr>
          <p:cNvSpPr txBox="1"/>
          <p:nvPr/>
        </p:nvSpPr>
        <p:spPr>
          <a:xfrm rot="16200000">
            <a:off x="6805938" y="5688577"/>
            <a:ext cx="94504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b="1" dirty="0">
                <a:latin typeface="Everlasting" panose="02000503000000000000" pitchFamily="2" charset="-52"/>
              </a:rPr>
              <a:t>Реклама</a:t>
            </a:r>
            <a:endParaRPr lang="ru-RU" sz="1400" dirty="0">
              <a:latin typeface="Everlasting" panose="02000503000000000000" pitchFamily="2" charset="-52"/>
            </a:endParaRPr>
          </a:p>
        </p:txBody>
      </p:sp>
      <p:sp>
        <p:nvSpPr>
          <p:cNvPr id="59" name="Куб 58">
            <a:extLst>
              <a:ext uri="{FF2B5EF4-FFF2-40B4-BE49-F238E27FC236}">
                <a16:creationId xmlns:a16="http://schemas.microsoft.com/office/drawing/2014/main" id="{986AA182-5541-19CE-3749-CB8BBCF7B7C4}"/>
              </a:ext>
            </a:extLst>
          </p:cNvPr>
          <p:cNvSpPr/>
          <p:nvPr/>
        </p:nvSpPr>
        <p:spPr>
          <a:xfrm>
            <a:off x="7689091" y="1278077"/>
            <a:ext cx="1080000" cy="5040000"/>
          </a:xfrm>
          <a:prstGeom prst="cube">
            <a:avLst/>
          </a:prstGeom>
          <a:gradFill>
            <a:gsLst>
              <a:gs pos="0">
                <a:srgbClr val="C15BFF"/>
              </a:gs>
              <a:gs pos="100000">
                <a:srgbClr val="FBB3C1">
                  <a:lumMod val="43000"/>
                  <a:lumOff val="57000"/>
                </a:srgbClr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600000" scaled="0"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1" name="Куб 60">
            <a:extLst>
              <a:ext uri="{FF2B5EF4-FFF2-40B4-BE49-F238E27FC236}">
                <a16:creationId xmlns:a16="http://schemas.microsoft.com/office/drawing/2014/main" id="{68C84589-EB93-1592-7DDA-72A183D510E3}"/>
              </a:ext>
            </a:extLst>
          </p:cNvPr>
          <p:cNvSpPr/>
          <p:nvPr/>
        </p:nvSpPr>
        <p:spPr>
          <a:xfrm>
            <a:off x="6055328" y="4157408"/>
            <a:ext cx="1061841" cy="1138699"/>
          </a:xfrm>
          <a:prstGeom prst="cube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 w="25400" cap="flat">
            <a:solidFill>
              <a:schemeClr val="accent1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BB9E65-8DD0-AAD2-A2AA-20CCF5AF0DE6}"/>
              </a:ext>
            </a:extLst>
          </p:cNvPr>
          <p:cNvSpPr txBox="1"/>
          <p:nvPr/>
        </p:nvSpPr>
        <p:spPr>
          <a:xfrm rot="16200000">
            <a:off x="5902906" y="5476891"/>
            <a:ext cx="109469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latin typeface="Everlasting" panose="02000503000000000000" pitchFamily="2" charset="-52"/>
              </a:rPr>
              <a:t>Аренда</a:t>
            </a:r>
            <a:endParaRPr lang="ru-RU" dirty="0">
              <a:latin typeface="Everlasting" panose="02000503000000000000" pitchFamily="2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CB7877-344D-A061-9493-E3289A56F700}"/>
              </a:ext>
            </a:extLst>
          </p:cNvPr>
          <p:cNvSpPr txBox="1"/>
          <p:nvPr/>
        </p:nvSpPr>
        <p:spPr>
          <a:xfrm rot="16200000">
            <a:off x="6640171" y="4656113"/>
            <a:ext cx="273625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latin typeface="Everlasting" panose="02000503000000000000" pitchFamily="2" charset="-52"/>
              </a:rPr>
              <a:t>Печать</a:t>
            </a:r>
            <a:r>
              <a:rPr lang="ru-RU" b="1" dirty="0">
                <a:latin typeface="+mj-lt"/>
              </a:rPr>
              <a:t> </a:t>
            </a:r>
            <a:r>
              <a:rPr lang="ru-RU" b="1" dirty="0">
                <a:latin typeface="Everlasting" panose="02000503000000000000" pitchFamily="2" charset="-52"/>
              </a:rPr>
              <a:t>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>
                <a:latin typeface="Everlasting" panose="02000503000000000000" pitchFamily="2" charset="-52"/>
              </a:rPr>
              <a:t>заказ</a:t>
            </a:r>
            <a:endParaRPr lang="ru-RU" dirty="0">
              <a:latin typeface="Everlasting" panose="02000503000000000000" pitchFamily="2" charset="-52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5648844E-FC74-6A6A-3814-0E7352E845FB}"/>
              </a:ext>
            </a:extLst>
          </p:cNvPr>
          <p:cNvSpPr/>
          <p:nvPr/>
        </p:nvSpPr>
        <p:spPr>
          <a:xfrm>
            <a:off x="5928" y="2010383"/>
            <a:ext cx="576000" cy="3960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018BA5D9-056A-C455-D758-EECE6ECE5663}"/>
              </a:ext>
            </a:extLst>
          </p:cNvPr>
          <p:cNvCxnSpPr>
            <a:cxnSpLocks/>
          </p:cNvCxnSpPr>
          <p:nvPr/>
        </p:nvCxnSpPr>
        <p:spPr>
          <a:xfrm flipV="1">
            <a:off x="559690" y="2097557"/>
            <a:ext cx="27685" cy="3785652"/>
          </a:xfrm>
          <a:prstGeom prst="line">
            <a:avLst/>
          </a:prstGeom>
          <a:noFill/>
          <a:ln w="63500" cap="rnd">
            <a:gradFill>
              <a:gsLst>
                <a:gs pos="0">
                  <a:srgbClr val="C15BFF"/>
                </a:gs>
                <a:gs pos="37000">
                  <a:schemeClr val="accent1">
                    <a:lumMod val="45000"/>
                    <a:lumOff val="55000"/>
                  </a:schemeClr>
                </a:gs>
                <a:gs pos="83000">
                  <a:srgbClr val="FBB3C1"/>
                </a:gs>
                <a:gs pos="100000">
                  <a:srgbClr val="7030A0"/>
                </a:gs>
              </a:gsLst>
              <a:lin ang="5400000" scaled="1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1B849632-70DA-46B5-1022-287DB8F95B45}"/>
              </a:ext>
            </a:extLst>
          </p:cNvPr>
          <p:cNvSpPr txBox="1"/>
          <p:nvPr/>
        </p:nvSpPr>
        <p:spPr>
          <a:xfrm>
            <a:off x="1706942" y="6177738"/>
            <a:ext cx="270824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Bahnschrift" panose="020B0502040204020203" pitchFamily="34" charset="0"/>
                <a:sym typeface="Helvetica"/>
              </a:rPr>
              <a:t>= 16200 ± 500</a:t>
            </a:r>
          </a:p>
        </p:txBody>
      </p:sp>
      <p:sp>
        <p:nvSpPr>
          <p:cNvPr id="142" name="Куб 141">
            <a:extLst>
              <a:ext uri="{FF2B5EF4-FFF2-40B4-BE49-F238E27FC236}">
                <a16:creationId xmlns:a16="http://schemas.microsoft.com/office/drawing/2014/main" id="{8D71B00A-A7C2-A85E-A2D0-7C42214C67D2}"/>
              </a:ext>
            </a:extLst>
          </p:cNvPr>
          <p:cNvSpPr/>
          <p:nvPr/>
        </p:nvSpPr>
        <p:spPr>
          <a:xfrm>
            <a:off x="8481597" y="1993879"/>
            <a:ext cx="1080000" cy="4320000"/>
          </a:xfrm>
          <a:prstGeom prst="cube">
            <a:avLst/>
          </a:prstGeom>
          <a:gradFill>
            <a:gsLst>
              <a:gs pos="0">
                <a:srgbClr val="C15BFF"/>
              </a:gs>
              <a:gs pos="100000">
                <a:srgbClr val="FBB3C1">
                  <a:lumMod val="50000"/>
                  <a:lumOff val="50000"/>
                </a:srgbClr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600000" scaled="0"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4260351-B70B-1BBF-3A4C-CB7FF0BCFF9F}"/>
              </a:ext>
            </a:extLst>
          </p:cNvPr>
          <p:cNvSpPr txBox="1"/>
          <p:nvPr/>
        </p:nvSpPr>
        <p:spPr>
          <a:xfrm rot="16200000">
            <a:off x="7599218" y="4812842"/>
            <a:ext cx="242638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dirty="0">
                <a:latin typeface="Everlasting" panose="02000503000000000000" pitchFamily="2" charset="-52"/>
              </a:rPr>
              <a:t>Брелок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latin typeface="Everlasting" panose="02000503000000000000" pitchFamily="2" charset="-52"/>
              </a:rPr>
              <a:t>с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latin typeface="Everlasting" panose="02000503000000000000" pitchFamily="2" charset="-52"/>
              </a:rPr>
              <a:t>печатью</a:t>
            </a:r>
            <a:endParaRPr lang="ru-RU" dirty="0">
              <a:latin typeface="Everlasting" panose="02000503000000000000" pitchFamily="2" charset="-52"/>
            </a:endParaRPr>
          </a:p>
        </p:txBody>
      </p:sp>
      <p:sp>
        <p:nvSpPr>
          <p:cNvPr id="145" name="Куб 144">
            <a:extLst>
              <a:ext uri="{FF2B5EF4-FFF2-40B4-BE49-F238E27FC236}">
                <a16:creationId xmlns:a16="http://schemas.microsoft.com/office/drawing/2014/main" id="{36E13D48-1E5F-6DA5-D083-1B53F9522D8F}"/>
              </a:ext>
            </a:extLst>
          </p:cNvPr>
          <p:cNvSpPr/>
          <p:nvPr/>
        </p:nvSpPr>
        <p:spPr>
          <a:xfrm>
            <a:off x="9312252" y="3283170"/>
            <a:ext cx="1080000" cy="3024000"/>
          </a:xfrm>
          <a:prstGeom prst="cube">
            <a:avLst/>
          </a:prstGeom>
          <a:gradFill>
            <a:gsLst>
              <a:gs pos="0">
                <a:srgbClr val="C15BFF"/>
              </a:gs>
              <a:gs pos="47000">
                <a:srgbClr val="FBB3C1">
                  <a:lumMod val="43000"/>
                  <a:lumOff val="57000"/>
                </a:srgbClr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3600000" scaled="0"/>
          </a:gra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6C3C583-4104-6BD2-25B9-F2B19ACF3BD6}"/>
              </a:ext>
            </a:extLst>
          </p:cNvPr>
          <p:cNvSpPr txBox="1"/>
          <p:nvPr/>
        </p:nvSpPr>
        <p:spPr>
          <a:xfrm rot="16200000">
            <a:off x="8354577" y="4636120"/>
            <a:ext cx="26735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b="1" dirty="0">
                <a:latin typeface="Everlasting" panose="02000503000000000000" pitchFamily="2" charset="-52"/>
              </a:rPr>
              <a:t>Магниты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latin typeface="Everlasting" panose="02000503000000000000" pitchFamily="2" charset="-52"/>
              </a:rPr>
              <a:t>прямоугольные</a:t>
            </a:r>
            <a:r>
              <a:rPr lang="ru-RU" sz="1800" b="1" dirty="0">
                <a:latin typeface="+mj-lt"/>
              </a:rPr>
              <a:t> </a:t>
            </a:r>
          </a:p>
          <a:p>
            <a:r>
              <a:rPr lang="ru-RU" sz="1800" b="1" dirty="0">
                <a:latin typeface="Everlasting" panose="02000503000000000000" pitchFamily="2" charset="-52"/>
              </a:rPr>
              <a:t>с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>
                <a:latin typeface="Everlasting" panose="02000503000000000000" pitchFamily="2" charset="-52"/>
              </a:rPr>
              <a:t>печатью</a:t>
            </a:r>
            <a:endParaRPr lang="ru-RU" dirty="0">
              <a:latin typeface="Everlasting" panose="020005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10362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16" grpId="0" animBg="1"/>
      <p:bldP spid="51" grpId="0" animBg="1"/>
      <p:bldP spid="53" grpId="0"/>
      <p:bldP spid="59" grpId="0" animBg="1"/>
      <p:bldP spid="61" grpId="0" animBg="1"/>
      <p:bldP spid="38" grpId="0"/>
      <p:bldP spid="63" grpId="0"/>
      <p:bldP spid="142" grpId="0" animBg="1"/>
      <p:bldP spid="144" grpId="0"/>
      <p:bldP spid="145" grpId="0" animBg="1"/>
      <p:bldP spid="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>
            <a:extLst>
              <a:ext uri="{FF2B5EF4-FFF2-40B4-BE49-F238E27FC236}">
                <a16:creationId xmlns:a16="http://schemas.microsoft.com/office/drawing/2014/main" id="{34663B65-61BA-B413-E593-367DA3A4ED28}"/>
              </a:ext>
            </a:extLst>
          </p:cNvPr>
          <p:cNvSpPr/>
          <p:nvPr/>
        </p:nvSpPr>
        <p:spPr>
          <a:xfrm>
            <a:off x="7572103" y="2960405"/>
            <a:ext cx="6518935" cy="651893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198086" y="270504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КОНКУРЕНТЫ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8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4C34CE-5601-EBC0-8851-7ECB3D0EE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8571" y="3429000"/>
            <a:ext cx="3179534" cy="3179534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A0C6ACC-2070-8152-8533-614341B8CC1E}"/>
              </a:ext>
            </a:extLst>
          </p:cNvPr>
          <p:cNvGrpSpPr/>
          <p:nvPr/>
        </p:nvGrpSpPr>
        <p:grpSpPr>
          <a:xfrm>
            <a:off x="1074056" y="1930400"/>
            <a:ext cx="2278744" cy="3773714"/>
            <a:chOff x="1074056" y="1930400"/>
            <a:chExt cx="2598058" cy="4149062"/>
          </a:xfrm>
          <a:gradFill>
            <a:gsLst>
              <a:gs pos="0">
                <a:srgbClr val="8FAADC"/>
              </a:gs>
              <a:gs pos="100000">
                <a:srgbClr val="C15BFF"/>
              </a:gs>
            </a:gsLst>
            <a:lin ang="3600000" scaled="0"/>
          </a:gra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0E7108E-4381-77F2-6526-E9F2F1B32211}"/>
                </a:ext>
              </a:extLst>
            </p:cNvPr>
            <p:cNvSpPr/>
            <p:nvPr/>
          </p:nvSpPr>
          <p:spPr>
            <a:xfrm>
              <a:off x="1074057" y="1930400"/>
              <a:ext cx="2598057" cy="4149062"/>
            </a:xfrm>
            <a:prstGeom prst="round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5AC91B08-CF28-6DF8-EF4E-1515E3498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512" y="3684989"/>
              <a:ext cx="1601146" cy="1601146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99E1D2-D216-7BF3-C5BD-68007A16CDDC}"/>
                </a:ext>
              </a:extLst>
            </p:cNvPr>
            <p:cNvSpPr txBox="1"/>
            <p:nvPr/>
          </p:nvSpPr>
          <p:spPr>
            <a:xfrm>
              <a:off x="1074056" y="2379684"/>
              <a:ext cx="2598058" cy="7106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i="0" dirty="0">
                  <a:effectLst/>
                  <a:latin typeface="+mj-lt"/>
                </a:rPr>
                <a:t>Твоя Полка </a:t>
              </a:r>
              <a:endParaRPr lang="en-US" sz="1800" b="1" i="0" dirty="0">
                <a:effectLst/>
                <a:latin typeface="+mj-lt"/>
              </a:endParaRPr>
            </a:p>
            <a:p>
              <a:pPr algn="ctr"/>
              <a:r>
                <a:rPr lang="ru-RU" sz="1800" b="1" i="0" dirty="0">
                  <a:effectLst/>
                  <a:latin typeface="+mj-lt"/>
                </a:rPr>
                <a:t>Великий Новгород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4B8C184-8730-B7DE-4277-20F27FE67A0A}"/>
              </a:ext>
            </a:extLst>
          </p:cNvPr>
          <p:cNvGrpSpPr/>
          <p:nvPr/>
        </p:nvGrpSpPr>
        <p:grpSpPr>
          <a:xfrm>
            <a:off x="3505200" y="1947153"/>
            <a:ext cx="2278744" cy="3773714"/>
            <a:chOff x="1074056" y="1930400"/>
            <a:chExt cx="2598058" cy="4149062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C15BFF"/>
              </a:gs>
            </a:gsLst>
            <a:lin ang="10200000" scaled="0"/>
          </a:gradFill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7E1CE8CF-13CF-E787-6548-C25515CA4399}"/>
                </a:ext>
              </a:extLst>
            </p:cNvPr>
            <p:cNvSpPr/>
            <p:nvPr/>
          </p:nvSpPr>
          <p:spPr>
            <a:xfrm>
              <a:off x="1074057" y="1930400"/>
              <a:ext cx="2598057" cy="4149062"/>
            </a:xfrm>
            <a:prstGeom prst="round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4605839-4886-0245-FA69-C915A1A2A28D}"/>
                </a:ext>
              </a:extLst>
            </p:cNvPr>
            <p:cNvSpPr txBox="1"/>
            <p:nvPr/>
          </p:nvSpPr>
          <p:spPr>
            <a:xfrm>
              <a:off x="1074056" y="2379684"/>
              <a:ext cx="2598058" cy="40606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i="0" dirty="0">
                  <a:effectLst/>
                  <a:latin typeface="+mj-lt"/>
                </a:rPr>
                <a:t>Сочиняй мечты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5DB5740-CB4B-FACC-4A3E-40D0BCCACEF4}"/>
              </a:ext>
            </a:extLst>
          </p:cNvPr>
          <p:cNvGrpSpPr/>
          <p:nvPr/>
        </p:nvGrpSpPr>
        <p:grpSpPr>
          <a:xfrm>
            <a:off x="5936344" y="1963906"/>
            <a:ext cx="2278744" cy="3773714"/>
            <a:chOff x="1074056" y="1930400"/>
            <a:chExt cx="2598058" cy="4149062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7030A0">
                  <a:lumMod val="66000"/>
                  <a:lumOff val="34000"/>
                </a:srgbClr>
              </a:gs>
            </a:gsLst>
            <a:lin ang="600000" scaled="0"/>
          </a:gra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76428AD2-925E-6BB8-E23E-5AB1ED979409}"/>
                </a:ext>
              </a:extLst>
            </p:cNvPr>
            <p:cNvSpPr/>
            <p:nvPr/>
          </p:nvSpPr>
          <p:spPr>
            <a:xfrm>
              <a:off x="1074057" y="1930400"/>
              <a:ext cx="2598057" cy="4149062"/>
            </a:xfrm>
            <a:prstGeom prst="round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660608-0122-D8D6-C62E-E731C6E267A6}"/>
                </a:ext>
              </a:extLst>
            </p:cNvPr>
            <p:cNvSpPr txBox="1"/>
            <p:nvPr/>
          </p:nvSpPr>
          <p:spPr>
            <a:xfrm>
              <a:off x="1074056" y="2379684"/>
              <a:ext cx="2598058" cy="7106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i="0" dirty="0">
                  <a:solidFill>
                    <a:schemeClr val="tx1"/>
                  </a:solidFill>
                  <a:effectLst/>
                  <a:latin typeface="+mj-lt"/>
                </a:rPr>
                <a:t>Частные торговые точки</a:t>
              </a:r>
            </a:p>
          </p:txBody>
        </p:sp>
      </p:grpSp>
      <p:pic>
        <p:nvPicPr>
          <p:cNvPr id="5" name="Рисунок 4" descr="Дом со сплошной заливкой">
            <a:extLst>
              <a:ext uri="{FF2B5EF4-FFF2-40B4-BE49-F238E27FC236}">
                <a16:creationId xmlns:a16="http://schemas.microsoft.com/office/drawing/2014/main" id="{80080A40-B36B-44B5-D87C-54DF430D7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0503" y="3293428"/>
            <a:ext cx="1689128" cy="16891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733529-BDC6-7408-0B8A-A12DDE457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83" b="96966" l="9797" r="89845">
                        <a14:foregroundMark x1="16368" y1="71359" x2="13620" y2="52913"/>
                        <a14:foregroundMark x1="13620" y1="52913" x2="18041" y2="24757"/>
                        <a14:foregroundMark x1="18041" y1="24757" x2="44564" y2="8981"/>
                        <a14:foregroundMark x1="44564" y1="8981" x2="56750" y2="8010"/>
                        <a14:foregroundMark x1="56750" y1="8010" x2="68339" y2="13471"/>
                        <a14:foregroundMark x1="68339" y1="13471" x2="84110" y2="32524"/>
                        <a14:foregroundMark x1="84110" y1="32524" x2="84110" y2="51942"/>
                        <a14:foregroundMark x1="84110" y1="51942" x2="77658" y2="69417"/>
                        <a14:foregroundMark x1="77658" y1="69417" x2="82437" y2="76699"/>
                        <a14:foregroundMark x1="82437" y1="76699" x2="82676" y2="86044"/>
                        <a14:foregroundMark x1="82676" y1="86044" x2="71326" y2="92476"/>
                        <a14:foregroundMark x1="71326" y1="92476" x2="51613" y2="97087"/>
                        <a14:foregroundMark x1="51613" y1="97087" x2="21386" y2="89806"/>
                        <a14:foregroundMark x1="21386" y1="89806" x2="10633" y2="83374"/>
                        <a14:foregroundMark x1="10633" y1="83374" x2="20789" y2="77670"/>
                        <a14:foregroundMark x1="20789" y1="77670" x2="16129" y2="71845"/>
                        <a14:foregroundMark x1="47431" y1="8495" x2="54122" y2="4490"/>
                        <a14:foregroundMark x1="54122" y1="4490" x2="62843" y2="5583"/>
                        <a14:foregroundMark x1="62843" y1="5583" x2="64038" y2="82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8144" y="3450659"/>
            <a:ext cx="1632856" cy="16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105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7FEAA946-2BD8-4976-6520-68B4D426FB99}"/>
              </a:ext>
            </a:extLst>
          </p:cNvPr>
          <p:cNvSpPr/>
          <p:nvPr/>
        </p:nvSpPr>
        <p:spPr>
          <a:xfrm>
            <a:off x="9447837" y="4617840"/>
            <a:ext cx="1584439" cy="1467912"/>
          </a:xfrm>
          <a:prstGeom prst="ellipse">
            <a:avLst/>
          </a:prstGeom>
          <a:noFill/>
          <a:ln w="25400" cap="flat">
            <a:solidFill>
              <a:srgbClr val="D797FF"/>
            </a:solidFill>
            <a:prstDash val="solid"/>
            <a:round/>
          </a:ln>
          <a:effectLst>
            <a:glow rad="101600">
              <a:srgbClr val="D797FF">
                <a:alpha val="4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5E622FB-4DDD-05D3-4018-CDD388A07373}"/>
              </a:ext>
            </a:extLst>
          </p:cNvPr>
          <p:cNvSpPr/>
          <p:nvPr/>
        </p:nvSpPr>
        <p:spPr>
          <a:xfrm>
            <a:off x="10945000" y="4022262"/>
            <a:ext cx="956717" cy="886356"/>
          </a:xfrm>
          <a:prstGeom prst="ellipse">
            <a:avLst/>
          </a:prstGeom>
          <a:noFill/>
          <a:ln w="25400" cap="flat">
            <a:solidFill>
              <a:srgbClr val="D797FF"/>
            </a:solidFill>
            <a:prstDash val="solid"/>
            <a:round/>
          </a:ln>
          <a:effectLst>
            <a:glow rad="101600">
              <a:srgbClr val="D797FF">
                <a:alpha val="4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3E1A339-C9AE-3631-E5FB-3219DFB96C01}"/>
              </a:ext>
            </a:extLst>
          </p:cNvPr>
          <p:cNvSpPr/>
          <p:nvPr/>
        </p:nvSpPr>
        <p:spPr>
          <a:xfrm>
            <a:off x="11131312" y="6138248"/>
            <a:ext cx="584092" cy="541135"/>
          </a:xfrm>
          <a:prstGeom prst="ellipse">
            <a:avLst/>
          </a:prstGeom>
          <a:noFill/>
          <a:ln w="25400" cap="flat">
            <a:solidFill>
              <a:srgbClr val="D797FF"/>
            </a:solidFill>
            <a:prstDash val="solid"/>
            <a:round/>
          </a:ln>
          <a:effectLst>
            <a:glow rad="101600">
              <a:srgbClr val="D797FF">
                <a:alpha val="4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B0257A6-DBD9-2125-6038-ABD5DEFF8AEE}"/>
              </a:ext>
            </a:extLst>
          </p:cNvPr>
          <p:cNvSpPr/>
          <p:nvPr/>
        </p:nvSpPr>
        <p:spPr>
          <a:xfrm>
            <a:off x="7821924" y="0"/>
            <a:ext cx="4262726" cy="394922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D797FF"/>
            </a:solidFill>
            <a:prstDash val="solid"/>
            <a:round/>
          </a:ln>
          <a:effectLst>
            <a:glow rad="101600">
              <a:srgbClr val="D797FF">
                <a:alpha val="4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0B4EABF2-E264-91E5-39B4-9AB8E6A04F69}"/>
              </a:ext>
            </a:extLst>
          </p:cNvPr>
          <p:cNvSpPr/>
          <p:nvPr/>
        </p:nvSpPr>
        <p:spPr>
          <a:xfrm>
            <a:off x="110127" y="1874143"/>
            <a:ext cx="4262726" cy="394922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D797FF"/>
            </a:solidFill>
            <a:prstDash val="solid"/>
            <a:round/>
          </a:ln>
          <a:effectLst>
            <a:glow rad="101600">
              <a:srgbClr val="D797FF">
                <a:alpha val="4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57B6572D-9A92-9A38-9B01-451E7245B3E2}"/>
              </a:ext>
            </a:extLst>
          </p:cNvPr>
          <p:cNvSpPr/>
          <p:nvPr/>
        </p:nvSpPr>
        <p:spPr>
          <a:xfrm>
            <a:off x="4502401" y="2805140"/>
            <a:ext cx="4262726" cy="3949226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D797FF"/>
            </a:solidFill>
            <a:prstDash val="solid"/>
            <a:round/>
          </a:ln>
          <a:effectLst>
            <a:glow rad="101600">
              <a:srgbClr val="D797FF">
                <a:alpha val="4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198086" y="270504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РЕЗУЛЬТАТЫ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9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B8513993-ED48-28C0-59CB-4DB50CF33F76}"/>
              </a:ext>
            </a:extLst>
          </p:cNvPr>
          <p:cNvSpPr txBox="1"/>
          <p:nvPr/>
        </p:nvSpPr>
        <p:spPr>
          <a:xfrm>
            <a:off x="559690" y="1187452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ptos Black" panose="020B0004020202020204" pitchFamily="34" charset="0"/>
              </a:rPr>
              <a:t>РЕЗУЛЬТАТ РАБОТЫ</a:t>
            </a:r>
            <a:endParaRPr sz="3600" b="1" dirty="0">
              <a:latin typeface="Aptos Black" panose="020B0004020202020204" pitchFamily="34" charset="0"/>
            </a:endParaRPr>
          </a:p>
        </p:txBody>
      </p:sp>
      <p:pic>
        <p:nvPicPr>
          <p:cNvPr id="6" name="Рисунок 5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2C2A26F-D5B7-47D4-A064-558E31D48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1" y="1946370"/>
            <a:ext cx="3343977" cy="3343977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одежд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99174A6-1F2C-94A2-0D7B-4890BB2CB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91" y="3107764"/>
            <a:ext cx="3343977" cy="334397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ческая вставка, иллюстрация, рисунок, плакат&#10;&#10;Автоматически созданное описание">
            <a:extLst>
              <a:ext uri="{FF2B5EF4-FFF2-40B4-BE49-F238E27FC236}">
                <a16:creationId xmlns:a16="http://schemas.microsoft.com/office/drawing/2014/main" id="{BFF8CD90-36B7-15CD-AF32-B8A8EF357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75" y="-25384"/>
            <a:ext cx="3643742" cy="3643742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CA164B02-7A76-9E71-C02D-D350FEF55C6E}"/>
              </a:ext>
            </a:extLst>
          </p:cNvPr>
          <p:cNvSpPr/>
          <p:nvPr/>
        </p:nvSpPr>
        <p:spPr>
          <a:xfrm>
            <a:off x="5834397" y="1250047"/>
            <a:ext cx="956717" cy="886356"/>
          </a:xfrm>
          <a:prstGeom prst="ellipse">
            <a:avLst/>
          </a:prstGeom>
          <a:noFill/>
          <a:ln w="25400" cap="flat">
            <a:solidFill>
              <a:srgbClr val="D797FF"/>
            </a:solidFill>
            <a:prstDash val="solid"/>
            <a:round/>
          </a:ln>
          <a:effectLst>
            <a:glow rad="101600">
              <a:srgbClr val="D797FF">
                <a:alpha val="40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7B366F6-FA2E-0C64-D1B3-CBCA983F3E1A}"/>
              </a:ext>
            </a:extLst>
          </p:cNvPr>
          <p:cNvGrpSpPr/>
          <p:nvPr/>
        </p:nvGrpSpPr>
        <p:grpSpPr>
          <a:xfrm>
            <a:off x="-2684022" y="1974613"/>
            <a:ext cx="2278744" cy="3773714"/>
            <a:chOff x="1074056" y="1930400"/>
            <a:chExt cx="2598058" cy="4149062"/>
          </a:xfrm>
          <a:gradFill>
            <a:gsLst>
              <a:gs pos="0">
                <a:srgbClr val="7030A0"/>
              </a:gs>
              <a:gs pos="100000">
                <a:srgbClr val="C15BFF"/>
              </a:gs>
            </a:gsLst>
            <a:lin ang="13200000" scaled="0"/>
          </a:gradFill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11E4826-EF9C-8EE7-64DF-732799AF93CD}"/>
                </a:ext>
              </a:extLst>
            </p:cNvPr>
            <p:cNvSpPr/>
            <p:nvPr/>
          </p:nvSpPr>
          <p:spPr>
            <a:xfrm>
              <a:off x="1074057" y="1930400"/>
              <a:ext cx="2598057" cy="4149062"/>
            </a:xfrm>
            <a:prstGeom prst="round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D967AE8D-DB5B-8907-18A5-924F00E7EC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512" y="3684989"/>
              <a:ext cx="1601146" cy="1601146"/>
            </a:xfrm>
            <a:prstGeom prst="ellipse">
              <a:avLst/>
            </a:prstGeom>
            <a:grpFill/>
            <a:ln w="6350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50FB43-2330-A2EB-22B3-2B7FCC51ABFD}"/>
                </a:ext>
              </a:extLst>
            </p:cNvPr>
            <p:cNvSpPr txBox="1"/>
            <p:nvPr/>
          </p:nvSpPr>
          <p:spPr>
            <a:xfrm>
              <a:off x="1074056" y="2379684"/>
              <a:ext cx="2598058" cy="7106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i="0" dirty="0">
                  <a:effectLst/>
                  <a:latin typeface="+mj-lt"/>
                </a:rPr>
                <a:t>Твоя Полка </a:t>
              </a:r>
              <a:endParaRPr lang="en-US" sz="1800" b="1" i="0" dirty="0">
                <a:effectLst/>
                <a:latin typeface="+mj-lt"/>
              </a:endParaRPr>
            </a:p>
            <a:p>
              <a:pPr algn="ctr"/>
              <a:r>
                <a:rPr lang="ru-RU" sz="1800" b="1" i="0" dirty="0">
                  <a:effectLst/>
                  <a:latin typeface="+mj-lt"/>
                </a:rPr>
                <a:t>Великий Новгород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79AA530-69F1-C155-BFA4-C8A276B64E2A}"/>
              </a:ext>
            </a:extLst>
          </p:cNvPr>
          <p:cNvGrpSpPr/>
          <p:nvPr/>
        </p:nvGrpSpPr>
        <p:grpSpPr>
          <a:xfrm>
            <a:off x="2318181" y="-4193262"/>
            <a:ext cx="2278744" cy="3773714"/>
            <a:chOff x="1074056" y="1930400"/>
            <a:chExt cx="2598058" cy="4149062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C15BFF"/>
              </a:gs>
            </a:gsLst>
            <a:lin ang="10200000" scaled="0"/>
          </a:gra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4C3CC089-E627-68F7-BB13-22357E07FF3D}"/>
                </a:ext>
              </a:extLst>
            </p:cNvPr>
            <p:cNvSpPr/>
            <p:nvPr/>
          </p:nvSpPr>
          <p:spPr>
            <a:xfrm>
              <a:off x="1074057" y="1930400"/>
              <a:ext cx="2598057" cy="4149062"/>
            </a:xfrm>
            <a:prstGeom prst="round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0EDCC6-E643-91A4-9EA9-FA00A895AE5D}"/>
                </a:ext>
              </a:extLst>
            </p:cNvPr>
            <p:cNvSpPr txBox="1"/>
            <p:nvPr/>
          </p:nvSpPr>
          <p:spPr>
            <a:xfrm>
              <a:off x="1074056" y="2379684"/>
              <a:ext cx="2598058" cy="40606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i="0" dirty="0">
                  <a:effectLst/>
                  <a:latin typeface="+mj-lt"/>
                </a:rPr>
                <a:t>Сочиняй мечты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5F1EDE4-D188-7857-E62F-0EF7FA800B0F}"/>
              </a:ext>
            </a:extLst>
          </p:cNvPr>
          <p:cNvGrpSpPr/>
          <p:nvPr/>
        </p:nvGrpSpPr>
        <p:grpSpPr>
          <a:xfrm>
            <a:off x="12378815" y="-1401169"/>
            <a:ext cx="2278744" cy="3773714"/>
            <a:chOff x="1074056" y="1930400"/>
            <a:chExt cx="2598058" cy="4149062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7030A0"/>
              </a:gs>
            </a:gsLst>
            <a:lin ang="600000" scaled="0"/>
          </a:gra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1E6F03D-4D00-CFC6-71A8-501FF6D4E9B5}"/>
                </a:ext>
              </a:extLst>
            </p:cNvPr>
            <p:cNvSpPr/>
            <p:nvPr/>
          </p:nvSpPr>
          <p:spPr>
            <a:xfrm>
              <a:off x="1074057" y="1930400"/>
              <a:ext cx="2598057" cy="4149062"/>
            </a:xfrm>
            <a:prstGeom prst="round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C03749-7E0C-CA4C-4BD3-8F230B102797}"/>
                </a:ext>
              </a:extLst>
            </p:cNvPr>
            <p:cNvSpPr txBox="1"/>
            <p:nvPr/>
          </p:nvSpPr>
          <p:spPr>
            <a:xfrm>
              <a:off x="1074056" y="2379684"/>
              <a:ext cx="2598058" cy="7106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i="0" dirty="0">
                  <a:solidFill>
                    <a:schemeClr val="tx1"/>
                  </a:solidFill>
                  <a:effectLst/>
                  <a:latin typeface="+mj-lt"/>
                </a:rPr>
                <a:t>Частные торговые точки</a:t>
              </a:r>
            </a:p>
          </p:txBody>
        </p:sp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C125936-9D59-FCD9-F067-081AF58418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83" b="96966" l="9797" r="89845">
                        <a14:foregroundMark x1="16368" y1="71359" x2="13620" y2="52913"/>
                        <a14:foregroundMark x1="13620" y1="52913" x2="18041" y2="24757"/>
                        <a14:foregroundMark x1="18041" y1="24757" x2="44564" y2="8981"/>
                        <a14:foregroundMark x1="44564" y1="8981" x2="56750" y2="8010"/>
                        <a14:foregroundMark x1="56750" y1="8010" x2="68339" y2="13471"/>
                        <a14:foregroundMark x1="68339" y1="13471" x2="84110" y2="32524"/>
                        <a14:foregroundMark x1="84110" y1="32524" x2="84110" y2="51942"/>
                        <a14:foregroundMark x1="84110" y1="51942" x2="77658" y2="69417"/>
                        <a14:foregroundMark x1="77658" y1="69417" x2="82437" y2="76699"/>
                        <a14:foregroundMark x1="82437" y1="76699" x2="82676" y2="86044"/>
                        <a14:foregroundMark x1="82676" y1="86044" x2="71326" y2="92476"/>
                        <a14:foregroundMark x1="71326" y1="92476" x2="51613" y2="97087"/>
                        <a14:foregroundMark x1="51613" y1="97087" x2="21386" y2="89806"/>
                        <a14:foregroundMark x1="21386" y1="89806" x2="10633" y2="83374"/>
                        <a14:foregroundMark x1="10633" y1="83374" x2="20789" y2="77670"/>
                        <a14:foregroundMark x1="20789" y1="77670" x2="16129" y2="71845"/>
                        <a14:foregroundMark x1="47431" y1="8495" x2="54122" y2="4490"/>
                        <a14:foregroundMark x1="54122" y1="4490" x2="62843" y2="5583"/>
                        <a14:foregroundMark x1="62843" y1="5583" x2="64038" y2="82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6901" y="-2810608"/>
            <a:ext cx="1632856" cy="1607495"/>
          </a:xfrm>
          <a:prstGeom prst="rect">
            <a:avLst/>
          </a:prstGeom>
        </p:spPr>
      </p:pic>
      <p:pic>
        <p:nvPicPr>
          <p:cNvPr id="33" name="Рисунок 32" descr="Дом со сплошной заливкой">
            <a:extLst>
              <a:ext uri="{FF2B5EF4-FFF2-40B4-BE49-F238E27FC236}">
                <a16:creationId xmlns:a16="http://schemas.microsoft.com/office/drawing/2014/main" id="{E759F0D8-6672-E635-88A2-D48B26B30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73623" y="107359"/>
            <a:ext cx="1689128" cy="168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4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FAA5C3E-ACA7-6B71-1174-3054DB47DECB}"/>
              </a:ext>
            </a:extLst>
          </p:cNvPr>
          <p:cNvGrpSpPr/>
          <p:nvPr/>
        </p:nvGrpSpPr>
        <p:grpSpPr>
          <a:xfrm>
            <a:off x="7064155" y="-3580429"/>
            <a:ext cx="8366203" cy="8366203"/>
            <a:chOff x="7064155" y="-3580429"/>
            <a:chExt cx="8366203" cy="8366203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187B3626-C2E9-2466-2013-B3F1093992ED}"/>
                </a:ext>
              </a:extLst>
            </p:cNvPr>
            <p:cNvSpPr/>
            <p:nvPr/>
          </p:nvSpPr>
          <p:spPr>
            <a:xfrm>
              <a:off x="7572103" y="-2156626"/>
              <a:ext cx="6518935" cy="6518935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D405DA7A-696A-85CC-3885-CB9E4B5238E5}"/>
                </a:ext>
              </a:extLst>
            </p:cNvPr>
            <p:cNvSpPr/>
            <p:nvPr/>
          </p:nvSpPr>
          <p:spPr>
            <a:xfrm>
              <a:off x="7064155" y="-3580429"/>
              <a:ext cx="8366203" cy="8366203"/>
            </a:xfrm>
            <a:prstGeom prst="ellipse">
              <a:avLst/>
            </a:prstGeom>
            <a:noFill/>
            <a:ln w="25400" cap="flat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7030A0"/>
                  </a:gs>
                </a:gsLst>
                <a:lin ang="5400000" scaled="1"/>
              </a:gra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84" name="Текст 2"/>
          <p:cNvSpPr txBox="1"/>
          <p:nvPr/>
        </p:nvSpPr>
        <p:spPr>
          <a:xfrm>
            <a:off x="559690" y="1187452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ptos Black" panose="020B0004020202020204" pitchFamily="34" charset="0"/>
              </a:rPr>
              <a:t>КОМАНДА</a:t>
            </a:r>
            <a:endParaRPr sz="3600" b="1" dirty="0"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F7226B7-16DA-B8F9-EECF-2E4BE76F6937}"/>
              </a:ext>
            </a:extLst>
          </p:cNvPr>
          <p:cNvGrpSpPr/>
          <p:nvPr/>
        </p:nvGrpSpPr>
        <p:grpSpPr>
          <a:xfrm>
            <a:off x="139108" y="2547857"/>
            <a:ext cx="1800000" cy="2880000"/>
            <a:chOff x="710893" y="2242692"/>
            <a:chExt cx="2144485" cy="3134177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2DBBF6B8-FCE6-6EC5-ED18-64E27A1E7EAD}"/>
                </a:ext>
              </a:extLst>
            </p:cNvPr>
            <p:cNvSpPr/>
            <p:nvPr/>
          </p:nvSpPr>
          <p:spPr>
            <a:xfrm>
              <a:off x="710893" y="2242692"/>
              <a:ext cx="2144485" cy="3134177"/>
            </a:xfrm>
            <a:prstGeom prst="roundRect">
              <a:avLst/>
            </a:prstGeom>
            <a:solidFill>
              <a:srgbClr val="FFFFFF"/>
            </a:solidFill>
            <a:ln w="31750" cap="flat">
              <a:gradFill>
                <a:gsLst>
                  <a:gs pos="0">
                    <a:srgbClr val="7030A0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C15BFF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57F424-78DE-81C5-5AE1-4307AC8176FD}"/>
                </a:ext>
              </a:extLst>
            </p:cNvPr>
            <p:cNvSpPr txBox="1"/>
            <p:nvPr/>
          </p:nvSpPr>
          <p:spPr>
            <a:xfrm>
              <a:off x="1315176" y="4904405"/>
              <a:ext cx="1134280" cy="36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6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Лидер</a:t>
              </a:r>
            </a:p>
          </p:txBody>
        </p:sp>
        <p:pic>
          <p:nvPicPr>
            <p:cNvPr id="25" name="Рисунок 24" descr="Корона со сплошной заливкой">
              <a:extLst>
                <a:ext uri="{FF2B5EF4-FFF2-40B4-BE49-F238E27FC236}">
                  <a16:creationId xmlns:a16="http://schemas.microsoft.com/office/drawing/2014/main" id="{E6BC100C-F3B3-9B3B-8C2E-AE26C7B59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7334" y="2439809"/>
              <a:ext cx="1368004" cy="1368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3BD729-DA45-88AF-6664-DB66F34E2A46}"/>
                </a:ext>
              </a:extLst>
            </p:cNvPr>
            <p:cNvSpPr txBox="1"/>
            <p:nvPr/>
          </p:nvSpPr>
          <p:spPr>
            <a:xfrm>
              <a:off x="710893" y="4012265"/>
              <a:ext cx="2144485" cy="636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i="0" dirty="0" err="1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Ражбулаева</a:t>
              </a:r>
              <a:r>
                <a:rPr lang="ru-RU" sz="1600" b="1" i="0" dirty="0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 Хава </a:t>
              </a:r>
              <a:endParaRPr lang="ru-RU" sz="1600" dirty="0">
                <a:latin typeface="Far Cry Cyr" panose="03080602000000000000" pitchFamily="66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B67B398-80C0-725D-B2C9-F984E8CF7C35}"/>
              </a:ext>
            </a:extLst>
          </p:cNvPr>
          <p:cNvGrpSpPr/>
          <p:nvPr/>
        </p:nvGrpSpPr>
        <p:grpSpPr>
          <a:xfrm>
            <a:off x="2126312" y="2565155"/>
            <a:ext cx="1800000" cy="2880000"/>
            <a:chOff x="3160178" y="2242692"/>
            <a:chExt cx="2144485" cy="3134177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BA907E8D-6DA7-D940-5F5D-703EBFC5B902}"/>
                </a:ext>
              </a:extLst>
            </p:cNvPr>
            <p:cNvGrpSpPr/>
            <p:nvPr/>
          </p:nvGrpSpPr>
          <p:grpSpPr>
            <a:xfrm>
              <a:off x="3160178" y="2242692"/>
              <a:ext cx="2144485" cy="3134177"/>
              <a:chOff x="710893" y="2242692"/>
              <a:chExt cx="2144485" cy="3134177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99D720D6-F689-7F7A-06F0-ED7974BA0418}"/>
                  </a:ext>
                </a:extLst>
              </p:cNvPr>
              <p:cNvSpPr/>
              <p:nvPr/>
            </p:nvSpPr>
            <p:spPr>
              <a:xfrm>
                <a:off x="710893" y="2242692"/>
                <a:ext cx="2144485" cy="3134177"/>
              </a:xfrm>
              <a:prstGeom prst="roundRect">
                <a:avLst/>
              </a:prstGeom>
              <a:solidFill>
                <a:srgbClr val="FFFFFF"/>
              </a:solidFill>
              <a:ln w="31750" cap="flat">
                <a:gradFill>
                  <a:gsLst>
                    <a:gs pos="0">
                      <a:srgbClr val="7030A0"/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C15BFF"/>
                    </a:gs>
                  </a:gsLst>
                  <a:lin ang="5400000" scaled="1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2EF064-02A7-B279-2B66-DDB11C17DAA1}"/>
                  </a:ext>
                </a:extLst>
              </p:cNvPr>
              <p:cNvSpPr txBox="1"/>
              <p:nvPr/>
            </p:nvSpPr>
            <p:spPr>
              <a:xfrm>
                <a:off x="957944" y="4904405"/>
                <a:ext cx="1752599" cy="368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ru-RU" sz="16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Копирайтер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64CF9F-64F0-5B7A-D24B-56B9CDA92C33}"/>
                  </a:ext>
                </a:extLst>
              </p:cNvPr>
              <p:cNvSpPr txBox="1"/>
              <p:nvPr/>
            </p:nvSpPr>
            <p:spPr>
              <a:xfrm>
                <a:off x="710893" y="4012265"/>
                <a:ext cx="2144485" cy="636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i="0" dirty="0">
                    <a:solidFill>
                      <a:srgbClr val="000000"/>
                    </a:solidFill>
                    <a:effectLst/>
                    <a:latin typeface="Far Cry Cyr" panose="03080602000000000000" pitchFamily="66" charset="0"/>
                  </a:rPr>
                  <a:t>Михайлова Мария</a:t>
                </a:r>
                <a:endParaRPr lang="ru-RU" sz="1600" dirty="0">
                  <a:latin typeface="Far Cry Cyr" panose="03080602000000000000" pitchFamily="66" charset="0"/>
                </a:endParaRPr>
              </a:p>
            </p:txBody>
          </p:sp>
        </p:grpSp>
        <p:pic>
          <p:nvPicPr>
            <p:cNvPr id="34" name="Рисунок 33" descr="Печатная машинка со сплошной заливкой">
              <a:extLst>
                <a:ext uri="{FF2B5EF4-FFF2-40B4-BE49-F238E27FC236}">
                  <a16:creationId xmlns:a16="http://schemas.microsoft.com/office/drawing/2014/main" id="{5472A8E5-5DA6-96FE-4F0C-80C4760D4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19197" y="2447041"/>
              <a:ext cx="1368000" cy="136800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33C40E4-1A5D-821E-1F92-9F5441775635}"/>
              </a:ext>
            </a:extLst>
          </p:cNvPr>
          <p:cNvGrpSpPr/>
          <p:nvPr/>
        </p:nvGrpSpPr>
        <p:grpSpPr>
          <a:xfrm>
            <a:off x="4110181" y="2587700"/>
            <a:ext cx="1800000" cy="2880000"/>
            <a:chOff x="5609463" y="2242692"/>
            <a:chExt cx="2144485" cy="3134177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4C09892-3674-C335-C57A-4BB0463BBF21}"/>
                </a:ext>
              </a:extLst>
            </p:cNvPr>
            <p:cNvGrpSpPr/>
            <p:nvPr/>
          </p:nvGrpSpPr>
          <p:grpSpPr>
            <a:xfrm>
              <a:off x="5609463" y="2242692"/>
              <a:ext cx="2144485" cy="3134177"/>
              <a:chOff x="710893" y="2242692"/>
              <a:chExt cx="2144485" cy="3134177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45C75E2F-CD49-AAD0-D0B1-7249A5EF3A1E}"/>
                  </a:ext>
                </a:extLst>
              </p:cNvPr>
              <p:cNvSpPr/>
              <p:nvPr/>
            </p:nvSpPr>
            <p:spPr>
              <a:xfrm>
                <a:off x="710893" y="2242692"/>
                <a:ext cx="2144485" cy="3134177"/>
              </a:xfrm>
              <a:prstGeom prst="roundRect">
                <a:avLst/>
              </a:prstGeom>
              <a:solidFill>
                <a:srgbClr val="FFFFFF"/>
              </a:solidFill>
              <a:ln w="31750" cap="flat">
                <a:gradFill>
                  <a:gsLst>
                    <a:gs pos="0">
                      <a:srgbClr val="7030A0"/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C15BFF"/>
                    </a:gs>
                  </a:gsLst>
                  <a:lin ang="5400000" scaled="1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0EA0B4A-4EC6-96A7-C83A-7D0424191C25}"/>
                  </a:ext>
                </a:extLst>
              </p:cNvPr>
              <p:cNvSpPr txBox="1"/>
              <p:nvPr/>
            </p:nvSpPr>
            <p:spPr>
              <a:xfrm>
                <a:off x="748146" y="4904405"/>
                <a:ext cx="1962398" cy="368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ru-RU" sz="16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Программист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F5C6CDB-00D9-069F-EB1B-E9117468BC36}"/>
                  </a:ext>
                </a:extLst>
              </p:cNvPr>
              <p:cNvSpPr txBox="1"/>
              <p:nvPr/>
            </p:nvSpPr>
            <p:spPr>
              <a:xfrm>
                <a:off x="710893" y="4012265"/>
                <a:ext cx="2144485" cy="636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i="0" dirty="0">
                    <a:solidFill>
                      <a:srgbClr val="000000"/>
                    </a:solidFill>
                    <a:effectLst/>
                    <a:latin typeface="Far Cry Cyr" panose="03080602000000000000" pitchFamily="66" charset="0"/>
                  </a:rPr>
                  <a:t>Андреев Сергей</a:t>
                </a:r>
                <a:endParaRPr lang="ru-RU" sz="1600" dirty="0">
                  <a:latin typeface="Far Cry Cyr" panose="03080602000000000000" pitchFamily="66" charset="0"/>
                </a:endParaRPr>
              </a:p>
            </p:txBody>
          </p:sp>
        </p:grp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45585E30-462B-50EC-B337-C60821CBD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963337" y="2447041"/>
              <a:ext cx="1368000" cy="136800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B1408582-795B-2C6D-BFD1-242861148B80}"/>
              </a:ext>
            </a:extLst>
          </p:cNvPr>
          <p:cNvGrpSpPr/>
          <p:nvPr/>
        </p:nvGrpSpPr>
        <p:grpSpPr>
          <a:xfrm>
            <a:off x="6129978" y="2642625"/>
            <a:ext cx="1800000" cy="2880000"/>
            <a:chOff x="710893" y="2242692"/>
            <a:chExt cx="2144485" cy="3134177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0CFADB1D-245C-8FA6-CFC4-ABF464CE5ABF}"/>
                </a:ext>
              </a:extLst>
            </p:cNvPr>
            <p:cNvSpPr/>
            <p:nvPr/>
          </p:nvSpPr>
          <p:spPr>
            <a:xfrm>
              <a:off x="710893" y="2242692"/>
              <a:ext cx="2144485" cy="3134177"/>
            </a:xfrm>
            <a:prstGeom prst="roundRect">
              <a:avLst/>
            </a:prstGeom>
            <a:solidFill>
              <a:srgbClr val="FFFFFF"/>
            </a:solidFill>
            <a:ln w="31750" cap="flat">
              <a:gradFill>
                <a:gsLst>
                  <a:gs pos="0">
                    <a:srgbClr val="7030A0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C15BFF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38B44-A715-6F40-FE8A-1191211729DC}"/>
                </a:ext>
              </a:extLst>
            </p:cNvPr>
            <p:cNvSpPr txBox="1"/>
            <p:nvPr/>
          </p:nvSpPr>
          <p:spPr>
            <a:xfrm>
              <a:off x="1299132" y="4844632"/>
              <a:ext cx="1273736" cy="36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6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Спикер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D996848-CB39-2DA5-8F0F-C2AA9952E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97336" y="2439809"/>
              <a:ext cx="1368000" cy="13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5122CA-E3AE-9AFF-06AA-90C9BAA9F00E}"/>
                </a:ext>
              </a:extLst>
            </p:cNvPr>
            <p:cNvSpPr txBox="1"/>
            <p:nvPr/>
          </p:nvSpPr>
          <p:spPr>
            <a:xfrm>
              <a:off x="710893" y="4012265"/>
              <a:ext cx="2144485" cy="636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i="0" dirty="0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Рыженкова Елизавета</a:t>
              </a:r>
              <a:endParaRPr lang="ru-RU" sz="1600" dirty="0">
                <a:latin typeface="Far Cry Cyr" panose="03080602000000000000" pitchFamily="66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ED9311CE-686A-DC9D-A5AB-53BE968B0A63}"/>
              </a:ext>
            </a:extLst>
          </p:cNvPr>
          <p:cNvGrpSpPr/>
          <p:nvPr/>
        </p:nvGrpSpPr>
        <p:grpSpPr>
          <a:xfrm>
            <a:off x="8111307" y="2652357"/>
            <a:ext cx="1800000" cy="2880000"/>
            <a:chOff x="710893" y="2242692"/>
            <a:chExt cx="2144485" cy="3134177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A7A4DCC1-15C9-F160-4F5D-E01688FDB1FE}"/>
                </a:ext>
              </a:extLst>
            </p:cNvPr>
            <p:cNvSpPr/>
            <p:nvPr/>
          </p:nvSpPr>
          <p:spPr>
            <a:xfrm>
              <a:off x="710893" y="2242692"/>
              <a:ext cx="2144485" cy="3134177"/>
            </a:xfrm>
            <a:prstGeom prst="roundRect">
              <a:avLst/>
            </a:prstGeom>
            <a:solidFill>
              <a:srgbClr val="FFFFFF"/>
            </a:solidFill>
            <a:ln w="31750" cap="flat">
              <a:gradFill>
                <a:gsLst>
                  <a:gs pos="0">
                    <a:srgbClr val="7030A0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C15BFF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8960A1A-A9E1-723B-6A16-9FD96E0E3359}"/>
                </a:ext>
              </a:extLst>
            </p:cNvPr>
            <p:cNvSpPr txBox="1"/>
            <p:nvPr/>
          </p:nvSpPr>
          <p:spPr>
            <a:xfrm>
              <a:off x="1159872" y="4834042"/>
              <a:ext cx="1365940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6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Аналитик</a:t>
              </a: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7E61FCF-70EC-0E79-4D81-DA5368562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97336" y="2439809"/>
              <a:ext cx="1368000" cy="13680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07335DD-CCBA-ACF1-249F-1F44289904A4}"/>
                </a:ext>
              </a:extLst>
            </p:cNvPr>
            <p:cNvSpPr txBox="1"/>
            <p:nvPr/>
          </p:nvSpPr>
          <p:spPr>
            <a:xfrm>
              <a:off x="710893" y="4012265"/>
              <a:ext cx="2144485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i="0" dirty="0" err="1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Грибенко</a:t>
              </a:r>
              <a:r>
                <a:rPr lang="ru-RU" sz="1600" b="1" i="0" dirty="0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 София</a:t>
              </a:r>
              <a:endParaRPr lang="ru-RU" sz="1600" dirty="0">
                <a:latin typeface="Far Cry Cyr" panose="03080602000000000000" pitchFamily="66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FEDA35F-094F-194F-5037-8423286B9564}"/>
              </a:ext>
            </a:extLst>
          </p:cNvPr>
          <p:cNvGrpSpPr/>
          <p:nvPr/>
        </p:nvGrpSpPr>
        <p:grpSpPr>
          <a:xfrm>
            <a:off x="10135228" y="2652357"/>
            <a:ext cx="1800000" cy="2880000"/>
            <a:chOff x="710893" y="2242692"/>
            <a:chExt cx="2144485" cy="3134177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6EB26ED3-0866-A20B-2FA1-5E398F65F1A7}"/>
                </a:ext>
              </a:extLst>
            </p:cNvPr>
            <p:cNvSpPr/>
            <p:nvPr/>
          </p:nvSpPr>
          <p:spPr>
            <a:xfrm>
              <a:off x="710893" y="2242692"/>
              <a:ext cx="2144485" cy="3134177"/>
            </a:xfrm>
            <a:prstGeom prst="roundRect">
              <a:avLst/>
            </a:prstGeom>
            <a:solidFill>
              <a:srgbClr val="FFFFFF"/>
            </a:solidFill>
            <a:ln w="31750" cap="flat">
              <a:gradFill>
                <a:gsLst>
                  <a:gs pos="0">
                    <a:srgbClr val="7030A0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C15BFF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8F04C5-7030-B095-3195-F8F07967C7DE}"/>
                </a:ext>
              </a:extLst>
            </p:cNvPr>
            <p:cNvSpPr txBox="1"/>
            <p:nvPr/>
          </p:nvSpPr>
          <p:spPr>
            <a:xfrm>
              <a:off x="1097336" y="4893614"/>
              <a:ext cx="1632716" cy="36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</a:rPr>
                <a:t>Менеджер</a:t>
              </a:r>
              <a:endParaRPr lang="ru-RU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AD1833E-4D08-6613-ABF1-C14B2CEE1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097336" y="2499014"/>
              <a:ext cx="1368000" cy="124958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4B8203-6D2B-50FF-D9ED-B51AA54FD54C}"/>
                </a:ext>
              </a:extLst>
            </p:cNvPr>
            <p:cNvSpPr txBox="1"/>
            <p:nvPr/>
          </p:nvSpPr>
          <p:spPr>
            <a:xfrm>
              <a:off x="710893" y="4012265"/>
              <a:ext cx="2144485" cy="636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Far Cry Cyr" panose="03080602000000000000" pitchFamily="66" charset="0"/>
                </a:rPr>
                <a:t>Егоров</a:t>
              </a:r>
              <a:endParaRPr lang="en-US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ar Cry Cyr" panose="03080602000000000000" pitchFamily="66" charset="0"/>
              </a:endParaRPr>
            </a:p>
            <a:p>
              <a:pPr algn="ctr"/>
              <a:r>
                <a:rPr lang="ru-RU" sz="16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Far Cry Cyr" panose="03080602000000000000" pitchFamily="66" charset="0"/>
                </a:rPr>
                <a:t> Иван</a:t>
              </a:r>
              <a:endParaRPr lang="ru-RU" sz="1600" b="1" dirty="0">
                <a:latin typeface="Far Cry Cyr" panose="03080602000000000000" pitchFamily="66" charset="0"/>
              </a:endParaRPr>
            </a:p>
          </p:txBody>
        </p:sp>
      </p:grpSp>
      <p:sp>
        <p:nvSpPr>
          <p:cNvPr id="11" name="Текст 2">
            <a:extLst>
              <a:ext uri="{FF2B5EF4-FFF2-40B4-BE49-F238E27FC236}">
                <a16:creationId xmlns:a16="http://schemas.microsoft.com/office/drawing/2014/main" id="{B9E9FB66-3D47-AB20-A00E-E5B2AE13A9E2}"/>
              </a:ext>
            </a:extLst>
          </p:cNvPr>
          <p:cNvSpPr txBox="1"/>
          <p:nvPr/>
        </p:nvSpPr>
        <p:spPr>
          <a:xfrm>
            <a:off x="17471083" y="1419676"/>
            <a:ext cx="285306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ptos Black" panose="020B0004020202020204" pitchFamily="34" charset="0"/>
              </a:rPr>
              <a:t>ПРОБЛЕМА</a:t>
            </a:r>
            <a:endParaRPr sz="3600" b="1" dirty="0">
              <a:latin typeface="Aptos Black" panose="020B00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F10DFCC-C86F-C6DB-764F-7E57C9B46027}"/>
              </a:ext>
            </a:extLst>
          </p:cNvPr>
          <p:cNvCxnSpPr/>
          <p:nvPr/>
        </p:nvCxnSpPr>
        <p:spPr>
          <a:xfrm>
            <a:off x="12801616" y="2384425"/>
            <a:ext cx="12192000" cy="0"/>
          </a:xfrm>
          <a:prstGeom prst="line">
            <a:avLst/>
          </a:prstGeom>
          <a:noFill/>
          <a:ln w="25400" cap="flat">
            <a:gradFill>
              <a:gsLst>
                <a:gs pos="0">
                  <a:srgbClr val="7030A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C15BFF"/>
                </a:gs>
              </a:gsLst>
              <a:lin ang="2400000" scaled="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dot1">
            <a:extLst>
              <a:ext uri="{FF2B5EF4-FFF2-40B4-BE49-F238E27FC236}">
                <a16:creationId xmlns:a16="http://schemas.microsoft.com/office/drawing/2014/main" id="{A4FDF2C3-3879-687A-FD89-0E694A715A4E}"/>
              </a:ext>
            </a:extLst>
          </p:cNvPr>
          <p:cNvSpPr/>
          <p:nvPr/>
        </p:nvSpPr>
        <p:spPr>
          <a:xfrm>
            <a:off x="18810530" y="2286235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dot2">
            <a:extLst>
              <a:ext uri="{FF2B5EF4-FFF2-40B4-BE49-F238E27FC236}">
                <a16:creationId xmlns:a16="http://schemas.microsoft.com/office/drawing/2014/main" id="{2E31716C-15BE-796E-1F6B-4B35E003C3FE}"/>
              </a:ext>
            </a:extLst>
          </p:cNvPr>
          <p:cNvSpPr/>
          <p:nvPr/>
        </p:nvSpPr>
        <p:spPr>
          <a:xfrm>
            <a:off x="21677104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A75DA0C-326C-9D4A-4DF7-3956AA89D4A4}"/>
              </a:ext>
            </a:extLst>
          </p:cNvPr>
          <p:cNvSpPr txBox="1"/>
          <p:nvPr/>
        </p:nvSpPr>
        <p:spPr>
          <a:xfrm>
            <a:off x="20430570" y="1721489"/>
            <a:ext cx="29664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ЦЕЛЕВАЯ АУДИТОРИЯ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18" name="dot3">
            <a:extLst>
              <a:ext uri="{FF2B5EF4-FFF2-40B4-BE49-F238E27FC236}">
                <a16:creationId xmlns:a16="http://schemas.microsoft.com/office/drawing/2014/main" id="{D119AB64-6DB5-BB81-A0B9-0D797D7C759B}"/>
              </a:ext>
            </a:extLst>
          </p:cNvPr>
          <p:cNvSpPr/>
          <p:nvPr/>
        </p:nvSpPr>
        <p:spPr>
          <a:xfrm>
            <a:off x="24583591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4C3A9C1-B10E-663E-BDAA-439E975A63E4}"/>
              </a:ext>
            </a:extLst>
          </p:cNvPr>
          <p:cNvSpPr txBox="1"/>
          <p:nvPr/>
        </p:nvSpPr>
        <p:spPr>
          <a:xfrm>
            <a:off x="23975686" y="1721489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en-US" sz="2000" b="1" dirty="0" err="1">
                <a:solidFill>
                  <a:schemeClr val="tx2"/>
                </a:solidFill>
                <a:latin typeface="Aptos Black" panose="020B0004020202020204" pitchFamily="34" charset="0"/>
              </a:rPr>
              <a:t>CustDev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21" name="dot3">
            <a:extLst>
              <a:ext uri="{FF2B5EF4-FFF2-40B4-BE49-F238E27FC236}">
                <a16:creationId xmlns:a16="http://schemas.microsoft.com/office/drawing/2014/main" id="{D7042CEE-2E38-4480-DB88-FBB2E78826FF}"/>
              </a:ext>
            </a:extLst>
          </p:cNvPr>
          <p:cNvSpPr/>
          <p:nvPr/>
        </p:nvSpPr>
        <p:spPr>
          <a:xfrm>
            <a:off x="27384716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8274FD83-D233-33BA-7D64-A840A2D5A06D}"/>
              </a:ext>
            </a:extLst>
          </p:cNvPr>
          <p:cNvSpPr txBox="1"/>
          <p:nvPr/>
        </p:nvSpPr>
        <p:spPr>
          <a:xfrm>
            <a:off x="26776811" y="1721489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РЕШЕНИЕ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0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8C12476-A400-863F-FA66-8D6C4DE369EF}"/>
              </a:ext>
            </a:extLst>
          </p:cNvPr>
          <p:cNvSpPr txBox="1"/>
          <p:nvPr/>
        </p:nvSpPr>
        <p:spPr>
          <a:xfrm>
            <a:off x="245127" y="2907640"/>
            <a:ext cx="9368971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3200" dirty="0">
                <a:latin typeface="Aptos Black" panose="020B0004020202020204" pitchFamily="34" charset="0"/>
                <a:cs typeface="Arial" charset="0"/>
              </a:rPr>
              <a:t>Неосведомленность молодежи в культуре и истории Великого Новгорода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altLang="ru-RU" sz="3200" dirty="0">
              <a:latin typeface="Aptos Black" panose="020B000402020202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3200" dirty="0">
                <a:latin typeface="Aptos Black" panose="020B0004020202020204" pitchFamily="34" charset="0"/>
                <a:cs typeface="Arial" charset="0"/>
              </a:rPr>
              <a:t>Отсутствие сувениров на эту тему способных заинтересовать их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A16F096-884E-495F-EE72-FF7CA90B78C8}"/>
              </a:ext>
            </a:extLst>
          </p:cNvPr>
          <p:cNvSpPr/>
          <p:nvPr/>
        </p:nvSpPr>
        <p:spPr>
          <a:xfrm>
            <a:off x="1377" y="-16821"/>
            <a:ext cx="12306737" cy="240124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4" name="Текст 2"/>
          <p:cNvSpPr txBox="1"/>
          <p:nvPr/>
        </p:nvSpPr>
        <p:spPr>
          <a:xfrm>
            <a:off x="4669467" y="1419676"/>
            <a:ext cx="285306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ptos Black" panose="020B0004020202020204" pitchFamily="34" charset="0"/>
              </a:rPr>
              <a:t>ПРОБЛЕМА</a:t>
            </a:r>
            <a:endParaRPr sz="3600" b="1" dirty="0"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</a:rPr>
              <a:t>2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A7B57-79C3-1E1E-75FC-AD6E594DAB31}"/>
              </a:ext>
            </a:extLst>
          </p:cNvPr>
          <p:cNvCxnSpPr/>
          <p:nvPr/>
        </p:nvCxnSpPr>
        <p:spPr>
          <a:xfrm>
            <a:off x="0" y="2384425"/>
            <a:ext cx="12192000" cy="0"/>
          </a:xfrm>
          <a:prstGeom prst="line">
            <a:avLst/>
          </a:prstGeom>
          <a:noFill/>
          <a:ln w="25400" cap="flat">
            <a:gradFill>
              <a:gsLst>
                <a:gs pos="0">
                  <a:srgbClr val="7030A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C15BFF"/>
                </a:gs>
              </a:gsLst>
              <a:lin ang="2400000" scaled="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dot1">
            <a:extLst>
              <a:ext uri="{FF2B5EF4-FFF2-40B4-BE49-F238E27FC236}">
                <a16:creationId xmlns:a16="http://schemas.microsoft.com/office/drawing/2014/main" id="{8595FAFA-1FF7-C12A-8835-7EF9CC6DED97}"/>
              </a:ext>
            </a:extLst>
          </p:cNvPr>
          <p:cNvSpPr/>
          <p:nvPr/>
        </p:nvSpPr>
        <p:spPr>
          <a:xfrm>
            <a:off x="6008914" y="2286235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dot2">
            <a:extLst>
              <a:ext uri="{FF2B5EF4-FFF2-40B4-BE49-F238E27FC236}">
                <a16:creationId xmlns:a16="http://schemas.microsoft.com/office/drawing/2014/main" id="{E114A65E-F2AB-A012-0DE9-CAA9C1553C4D}"/>
              </a:ext>
            </a:extLst>
          </p:cNvPr>
          <p:cNvSpPr/>
          <p:nvPr/>
        </p:nvSpPr>
        <p:spPr>
          <a:xfrm>
            <a:off x="8875488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8C82972-0301-7E7E-443B-6311D4173723}"/>
              </a:ext>
            </a:extLst>
          </p:cNvPr>
          <p:cNvSpPr txBox="1"/>
          <p:nvPr/>
        </p:nvSpPr>
        <p:spPr>
          <a:xfrm>
            <a:off x="7628954" y="1721489"/>
            <a:ext cx="29664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ЦЕЛЕВАЯ АУДИТОРИЯ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dot3">
            <a:extLst>
              <a:ext uri="{FF2B5EF4-FFF2-40B4-BE49-F238E27FC236}">
                <a16:creationId xmlns:a16="http://schemas.microsoft.com/office/drawing/2014/main" id="{B26AF7D9-0DD6-AD7C-5808-A4B22F1E0306}"/>
              </a:ext>
            </a:extLst>
          </p:cNvPr>
          <p:cNvSpPr/>
          <p:nvPr/>
        </p:nvSpPr>
        <p:spPr>
          <a:xfrm>
            <a:off x="11781975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CD9CC3B-D482-A092-6B2F-F3F25A00BA71}"/>
              </a:ext>
            </a:extLst>
          </p:cNvPr>
          <p:cNvSpPr txBox="1"/>
          <p:nvPr/>
        </p:nvSpPr>
        <p:spPr>
          <a:xfrm>
            <a:off x="11174070" y="1721489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en-US" sz="2000" b="1" dirty="0" err="1">
                <a:solidFill>
                  <a:schemeClr val="tx2"/>
                </a:solidFill>
                <a:latin typeface="Aptos Black" panose="020B0004020202020204" pitchFamily="34" charset="0"/>
              </a:rPr>
              <a:t>CustDev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BD596-0EB5-AFA3-C5CB-A137557BF416}"/>
              </a:ext>
            </a:extLst>
          </p:cNvPr>
          <p:cNvSpPr txBox="1"/>
          <p:nvPr/>
        </p:nvSpPr>
        <p:spPr>
          <a:xfrm>
            <a:off x="12304491" y="3737111"/>
            <a:ext cx="619034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3200" dirty="0">
                <a:latin typeface="Aptos Black" panose="020B0004020202020204" pitchFamily="34" charset="0"/>
              </a:rPr>
              <a:t>Молодые люди в возрасте от 15 до 25 лет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DE561C7-061F-AD9B-19E1-4E86B870E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0457" y="3392488"/>
            <a:ext cx="3327281" cy="3327281"/>
          </a:xfrm>
          <a:prstGeom prst="rect">
            <a:avLst/>
          </a:prstGeom>
        </p:spPr>
      </p:pic>
      <p:sp>
        <p:nvSpPr>
          <p:cNvPr id="4" name="dot3">
            <a:extLst>
              <a:ext uri="{FF2B5EF4-FFF2-40B4-BE49-F238E27FC236}">
                <a16:creationId xmlns:a16="http://schemas.microsoft.com/office/drawing/2014/main" id="{084A02CA-A9F0-7856-6546-D0AA5EC4496B}"/>
              </a:ext>
            </a:extLst>
          </p:cNvPr>
          <p:cNvSpPr/>
          <p:nvPr/>
        </p:nvSpPr>
        <p:spPr>
          <a:xfrm>
            <a:off x="14583100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03055CF2-6EE7-B240-33D1-C093813EAE4A}"/>
              </a:ext>
            </a:extLst>
          </p:cNvPr>
          <p:cNvSpPr txBox="1"/>
          <p:nvPr/>
        </p:nvSpPr>
        <p:spPr>
          <a:xfrm>
            <a:off x="13975195" y="1721489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РЕШЕНИЕ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B289B27-3FF1-C973-85FF-BE3E509A6F5A}"/>
              </a:ext>
            </a:extLst>
          </p:cNvPr>
          <p:cNvGrpSpPr/>
          <p:nvPr/>
        </p:nvGrpSpPr>
        <p:grpSpPr>
          <a:xfrm>
            <a:off x="139108" y="7668497"/>
            <a:ext cx="1800000" cy="2880000"/>
            <a:chOff x="710893" y="2242692"/>
            <a:chExt cx="2144485" cy="3134177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851565BF-84CB-253F-E75C-FF76A2F4B353}"/>
                </a:ext>
              </a:extLst>
            </p:cNvPr>
            <p:cNvSpPr/>
            <p:nvPr/>
          </p:nvSpPr>
          <p:spPr>
            <a:xfrm>
              <a:off x="710893" y="2242692"/>
              <a:ext cx="2144485" cy="3134177"/>
            </a:xfrm>
            <a:prstGeom prst="roundRect">
              <a:avLst/>
            </a:prstGeom>
            <a:solidFill>
              <a:srgbClr val="FFFFFF"/>
            </a:solidFill>
            <a:ln w="31750" cap="flat">
              <a:gradFill>
                <a:gsLst>
                  <a:gs pos="0">
                    <a:srgbClr val="7030A0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C15BFF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E45884-721D-6BF3-AAEB-74352D0562B6}"/>
                </a:ext>
              </a:extLst>
            </p:cNvPr>
            <p:cNvSpPr txBox="1"/>
            <p:nvPr/>
          </p:nvSpPr>
          <p:spPr>
            <a:xfrm>
              <a:off x="1214125" y="4904405"/>
              <a:ext cx="1134280" cy="36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6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Лидер</a:t>
              </a:r>
            </a:p>
          </p:txBody>
        </p:sp>
        <p:pic>
          <p:nvPicPr>
            <p:cNvPr id="21" name="Рисунок 20" descr="Корона со сплошной заливкой">
              <a:extLst>
                <a:ext uri="{FF2B5EF4-FFF2-40B4-BE49-F238E27FC236}">
                  <a16:creationId xmlns:a16="http://schemas.microsoft.com/office/drawing/2014/main" id="{4A5570F0-9F20-1234-A0AC-195932B43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7334" y="2439809"/>
              <a:ext cx="1368004" cy="1368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69EA6F-8A98-CCB1-A0E4-7EF17BB565E1}"/>
                </a:ext>
              </a:extLst>
            </p:cNvPr>
            <p:cNvSpPr txBox="1"/>
            <p:nvPr/>
          </p:nvSpPr>
          <p:spPr>
            <a:xfrm>
              <a:off x="710893" y="4012265"/>
              <a:ext cx="2144485" cy="636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i="0" dirty="0" err="1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Ражбулаева</a:t>
              </a:r>
              <a:r>
                <a:rPr lang="ru-RU" sz="1600" b="1" i="0" dirty="0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 Хава </a:t>
              </a:r>
              <a:endParaRPr lang="ru-RU" sz="1600" dirty="0">
                <a:latin typeface="Far Cry Cyr" panose="03080602000000000000" pitchFamily="66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5E81CE0-2FD7-955B-8099-59D9F40F25A0}"/>
              </a:ext>
            </a:extLst>
          </p:cNvPr>
          <p:cNvGrpSpPr/>
          <p:nvPr/>
        </p:nvGrpSpPr>
        <p:grpSpPr>
          <a:xfrm>
            <a:off x="2126312" y="7685795"/>
            <a:ext cx="1800000" cy="2880000"/>
            <a:chOff x="3160178" y="2242692"/>
            <a:chExt cx="2144485" cy="3134177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E977FC79-5ECB-9F21-4AC5-965416F4CC30}"/>
                </a:ext>
              </a:extLst>
            </p:cNvPr>
            <p:cNvGrpSpPr/>
            <p:nvPr/>
          </p:nvGrpSpPr>
          <p:grpSpPr>
            <a:xfrm>
              <a:off x="3160178" y="2242692"/>
              <a:ext cx="2144485" cy="3134177"/>
              <a:chOff x="710893" y="2242692"/>
              <a:chExt cx="2144485" cy="3134177"/>
            </a:xfrm>
          </p:grpSpPr>
          <p:sp>
            <p:nvSpPr>
              <p:cNvPr id="26" name="Прямоугольник: скругленные углы 25">
                <a:extLst>
                  <a:ext uri="{FF2B5EF4-FFF2-40B4-BE49-F238E27FC236}">
                    <a16:creationId xmlns:a16="http://schemas.microsoft.com/office/drawing/2014/main" id="{ABC4B567-BF38-AF22-DE02-D526AE34773E}"/>
                  </a:ext>
                </a:extLst>
              </p:cNvPr>
              <p:cNvSpPr/>
              <p:nvPr/>
            </p:nvSpPr>
            <p:spPr>
              <a:xfrm>
                <a:off x="710893" y="2242692"/>
                <a:ext cx="2144485" cy="3134177"/>
              </a:xfrm>
              <a:prstGeom prst="roundRect">
                <a:avLst/>
              </a:prstGeom>
              <a:solidFill>
                <a:srgbClr val="FFFFFF"/>
              </a:solidFill>
              <a:ln w="31750" cap="flat">
                <a:gradFill>
                  <a:gsLst>
                    <a:gs pos="0">
                      <a:srgbClr val="7030A0"/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C15BFF"/>
                    </a:gs>
                  </a:gsLst>
                  <a:lin ang="5400000" scaled="1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9C6BF0-7B6F-357B-C155-2069D85C7212}"/>
                  </a:ext>
                </a:extLst>
              </p:cNvPr>
              <p:cNvSpPr txBox="1"/>
              <p:nvPr/>
            </p:nvSpPr>
            <p:spPr>
              <a:xfrm>
                <a:off x="957944" y="4904405"/>
                <a:ext cx="1752599" cy="368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ru-RU" sz="16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Копирайтер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B70B31-A9E5-1709-12FF-326E99651C01}"/>
                  </a:ext>
                </a:extLst>
              </p:cNvPr>
              <p:cNvSpPr txBox="1"/>
              <p:nvPr/>
            </p:nvSpPr>
            <p:spPr>
              <a:xfrm>
                <a:off x="710893" y="4012265"/>
                <a:ext cx="2144485" cy="636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i="0" dirty="0">
                    <a:solidFill>
                      <a:srgbClr val="000000"/>
                    </a:solidFill>
                    <a:effectLst/>
                    <a:latin typeface="Far Cry Cyr" panose="03080602000000000000" pitchFamily="66" charset="0"/>
                  </a:rPr>
                  <a:t>Михайлова Мария</a:t>
                </a:r>
                <a:endParaRPr lang="ru-RU" sz="1600" dirty="0">
                  <a:latin typeface="Far Cry Cyr" panose="03080602000000000000" pitchFamily="66" charset="0"/>
                </a:endParaRPr>
              </a:p>
            </p:txBody>
          </p:sp>
        </p:grpSp>
        <p:pic>
          <p:nvPicPr>
            <p:cNvPr id="25" name="Рисунок 24" descr="Печатная машинка со сплошной заливкой">
              <a:extLst>
                <a:ext uri="{FF2B5EF4-FFF2-40B4-BE49-F238E27FC236}">
                  <a16:creationId xmlns:a16="http://schemas.microsoft.com/office/drawing/2014/main" id="{6385D27A-7D69-C857-2DB7-2EB0C3771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19197" y="2447041"/>
              <a:ext cx="1368000" cy="136800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466D10C-406C-6816-A5DB-58B5A0C0E8E2}"/>
              </a:ext>
            </a:extLst>
          </p:cNvPr>
          <p:cNvGrpSpPr/>
          <p:nvPr/>
        </p:nvGrpSpPr>
        <p:grpSpPr>
          <a:xfrm>
            <a:off x="4110181" y="7708340"/>
            <a:ext cx="1800000" cy="2880000"/>
            <a:chOff x="5609463" y="2242692"/>
            <a:chExt cx="2144485" cy="3134177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4953331B-276C-6173-DFF7-B0943CC3D50F}"/>
                </a:ext>
              </a:extLst>
            </p:cNvPr>
            <p:cNvGrpSpPr/>
            <p:nvPr/>
          </p:nvGrpSpPr>
          <p:grpSpPr>
            <a:xfrm>
              <a:off x="5609463" y="2242692"/>
              <a:ext cx="2144485" cy="3134177"/>
              <a:chOff x="710893" y="2242692"/>
              <a:chExt cx="2144485" cy="3134177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D10C073B-A8B0-B7B4-3CC5-0D6651840B9C}"/>
                  </a:ext>
                </a:extLst>
              </p:cNvPr>
              <p:cNvSpPr/>
              <p:nvPr/>
            </p:nvSpPr>
            <p:spPr>
              <a:xfrm>
                <a:off x="710893" y="2242692"/>
                <a:ext cx="2144485" cy="3134177"/>
              </a:xfrm>
              <a:prstGeom prst="roundRect">
                <a:avLst/>
              </a:prstGeom>
              <a:solidFill>
                <a:srgbClr val="FFFFFF"/>
              </a:solidFill>
              <a:ln w="31750" cap="flat">
                <a:gradFill>
                  <a:gsLst>
                    <a:gs pos="0">
                      <a:srgbClr val="7030A0"/>
                    </a:gs>
                    <a:gs pos="5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C15BFF"/>
                    </a:gs>
                  </a:gsLst>
                  <a:lin ang="5400000" scaled="1"/>
                </a:gradFill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A304D7-82DA-D07A-BA31-99DA83193334}"/>
                  </a:ext>
                </a:extLst>
              </p:cNvPr>
              <p:cNvSpPr txBox="1"/>
              <p:nvPr/>
            </p:nvSpPr>
            <p:spPr>
              <a:xfrm>
                <a:off x="748146" y="4904405"/>
                <a:ext cx="1962398" cy="368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ru-RU" sz="1600" b="1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Программист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F5DFE1E-6455-252E-D847-5100E4ED46F2}"/>
                  </a:ext>
                </a:extLst>
              </p:cNvPr>
              <p:cNvSpPr txBox="1"/>
              <p:nvPr/>
            </p:nvSpPr>
            <p:spPr>
              <a:xfrm>
                <a:off x="710893" y="4012265"/>
                <a:ext cx="2144485" cy="636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i="0" dirty="0">
                    <a:solidFill>
                      <a:srgbClr val="000000"/>
                    </a:solidFill>
                    <a:effectLst/>
                    <a:latin typeface="Far Cry Cyr" panose="03080602000000000000" pitchFamily="66" charset="0"/>
                  </a:rPr>
                  <a:t>Андреев Сергей</a:t>
                </a:r>
                <a:endParaRPr lang="ru-RU" sz="1600" dirty="0">
                  <a:latin typeface="Far Cry Cyr" panose="03080602000000000000" pitchFamily="66" charset="0"/>
                </a:endParaRPr>
              </a:p>
            </p:txBody>
          </p:sp>
        </p:grp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8AFB7C5-12AD-09C8-A1D6-78D320667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963337" y="2447041"/>
              <a:ext cx="1368000" cy="136800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5434F45-BC51-2ED6-3231-076B61D7DE28}"/>
              </a:ext>
            </a:extLst>
          </p:cNvPr>
          <p:cNvGrpSpPr/>
          <p:nvPr/>
        </p:nvGrpSpPr>
        <p:grpSpPr>
          <a:xfrm>
            <a:off x="6129978" y="7763265"/>
            <a:ext cx="1800000" cy="2880000"/>
            <a:chOff x="710893" y="2242692"/>
            <a:chExt cx="2144485" cy="3134177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B1030278-0483-ECFA-F761-70C0837EC49F}"/>
                </a:ext>
              </a:extLst>
            </p:cNvPr>
            <p:cNvSpPr/>
            <p:nvPr/>
          </p:nvSpPr>
          <p:spPr>
            <a:xfrm>
              <a:off x="710893" y="2242692"/>
              <a:ext cx="2144485" cy="3134177"/>
            </a:xfrm>
            <a:prstGeom prst="roundRect">
              <a:avLst/>
            </a:prstGeom>
            <a:solidFill>
              <a:srgbClr val="FFFFFF"/>
            </a:solidFill>
            <a:ln w="31750" cap="flat">
              <a:gradFill>
                <a:gsLst>
                  <a:gs pos="0">
                    <a:srgbClr val="7030A0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C15BFF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656BFC-8B33-6832-2971-3EF34633013C}"/>
                </a:ext>
              </a:extLst>
            </p:cNvPr>
            <p:cNvSpPr txBox="1"/>
            <p:nvPr/>
          </p:nvSpPr>
          <p:spPr>
            <a:xfrm>
              <a:off x="1299132" y="4923577"/>
              <a:ext cx="1273736" cy="36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6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Спикер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C74F815-CE12-6B25-305A-775ED65C2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097336" y="2439809"/>
              <a:ext cx="1368000" cy="1368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73B98D-3C83-6D79-CDA7-48C311BF4DF5}"/>
                </a:ext>
              </a:extLst>
            </p:cNvPr>
            <p:cNvSpPr txBox="1"/>
            <p:nvPr/>
          </p:nvSpPr>
          <p:spPr>
            <a:xfrm>
              <a:off x="710893" y="4012265"/>
              <a:ext cx="2144485" cy="636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i="0" dirty="0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Рыженкова Елизавета</a:t>
              </a:r>
              <a:endParaRPr lang="ru-RU" sz="1600" dirty="0">
                <a:latin typeface="Far Cry Cyr" panose="03080602000000000000" pitchFamily="66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9B6213F-8DE2-CB19-66F3-4065323ED75C}"/>
              </a:ext>
            </a:extLst>
          </p:cNvPr>
          <p:cNvGrpSpPr/>
          <p:nvPr/>
        </p:nvGrpSpPr>
        <p:grpSpPr>
          <a:xfrm>
            <a:off x="8111307" y="7772997"/>
            <a:ext cx="1800000" cy="2880000"/>
            <a:chOff x="710893" y="2242692"/>
            <a:chExt cx="2144485" cy="3134177"/>
          </a:xfrm>
        </p:grpSpPr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E31B682C-8D6A-56CA-C61C-71F0CB849244}"/>
                </a:ext>
              </a:extLst>
            </p:cNvPr>
            <p:cNvSpPr/>
            <p:nvPr/>
          </p:nvSpPr>
          <p:spPr>
            <a:xfrm>
              <a:off x="710893" y="2242692"/>
              <a:ext cx="2144485" cy="3134177"/>
            </a:xfrm>
            <a:prstGeom prst="roundRect">
              <a:avLst/>
            </a:prstGeom>
            <a:solidFill>
              <a:srgbClr val="FFFFFF"/>
            </a:solidFill>
            <a:ln w="31750" cap="flat">
              <a:gradFill>
                <a:gsLst>
                  <a:gs pos="0">
                    <a:srgbClr val="7030A0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C15BFF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381E18-5CD3-AC6D-961D-71130025DDB6}"/>
                </a:ext>
              </a:extLst>
            </p:cNvPr>
            <p:cNvSpPr txBox="1"/>
            <p:nvPr/>
          </p:nvSpPr>
          <p:spPr>
            <a:xfrm>
              <a:off x="1159872" y="4904405"/>
              <a:ext cx="136594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6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Аналитик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EDD995B0-64A2-0D03-6255-97B3B99AC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097336" y="2439809"/>
              <a:ext cx="1368000" cy="13680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FF184D-B3D6-1151-1CAE-ADD8434374D8}"/>
                </a:ext>
              </a:extLst>
            </p:cNvPr>
            <p:cNvSpPr txBox="1"/>
            <p:nvPr/>
          </p:nvSpPr>
          <p:spPr>
            <a:xfrm>
              <a:off x="710893" y="4012265"/>
              <a:ext cx="2144485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i="0" dirty="0" err="1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Грибенко</a:t>
              </a:r>
              <a:r>
                <a:rPr lang="ru-RU" sz="1600" b="1" i="0" dirty="0">
                  <a:solidFill>
                    <a:srgbClr val="000000"/>
                  </a:solidFill>
                  <a:effectLst/>
                  <a:latin typeface="Far Cry Cyr" panose="03080602000000000000" pitchFamily="66" charset="0"/>
                </a:rPr>
                <a:t> София</a:t>
              </a:r>
              <a:endParaRPr lang="ru-RU" sz="1600" dirty="0">
                <a:latin typeface="Far Cry Cyr" panose="03080602000000000000" pitchFamily="66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1674931-7721-4BBC-F74C-28F0AF79ECA6}"/>
              </a:ext>
            </a:extLst>
          </p:cNvPr>
          <p:cNvGrpSpPr/>
          <p:nvPr/>
        </p:nvGrpSpPr>
        <p:grpSpPr>
          <a:xfrm>
            <a:off x="10135228" y="7772997"/>
            <a:ext cx="1800000" cy="2880000"/>
            <a:chOff x="710893" y="2242692"/>
            <a:chExt cx="2144485" cy="3134177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CD340EA5-D89E-8547-FB53-A9804E0F3877}"/>
                </a:ext>
              </a:extLst>
            </p:cNvPr>
            <p:cNvSpPr/>
            <p:nvPr/>
          </p:nvSpPr>
          <p:spPr>
            <a:xfrm>
              <a:off x="710893" y="2242692"/>
              <a:ext cx="2144485" cy="3134177"/>
            </a:xfrm>
            <a:prstGeom prst="roundRect">
              <a:avLst/>
            </a:prstGeom>
            <a:solidFill>
              <a:srgbClr val="FFFFFF"/>
            </a:solidFill>
            <a:ln w="31750" cap="flat">
              <a:gradFill>
                <a:gsLst>
                  <a:gs pos="0">
                    <a:srgbClr val="7030A0"/>
                  </a:gs>
                  <a:gs pos="5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C15BFF"/>
                  </a:gs>
                </a:gsLst>
                <a:lin ang="5400000" scaled="1"/>
              </a:gra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2B1221A-F2EC-2C31-15F4-6327CED1F9F1}"/>
                </a:ext>
              </a:extLst>
            </p:cNvPr>
            <p:cNvSpPr txBox="1"/>
            <p:nvPr/>
          </p:nvSpPr>
          <p:spPr>
            <a:xfrm>
              <a:off x="964979" y="4904405"/>
              <a:ext cx="1632716" cy="36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ru-RU" sz="1600" b="1" dirty="0">
                  <a:latin typeface="Arial" panose="020B0604020202020204" pitchFamily="34" charset="0"/>
                </a:rPr>
                <a:t>Менеджер</a:t>
              </a:r>
              <a:endParaRPr lang="ru-RU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3C433C9-533E-03AA-3D1E-9FFDF35EE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097336" y="2499014"/>
              <a:ext cx="1368000" cy="124958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68B3B9-5477-E7EE-541E-D22F9EBBB021}"/>
                </a:ext>
              </a:extLst>
            </p:cNvPr>
            <p:cNvSpPr txBox="1"/>
            <p:nvPr/>
          </p:nvSpPr>
          <p:spPr>
            <a:xfrm>
              <a:off x="710893" y="4012265"/>
              <a:ext cx="2144485" cy="636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Far Cry Cyr" panose="03080602000000000000" pitchFamily="66" charset="0"/>
                </a:rPr>
                <a:t>Егоров</a:t>
              </a:r>
              <a:endPara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Far Cry Cyr" panose="03080602000000000000" pitchFamily="66" charset="0"/>
              </a:endParaRPr>
            </a:p>
            <a:p>
              <a:pPr algn="ctr"/>
              <a:r>
                <a:rPr lang="ru-RU" sz="16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Far Cry Cyr" panose="03080602000000000000" pitchFamily="66" charset="0"/>
                </a:rPr>
                <a:t> Иван</a:t>
              </a:r>
              <a:endParaRPr lang="ru-RU" sz="1600" dirty="0">
                <a:latin typeface="Far Cry Cyr" panose="03080602000000000000" pitchFamily="66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72F4DD5-F361-C424-D55E-E93D9E2DD8EE}"/>
              </a:ext>
            </a:extLst>
          </p:cNvPr>
          <p:cNvGrpSpPr/>
          <p:nvPr/>
        </p:nvGrpSpPr>
        <p:grpSpPr>
          <a:xfrm>
            <a:off x="11594607" y="-3580429"/>
            <a:ext cx="3835751" cy="3835751"/>
            <a:chOff x="7064155" y="-3580429"/>
            <a:chExt cx="8366203" cy="836620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CD578CBC-24FB-98F0-2BA2-1C373894489B}"/>
                </a:ext>
              </a:extLst>
            </p:cNvPr>
            <p:cNvSpPr/>
            <p:nvPr/>
          </p:nvSpPr>
          <p:spPr>
            <a:xfrm>
              <a:off x="7572103" y="-2156626"/>
              <a:ext cx="6518935" cy="6518935"/>
            </a:xfrm>
            <a:prstGeom prst="ellips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D2AFB1DE-6084-A82C-3883-E3657AD3756C}"/>
                </a:ext>
              </a:extLst>
            </p:cNvPr>
            <p:cNvSpPr/>
            <p:nvPr/>
          </p:nvSpPr>
          <p:spPr>
            <a:xfrm>
              <a:off x="7064155" y="-3580429"/>
              <a:ext cx="8366203" cy="8366203"/>
            </a:xfrm>
            <a:prstGeom prst="ellipse">
              <a:avLst/>
            </a:prstGeom>
            <a:noFill/>
            <a:ln w="25400" cap="flat"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7030A0"/>
                  </a:gs>
                </a:gsLst>
                <a:lin ang="5400000" scaled="1"/>
              </a:gra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2359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7CC99F2-A196-DFE8-0B0F-02331300F99B}"/>
              </a:ext>
            </a:extLst>
          </p:cNvPr>
          <p:cNvSpPr txBox="1"/>
          <p:nvPr/>
        </p:nvSpPr>
        <p:spPr>
          <a:xfrm>
            <a:off x="1221119" y="3737111"/>
            <a:ext cx="619034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3200" dirty="0">
                <a:latin typeface="Aptos Black" panose="020B0004020202020204" pitchFamily="34" charset="0"/>
              </a:rPr>
              <a:t>Молодые люди в возрасте от 15 до 25 лет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A48C1-00C1-20DF-CADF-33B4F475CA6F}"/>
              </a:ext>
            </a:extLst>
          </p:cNvPr>
          <p:cNvSpPr txBox="1"/>
          <p:nvPr/>
        </p:nvSpPr>
        <p:spPr>
          <a:xfrm>
            <a:off x="1411515" y="-2796902"/>
            <a:ext cx="9368971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3200" dirty="0">
                <a:latin typeface="Aptos Black" panose="020B0004020202020204" pitchFamily="34" charset="0"/>
                <a:cs typeface="Arial" charset="0"/>
              </a:rPr>
              <a:t>Неосведомленность молодежи в культуре и истории Великого Новгорода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altLang="ru-RU" sz="3200" dirty="0">
              <a:latin typeface="Aptos Black" panose="020B0004020202020204" pitchFamily="34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3200" dirty="0">
                <a:latin typeface="Aptos Black" panose="020B0004020202020204" pitchFamily="34" charset="0"/>
                <a:cs typeface="Arial" charset="0"/>
              </a:rPr>
              <a:t>Отсутствие сувениров на эту тему способных заинтересовать их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E43C36-B232-B9A1-EBF2-6C9883D45781}"/>
              </a:ext>
            </a:extLst>
          </p:cNvPr>
          <p:cNvSpPr/>
          <p:nvPr/>
        </p:nvSpPr>
        <p:spPr>
          <a:xfrm>
            <a:off x="1377" y="-16821"/>
            <a:ext cx="12306737" cy="240124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4" name="Текст 2"/>
          <p:cNvSpPr txBox="1"/>
          <p:nvPr/>
        </p:nvSpPr>
        <p:spPr>
          <a:xfrm>
            <a:off x="1839185" y="1745983"/>
            <a:ext cx="285306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ПРОБЛЕМА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3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A7B57-79C3-1E1E-75FC-AD6E594DAB31}"/>
              </a:ext>
            </a:extLst>
          </p:cNvPr>
          <p:cNvCxnSpPr/>
          <p:nvPr/>
        </p:nvCxnSpPr>
        <p:spPr>
          <a:xfrm>
            <a:off x="0" y="2384425"/>
            <a:ext cx="12192000" cy="0"/>
          </a:xfrm>
          <a:prstGeom prst="line">
            <a:avLst/>
          </a:prstGeom>
          <a:noFill/>
          <a:ln w="25400" cap="flat">
            <a:gradFill>
              <a:gsLst>
                <a:gs pos="0">
                  <a:srgbClr val="7030A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C15BFF"/>
                </a:gs>
              </a:gsLst>
              <a:lin ang="2400000" scaled="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dot1">
            <a:extLst>
              <a:ext uri="{FF2B5EF4-FFF2-40B4-BE49-F238E27FC236}">
                <a16:creationId xmlns:a16="http://schemas.microsoft.com/office/drawing/2014/main" id="{8595FAFA-1FF7-C12A-8835-7EF9CC6DED97}"/>
              </a:ext>
            </a:extLst>
          </p:cNvPr>
          <p:cNvSpPr/>
          <p:nvPr/>
        </p:nvSpPr>
        <p:spPr>
          <a:xfrm>
            <a:off x="3135090" y="2286235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dot2">
            <a:extLst>
              <a:ext uri="{FF2B5EF4-FFF2-40B4-BE49-F238E27FC236}">
                <a16:creationId xmlns:a16="http://schemas.microsoft.com/office/drawing/2014/main" id="{E114A65E-F2AB-A012-0DE9-CAA9C1553C4D}"/>
              </a:ext>
            </a:extLst>
          </p:cNvPr>
          <p:cNvSpPr/>
          <p:nvPr/>
        </p:nvSpPr>
        <p:spPr>
          <a:xfrm>
            <a:off x="6001659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8C82972-0301-7E7E-443B-6311D4173723}"/>
              </a:ext>
            </a:extLst>
          </p:cNvPr>
          <p:cNvSpPr txBox="1"/>
          <p:nvPr/>
        </p:nvSpPr>
        <p:spPr>
          <a:xfrm>
            <a:off x="4639013" y="827894"/>
            <a:ext cx="2966475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b="1" dirty="0">
                <a:solidFill>
                  <a:srgbClr val="9F00FF"/>
                </a:solidFill>
                <a:latin typeface="Aptos Black" panose="020B0004020202020204" pitchFamily="34" charset="0"/>
              </a:rPr>
              <a:t>ЦЕЛЕВАЯ АУДИТОРИЯ</a:t>
            </a:r>
            <a:endParaRPr sz="3600" b="1" dirty="0">
              <a:solidFill>
                <a:srgbClr val="9F00FF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dot3">
            <a:extLst>
              <a:ext uri="{FF2B5EF4-FFF2-40B4-BE49-F238E27FC236}">
                <a16:creationId xmlns:a16="http://schemas.microsoft.com/office/drawing/2014/main" id="{B26AF7D9-0DD6-AD7C-5808-A4B22F1E0306}"/>
              </a:ext>
            </a:extLst>
          </p:cNvPr>
          <p:cNvSpPr/>
          <p:nvPr/>
        </p:nvSpPr>
        <p:spPr>
          <a:xfrm>
            <a:off x="11803526" y="2266683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CD9CC3B-D482-A092-6B2F-F3F25A00BA71}"/>
              </a:ext>
            </a:extLst>
          </p:cNvPr>
          <p:cNvSpPr txBox="1"/>
          <p:nvPr/>
        </p:nvSpPr>
        <p:spPr>
          <a:xfrm>
            <a:off x="11195621" y="1694676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РЕШЕНИЕ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0FA2BA-F585-5CEB-9B01-6ACD073BA34A}"/>
              </a:ext>
            </a:extLst>
          </p:cNvPr>
          <p:cNvSpPr txBox="1"/>
          <p:nvPr/>
        </p:nvSpPr>
        <p:spPr>
          <a:xfrm>
            <a:off x="12489554" y="3429000"/>
            <a:ext cx="6531428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dirty="0">
                <a:latin typeface="Aptos Black" panose="020B0004020202020204" pitchFamily="34" charset="0"/>
              </a:rPr>
              <a:t>Создание сувениров, которые смогу заинтересовать молодёжь в изучении истории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7CED281-F933-AC21-6B92-E48BF577D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7395" y="2987331"/>
            <a:ext cx="3200290" cy="3200290"/>
          </a:xfrm>
          <a:prstGeom prst="rect">
            <a:avLst/>
          </a:prstGeom>
        </p:spPr>
      </p:pic>
      <p:sp>
        <p:nvSpPr>
          <p:cNvPr id="14" name="dot3">
            <a:extLst>
              <a:ext uri="{FF2B5EF4-FFF2-40B4-BE49-F238E27FC236}">
                <a16:creationId xmlns:a16="http://schemas.microsoft.com/office/drawing/2014/main" id="{33615AE6-A6F4-431D-9DB9-854FFDF006C5}"/>
              </a:ext>
            </a:extLst>
          </p:cNvPr>
          <p:cNvSpPr/>
          <p:nvPr/>
        </p:nvSpPr>
        <p:spPr>
          <a:xfrm>
            <a:off x="8880047" y="227784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61F31C6B-940B-5C8D-738F-99F508AD51D2}"/>
              </a:ext>
            </a:extLst>
          </p:cNvPr>
          <p:cNvSpPr txBox="1"/>
          <p:nvPr/>
        </p:nvSpPr>
        <p:spPr>
          <a:xfrm>
            <a:off x="8346780" y="1694676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en-US" sz="2000" b="1" dirty="0" err="1">
                <a:solidFill>
                  <a:schemeClr val="tx2"/>
                </a:solidFill>
                <a:latin typeface="Aptos Black" panose="020B0004020202020204" pitchFamily="34" charset="0"/>
              </a:rPr>
              <a:t>CustDev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graphicFrame>
        <p:nvGraphicFramePr>
          <p:cNvPr id="21" name="d1">
            <a:extLst>
              <a:ext uri="{FF2B5EF4-FFF2-40B4-BE49-F238E27FC236}">
                <a16:creationId xmlns:a16="http://schemas.microsoft.com/office/drawing/2014/main" id="{96103107-AA54-D343-4FC0-685A91A92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246813"/>
              </p:ext>
            </p:extLst>
          </p:nvPr>
        </p:nvGraphicFramePr>
        <p:xfrm>
          <a:off x="12382961" y="2904239"/>
          <a:ext cx="4533882" cy="377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d2">
            <a:extLst>
              <a:ext uri="{FF2B5EF4-FFF2-40B4-BE49-F238E27FC236}">
                <a16:creationId xmlns:a16="http://schemas.microsoft.com/office/drawing/2014/main" id="{5117C6E1-9D9F-D07C-3616-463DB85C2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730407"/>
              </p:ext>
            </p:extLst>
          </p:nvPr>
        </p:nvGraphicFramePr>
        <p:xfrm>
          <a:off x="17085391" y="2598432"/>
          <a:ext cx="6003209" cy="405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62921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1">
            <a:extLst>
              <a:ext uri="{FF2B5EF4-FFF2-40B4-BE49-F238E27FC236}">
                <a16:creationId xmlns:a16="http://schemas.microsoft.com/office/drawing/2014/main" id="{8E46B46B-480E-1CB7-A95A-668EBBC97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140195"/>
              </p:ext>
            </p:extLst>
          </p:nvPr>
        </p:nvGraphicFramePr>
        <p:xfrm>
          <a:off x="861521" y="2904239"/>
          <a:ext cx="4533882" cy="377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d2">
            <a:extLst>
              <a:ext uri="{FF2B5EF4-FFF2-40B4-BE49-F238E27FC236}">
                <a16:creationId xmlns:a16="http://schemas.microsoft.com/office/drawing/2014/main" id="{36A57358-EF79-1ABB-9FBE-0489CBB9D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02773"/>
              </p:ext>
            </p:extLst>
          </p:nvPr>
        </p:nvGraphicFramePr>
        <p:xfrm>
          <a:off x="5563951" y="2598432"/>
          <a:ext cx="6003209" cy="405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173E9CA-CF78-C381-EA08-B0C0CC4AB079}"/>
              </a:ext>
            </a:extLst>
          </p:cNvPr>
          <p:cNvSpPr txBox="1"/>
          <p:nvPr/>
        </p:nvSpPr>
        <p:spPr>
          <a:xfrm>
            <a:off x="1221119" y="-1383529"/>
            <a:ext cx="619034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3200" dirty="0">
                <a:latin typeface="Aptos Black" panose="020B0004020202020204" pitchFamily="34" charset="0"/>
              </a:rPr>
              <a:t>Молодые люди в возрасте от 15 до 25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E43C36-B232-B9A1-EBF2-6C9883D45781}"/>
              </a:ext>
            </a:extLst>
          </p:cNvPr>
          <p:cNvSpPr/>
          <p:nvPr/>
        </p:nvSpPr>
        <p:spPr>
          <a:xfrm>
            <a:off x="1377" y="-16821"/>
            <a:ext cx="12306737" cy="240124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4" name="Текст 2"/>
          <p:cNvSpPr txBox="1"/>
          <p:nvPr/>
        </p:nvSpPr>
        <p:spPr>
          <a:xfrm>
            <a:off x="-1046407" y="1745983"/>
            <a:ext cx="285306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ПРОБЛЕМА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4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A7B57-79C3-1E1E-75FC-AD6E594DAB31}"/>
              </a:ext>
            </a:extLst>
          </p:cNvPr>
          <p:cNvCxnSpPr/>
          <p:nvPr/>
        </p:nvCxnSpPr>
        <p:spPr>
          <a:xfrm>
            <a:off x="0" y="2384425"/>
            <a:ext cx="12192000" cy="0"/>
          </a:xfrm>
          <a:prstGeom prst="line">
            <a:avLst/>
          </a:prstGeom>
          <a:noFill/>
          <a:ln w="25400" cap="flat">
            <a:gradFill>
              <a:gsLst>
                <a:gs pos="0">
                  <a:srgbClr val="7030A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C15BFF"/>
                </a:gs>
              </a:gsLst>
              <a:lin ang="2400000" scaled="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dot1">
            <a:extLst>
              <a:ext uri="{FF2B5EF4-FFF2-40B4-BE49-F238E27FC236}">
                <a16:creationId xmlns:a16="http://schemas.microsoft.com/office/drawing/2014/main" id="{8595FAFA-1FF7-C12A-8835-7EF9CC6DED97}"/>
              </a:ext>
            </a:extLst>
          </p:cNvPr>
          <p:cNvSpPr/>
          <p:nvPr/>
        </p:nvSpPr>
        <p:spPr>
          <a:xfrm>
            <a:off x="249498" y="2286235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dot2">
            <a:extLst>
              <a:ext uri="{FF2B5EF4-FFF2-40B4-BE49-F238E27FC236}">
                <a16:creationId xmlns:a16="http://schemas.microsoft.com/office/drawing/2014/main" id="{E114A65E-F2AB-A012-0DE9-CAA9C1553C4D}"/>
              </a:ext>
            </a:extLst>
          </p:cNvPr>
          <p:cNvSpPr/>
          <p:nvPr/>
        </p:nvSpPr>
        <p:spPr>
          <a:xfrm>
            <a:off x="3191362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8C82972-0301-7E7E-443B-6311D4173723}"/>
              </a:ext>
            </a:extLst>
          </p:cNvPr>
          <p:cNvSpPr txBox="1"/>
          <p:nvPr/>
        </p:nvSpPr>
        <p:spPr>
          <a:xfrm>
            <a:off x="1828716" y="1665099"/>
            <a:ext cx="29664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ЦЕЛЕВАЯ АУДИТОРИЯ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dot3">
            <a:extLst>
              <a:ext uri="{FF2B5EF4-FFF2-40B4-BE49-F238E27FC236}">
                <a16:creationId xmlns:a16="http://schemas.microsoft.com/office/drawing/2014/main" id="{B26AF7D9-0DD6-AD7C-5808-A4B22F1E0306}"/>
              </a:ext>
            </a:extLst>
          </p:cNvPr>
          <p:cNvSpPr/>
          <p:nvPr/>
        </p:nvSpPr>
        <p:spPr>
          <a:xfrm>
            <a:off x="8917623" y="2296532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CD9CC3B-D482-A092-6B2F-F3F25A00BA71}"/>
              </a:ext>
            </a:extLst>
          </p:cNvPr>
          <p:cNvSpPr txBox="1"/>
          <p:nvPr/>
        </p:nvSpPr>
        <p:spPr>
          <a:xfrm>
            <a:off x="8309718" y="1724525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РЕШЕНИЕ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14" name="dot3">
            <a:extLst>
              <a:ext uri="{FF2B5EF4-FFF2-40B4-BE49-F238E27FC236}">
                <a16:creationId xmlns:a16="http://schemas.microsoft.com/office/drawing/2014/main" id="{33615AE6-A6F4-431D-9DB9-854FFDF006C5}"/>
              </a:ext>
            </a:extLst>
          </p:cNvPr>
          <p:cNvSpPr/>
          <p:nvPr/>
        </p:nvSpPr>
        <p:spPr>
          <a:xfrm>
            <a:off x="6071032" y="2299048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61F31C6B-940B-5C8D-738F-99F508AD51D2}"/>
              </a:ext>
            </a:extLst>
          </p:cNvPr>
          <p:cNvSpPr txBox="1"/>
          <p:nvPr/>
        </p:nvSpPr>
        <p:spPr>
          <a:xfrm>
            <a:off x="5145100" y="1438713"/>
            <a:ext cx="201929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en-US" sz="3600" b="1" dirty="0" err="1">
                <a:solidFill>
                  <a:srgbClr val="7030A0"/>
                </a:solidFill>
                <a:latin typeface="Aptos Black" panose="020B0004020202020204" pitchFamily="34" charset="0"/>
              </a:rPr>
              <a:t>CustDev</a:t>
            </a:r>
            <a:endParaRPr sz="3600" b="1" dirty="0"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E39A9-4E45-E560-DA33-3C4F53F6E7B8}"/>
              </a:ext>
            </a:extLst>
          </p:cNvPr>
          <p:cNvSpPr txBox="1"/>
          <p:nvPr/>
        </p:nvSpPr>
        <p:spPr>
          <a:xfrm>
            <a:off x="12501159" y="3574972"/>
            <a:ext cx="6531428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dirty="0">
                <a:latin typeface="Aptos Black" panose="020B0004020202020204" pitchFamily="34" charset="0"/>
              </a:rPr>
              <a:t>Создание сувениров, которые смогу заинтересовать молодёжь в изучении истории</a:t>
            </a:r>
            <a:endParaRPr lang="en-US" sz="3200" dirty="0">
              <a:latin typeface="Aptos Black" panose="020B0004020202020204" pitchFamily="34" charset="0"/>
            </a:endParaRPr>
          </a:p>
          <a:p>
            <a:r>
              <a:rPr lang="ru-RU" sz="3200" dirty="0">
                <a:latin typeface="Aptos Black" panose="020B0004020202020204" pitchFamily="34" charset="0"/>
              </a:rPr>
              <a:t>Великого Новгорода</a:t>
            </a:r>
          </a:p>
        </p:txBody>
      </p:sp>
    </p:spTree>
    <p:extLst>
      <p:ext uri="{BB962C8B-B14F-4D97-AF65-F5344CB8AC3E}">
        <p14:creationId xmlns:p14="http://schemas.microsoft.com/office/powerpoint/2010/main" val="27719151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1">
            <a:extLst>
              <a:ext uri="{FF2B5EF4-FFF2-40B4-BE49-F238E27FC236}">
                <a16:creationId xmlns:a16="http://schemas.microsoft.com/office/drawing/2014/main" id="{432A0F5C-F724-271C-D630-1F912A7F2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1458795"/>
              </p:ext>
            </p:extLst>
          </p:nvPr>
        </p:nvGraphicFramePr>
        <p:xfrm>
          <a:off x="861521" y="-3892801"/>
          <a:ext cx="4533882" cy="377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2">
            <a:extLst>
              <a:ext uri="{FF2B5EF4-FFF2-40B4-BE49-F238E27FC236}">
                <a16:creationId xmlns:a16="http://schemas.microsoft.com/office/drawing/2014/main" id="{9728FC0D-D904-838D-0F31-E30B0C865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055485"/>
              </p:ext>
            </p:extLst>
          </p:nvPr>
        </p:nvGraphicFramePr>
        <p:xfrm>
          <a:off x="5563951" y="-4198608"/>
          <a:ext cx="6003209" cy="405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3">
            <a:extLst>
              <a:ext uri="{FF2B5EF4-FFF2-40B4-BE49-F238E27FC236}">
                <a16:creationId xmlns:a16="http://schemas.microsoft.com/office/drawing/2014/main" id="{827488B8-C5AB-06F5-6A7B-EB49AF9B1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648769"/>
              </p:ext>
            </p:extLst>
          </p:nvPr>
        </p:nvGraphicFramePr>
        <p:xfrm>
          <a:off x="2383971" y="2744441"/>
          <a:ext cx="70815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173E9CA-CF78-C381-EA08-B0C0CC4AB079}"/>
              </a:ext>
            </a:extLst>
          </p:cNvPr>
          <p:cNvSpPr txBox="1"/>
          <p:nvPr/>
        </p:nvSpPr>
        <p:spPr>
          <a:xfrm>
            <a:off x="1221119" y="-1383529"/>
            <a:ext cx="619034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3200" dirty="0">
                <a:latin typeface="Aptos Black" panose="020B0004020202020204" pitchFamily="34" charset="0"/>
              </a:rPr>
              <a:t>Молодые люди в возрасте от 15 до 25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E43C36-B232-B9A1-EBF2-6C9883D45781}"/>
              </a:ext>
            </a:extLst>
          </p:cNvPr>
          <p:cNvSpPr/>
          <p:nvPr/>
        </p:nvSpPr>
        <p:spPr>
          <a:xfrm>
            <a:off x="1377" y="-16821"/>
            <a:ext cx="12306737" cy="240124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4" name="Текст 2"/>
          <p:cNvSpPr txBox="1"/>
          <p:nvPr/>
        </p:nvSpPr>
        <p:spPr>
          <a:xfrm>
            <a:off x="-1046407" y="1745983"/>
            <a:ext cx="285306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ПРОБЛЕМА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4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A7B57-79C3-1E1E-75FC-AD6E594DAB31}"/>
              </a:ext>
            </a:extLst>
          </p:cNvPr>
          <p:cNvCxnSpPr/>
          <p:nvPr/>
        </p:nvCxnSpPr>
        <p:spPr>
          <a:xfrm>
            <a:off x="0" y="2384425"/>
            <a:ext cx="12192000" cy="0"/>
          </a:xfrm>
          <a:prstGeom prst="line">
            <a:avLst/>
          </a:prstGeom>
          <a:noFill/>
          <a:ln w="25400" cap="flat">
            <a:gradFill>
              <a:gsLst>
                <a:gs pos="0">
                  <a:srgbClr val="7030A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C15BFF"/>
                </a:gs>
              </a:gsLst>
              <a:lin ang="2400000" scaled="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dot1">
            <a:extLst>
              <a:ext uri="{FF2B5EF4-FFF2-40B4-BE49-F238E27FC236}">
                <a16:creationId xmlns:a16="http://schemas.microsoft.com/office/drawing/2014/main" id="{8595FAFA-1FF7-C12A-8835-7EF9CC6DED97}"/>
              </a:ext>
            </a:extLst>
          </p:cNvPr>
          <p:cNvSpPr/>
          <p:nvPr/>
        </p:nvSpPr>
        <p:spPr>
          <a:xfrm>
            <a:off x="249498" y="2286235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dot2">
            <a:extLst>
              <a:ext uri="{FF2B5EF4-FFF2-40B4-BE49-F238E27FC236}">
                <a16:creationId xmlns:a16="http://schemas.microsoft.com/office/drawing/2014/main" id="{E114A65E-F2AB-A012-0DE9-CAA9C1553C4D}"/>
              </a:ext>
            </a:extLst>
          </p:cNvPr>
          <p:cNvSpPr/>
          <p:nvPr/>
        </p:nvSpPr>
        <p:spPr>
          <a:xfrm>
            <a:off x="3191362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8C82972-0301-7E7E-443B-6311D4173723}"/>
              </a:ext>
            </a:extLst>
          </p:cNvPr>
          <p:cNvSpPr txBox="1"/>
          <p:nvPr/>
        </p:nvSpPr>
        <p:spPr>
          <a:xfrm>
            <a:off x="1828716" y="1665099"/>
            <a:ext cx="29664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ЦЕЛЕВАЯ АУДИТОРИЯ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dot3">
            <a:extLst>
              <a:ext uri="{FF2B5EF4-FFF2-40B4-BE49-F238E27FC236}">
                <a16:creationId xmlns:a16="http://schemas.microsoft.com/office/drawing/2014/main" id="{B26AF7D9-0DD6-AD7C-5808-A4B22F1E0306}"/>
              </a:ext>
            </a:extLst>
          </p:cNvPr>
          <p:cNvSpPr/>
          <p:nvPr/>
        </p:nvSpPr>
        <p:spPr>
          <a:xfrm>
            <a:off x="8917623" y="2296532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CD9CC3B-D482-A092-6B2F-F3F25A00BA71}"/>
              </a:ext>
            </a:extLst>
          </p:cNvPr>
          <p:cNvSpPr txBox="1"/>
          <p:nvPr/>
        </p:nvSpPr>
        <p:spPr>
          <a:xfrm>
            <a:off x="8309718" y="1724525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РЕШЕНИЕ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14" name="dot3">
            <a:extLst>
              <a:ext uri="{FF2B5EF4-FFF2-40B4-BE49-F238E27FC236}">
                <a16:creationId xmlns:a16="http://schemas.microsoft.com/office/drawing/2014/main" id="{33615AE6-A6F4-431D-9DB9-854FFDF006C5}"/>
              </a:ext>
            </a:extLst>
          </p:cNvPr>
          <p:cNvSpPr/>
          <p:nvPr/>
        </p:nvSpPr>
        <p:spPr>
          <a:xfrm>
            <a:off x="6071032" y="2299048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61F31C6B-940B-5C8D-738F-99F508AD51D2}"/>
              </a:ext>
            </a:extLst>
          </p:cNvPr>
          <p:cNvSpPr txBox="1"/>
          <p:nvPr/>
        </p:nvSpPr>
        <p:spPr>
          <a:xfrm>
            <a:off x="5145100" y="1438713"/>
            <a:ext cx="201929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en-US" sz="3600" b="1" dirty="0" err="1">
                <a:solidFill>
                  <a:srgbClr val="7030A0"/>
                </a:solidFill>
                <a:latin typeface="Aptos Black" panose="020B0004020202020204" pitchFamily="34" charset="0"/>
              </a:rPr>
              <a:t>CustDev</a:t>
            </a:r>
            <a:endParaRPr sz="3600" b="1" dirty="0"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E39A9-4E45-E560-DA33-3C4F53F6E7B8}"/>
              </a:ext>
            </a:extLst>
          </p:cNvPr>
          <p:cNvSpPr txBox="1"/>
          <p:nvPr/>
        </p:nvSpPr>
        <p:spPr>
          <a:xfrm>
            <a:off x="12501159" y="3574972"/>
            <a:ext cx="6531428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dirty="0">
                <a:latin typeface="Aptos Black" panose="020B0004020202020204" pitchFamily="34" charset="0"/>
              </a:rPr>
              <a:t>Создание сувениров, которые смогу заинтересовать молодёжь в изучении истории</a:t>
            </a:r>
            <a:endParaRPr lang="en-US" sz="3200" dirty="0">
              <a:latin typeface="Aptos Black" panose="020B0004020202020204" pitchFamily="34" charset="0"/>
            </a:endParaRPr>
          </a:p>
          <a:p>
            <a:r>
              <a:rPr lang="ru-RU" sz="3200" dirty="0">
                <a:latin typeface="Aptos Black" panose="020B0004020202020204" pitchFamily="34" charset="0"/>
              </a:rPr>
              <a:t>Великого Новгорода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DC89CC37-9A68-EC91-44DB-8E4B502F2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634408"/>
              </p:ext>
            </p:extLst>
          </p:nvPr>
        </p:nvGraphicFramePr>
        <p:xfrm>
          <a:off x="12815967" y="2705100"/>
          <a:ext cx="571587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03312FBE-6850-E52B-8435-279EBAA1A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677031"/>
              </p:ext>
            </p:extLst>
          </p:nvPr>
        </p:nvGraphicFramePr>
        <p:xfrm>
          <a:off x="18506871" y="2656567"/>
          <a:ext cx="589459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1847716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7027D7F7-12DB-1A8A-E944-4F7A13524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934638"/>
              </p:ext>
            </p:extLst>
          </p:nvPr>
        </p:nvGraphicFramePr>
        <p:xfrm>
          <a:off x="380127" y="2705100"/>
          <a:ext cx="571587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93F481A-F188-DDE4-D714-14CD28F5D1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759928"/>
              </p:ext>
            </p:extLst>
          </p:nvPr>
        </p:nvGraphicFramePr>
        <p:xfrm>
          <a:off x="6071031" y="2656567"/>
          <a:ext cx="589459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50BDA9A-D62B-DC49-9F7C-12772BF16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496230"/>
              </p:ext>
            </p:extLst>
          </p:nvPr>
        </p:nvGraphicFramePr>
        <p:xfrm>
          <a:off x="2383971" y="-4509799"/>
          <a:ext cx="70815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173E9CA-CF78-C381-EA08-B0C0CC4AB079}"/>
              </a:ext>
            </a:extLst>
          </p:cNvPr>
          <p:cNvSpPr txBox="1"/>
          <p:nvPr/>
        </p:nvSpPr>
        <p:spPr>
          <a:xfrm>
            <a:off x="1221119" y="-1383529"/>
            <a:ext cx="619034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3200" dirty="0">
                <a:latin typeface="Aptos Black" panose="020B0004020202020204" pitchFamily="34" charset="0"/>
              </a:rPr>
              <a:t>Молодые люди в возрасте от 15 до 25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E43C36-B232-B9A1-EBF2-6C9883D45781}"/>
              </a:ext>
            </a:extLst>
          </p:cNvPr>
          <p:cNvSpPr/>
          <p:nvPr/>
        </p:nvSpPr>
        <p:spPr>
          <a:xfrm>
            <a:off x="1377" y="-16821"/>
            <a:ext cx="12306737" cy="240124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4" name="Текст 2"/>
          <p:cNvSpPr txBox="1"/>
          <p:nvPr/>
        </p:nvSpPr>
        <p:spPr>
          <a:xfrm>
            <a:off x="-1046407" y="1745983"/>
            <a:ext cx="285306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ПРОБЛЕМА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4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A7B57-79C3-1E1E-75FC-AD6E594DAB31}"/>
              </a:ext>
            </a:extLst>
          </p:cNvPr>
          <p:cNvCxnSpPr/>
          <p:nvPr/>
        </p:nvCxnSpPr>
        <p:spPr>
          <a:xfrm>
            <a:off x="0" y="2384425"/>
            <a:ext cx="12192000" cy="0"/>
          </a:xfrm>
          <a:prstGeom prst="line">
            <a:avLst/>
          </a:prstGeom>
          <a:noFill/>
          <a:ln w="25400" cap="flat">
            <a:gradFill>
              <a:gsLst>
                <a:gs pos="0">
                  <a:srgbClr val="7030A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C15BFF"/>
                </a:gs>
              </a:gsLst>
              <a:lin ang="2400000" scaled="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dot1">
            <a:extLst>
              <a:ext uri="{FF2B5EF4-FFF2-40B4-BE49-F238E27FC236}">
                <a16:creationId xmlns:a16="http://schemas.microsoft.com/office/drawing/2014/main" id="{8595FAFA-1FF7-C12A-8835-7EF9CC6DED97}"/>
              </a:ext>
            </a:extLst>
          </p:cNvPr>
          <p:cNvSpPr/>
          <p:nvPr/>
        </p:nvSpPr>
        <p:spPr>
          <a:xfrm>
            <a:off x="249498" y="2286235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dot2">
            <a:extLst>
              <a:ext uri="{FF2B5EF4-FFF2-40B4-BE49-F238E27FC236}">
                <a16:creationId xmlns:a16="http://schemas.microsoft.com/office/drawing/2014/main" id="{E114A65E-F2AB-A012-0DE9-CAA9C1553C4D}"/>
              </a:ext>
            </a:extLst>
          </p:cNvPr>
          <p:cNvSpPr/>
          <p:nvPr/>
        </p:nvSpPr>
        <p:spPr>
          <a:xfrm>
            <a:off x="3191362" y="2293496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8C82972-0301-7E7E-443B-6311D4173723}"/>
              </a:ext>
            </a:extLst>
          </p:cNvPr>
          <p:cNvSpPr txBox="1"/>
          <p:nvPr/>
        </p:nvSpPr>
        <p:spPr>
          <a:xfrm>
            <a:off x="1828716" y="1665099"/>
            <a:ext cx="29664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ЦЕЛЕВАЯ АУДИТОРИЯ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dot3">
            <a:extLst>
              <a:ext uri="{FF2B5EF4-FFF2-40B4-BE49-F238E27FC236}">
                <a16:creationId xmlns:a16="http://schemas.microsoft.com/office/drawing/2014/main" id="{B26AF7D9-0DD6-AD7C-5808-A4B22F1E0306}"/>
              </a:ext>
            </a:extLst>
          </p:cNvPr>
          <p:cNvSpPr/>
          <p:nvPr/>
        </p:nvSpPr>
        <p:spPr>
          <a:xfrm>
            <a:off x="8917623" y="2296532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CD9CC3B-D482-A092-6B2F-F3F25A00BA71}"/>
              </a:ext>
            </a:extLst>
          </p:cNvPr>
          <p:cNvSpPr txBox="1"/>
          <p:nvPr/>
        </p:nvSpPr>
        <p:spPr>
          <a:xfrm>
            <a:off x="8309718" y="1724525"/>
            <a:ext cx="142653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РЕШЕНИЕ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14" name="dot3">
            <a:extLst>
              <a:ext uri="{FF2B5EF4-FFF2-40B4-BE49-F238E27FC236}">
                <a16:creationId xmlns:a16="http://schemas.microsoft.com/office/drawing/2014/main" id="{33615AE6-A6F4-431D-9DB9-854FFDF006C5}"/>
              </a:ext>
            </a:extLst>
          </p:cNvPr>
          <p:cNvSpPr/>
          <p:nvPr/>
        </p:nvSpPr>
        <p:spPr>
          <a:xfrm>
            <a:off x="6071032" y="2299048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61F31C6B-940B-5C8D-738F-99F508AD51D2}"/>
              </a:ext>
            </a:extLst>
          </p:cNvPr>
          <p:cNvSpPr txBox="1"/>
          <p:nvPr/>
        </p:nvSpPr>
        <p:spPr>
          <a:xfrm>
            <a:off x="5145100" y="1438713"/>
            <a:ext cx="201929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en-US" sz="3600" b="1" dirty="0" err="1">
                <a:solidFill>
                  <a:srgbClr val="7030A0"/>
                </a:solidFill>
                <a:latin typeface="Aptos Black" panose="020B0004020202020204" pitchFamily="34" charset="0"/>
              </a:rPr>
              <a:t>CustDev</a:t>
            </a:r>
            <a:endParaRPr sz="3600" b="1" dirty="0"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E39A9-4E45-E560-DA33-3C4F53F6E7B8}"/>
              </a:ext>
            </a:extLst>
          </p:cNvPr>
          <p:cNvSpPr txBox="1"/>
          <p:nvPr/>
        </p:nvSpPr>
        <p:spPr>
          <a:xfrm>
            <a:off x="12501159" y="3574972"/>
            <a:ext cx="6531428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dirty="0">
                <a:latin typeface="Aptos Black" panose="020B0004020202020204" pitchFamily="34" charset="0"/>
              </a:rPr>
              <a:t>Создание сувениров, которые смогу заинтересовать молодёжь в изучении истории</a:t>
            </a:r>
            <a:endParaRPr lang="en-US" sz="3200" dirty="0">
              <a:latin typeface="Aptos Black" panose="020B0004020202020204" pitchFamily="34" charset="0"/>
            </a:endParaRPr>
          </a:p>
          <a:p>
            <a:r>
              <a:rPr lang="ru-RU" sz="3200" dirty="0">
                <a:latin typeface="Aptos Black" panose="020B0004020202020204" pitchFamily="34" charset="0"/>
              </a:rPr>
              <a:t>Великого Новгорода</a:t>
            </a:r>
          </a:p>
        </p:txBody>
      </p:sp>
    </p:spTree>
    <p:extLst>
      <p:ext uri="{BB962C8B-B14F-4D97-AF65-F5344CB8AC3E}">
        <p14:creationId xmlns:p14="http://schemas.microsoft.com/office/powerpoint/2010/main" val="295596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8152FC7-1343-97D7-092B-B16F6BD806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949517"/>
              </p:ext>
            </p:extLst>
          </p:nvPr>
        </p:nvGraphicFramePr>
        <p:xfrm>
          <a:off x="380127" y="-4549140"/>
          <a:ext cx="571587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9F1969BD-3965-8C86-A3FC-454A7560B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249157"/>
              </p:ext>
            </p:extLst>
          </p:nvPr>
        </p:nvGraphicFramePr>
        <p:xfrm>
          <a:off x="6071031" y="-4597673"/>
          <a:ext cx="589459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33D0254-EEC7-486F-EE06-749CF9A61A00}"/>
              </a:ext>
            </a:extLst>
          </p:cNvPr>
          <p:cNvSpPr txBox="1"/>
          <p:nvPr/>
        </p:nvSpPr>
        <p:spPr>
          <a:xfrm>
            <a:off x="1436919" y="3574972"/>
            <a:ext cx="6531428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dirty="0">
                <a:latin typeface="Aptos Black" panose="020B0004020202020204" pitchFamily="34" charset="0"/>
              </a:rPr>
              <a:t>Создание сувениров, которые смогу заинтересовать молодёжь в изучении истории</a:t>
            </a:r>
            <a:endParaRPr lang="en-US" sz="3200" dirty="0">
              <a:latin typeface="Aptos Black" panose="020B0004020202020204" pitchFamily="34" charset="0"/>
            </a:endParaRPr>
          </a:p>
          <a:p>
            <a:r>
              <a:rPr lang="ru-RU" sz="3200" dirty="0">
                <a:latin typeface="Aptos Black" panose="020B0004020202020204" pitchFamily="34" charset="0"/>
              </a:rPr>
              <a:t>Великого Новгорода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0CC83F-0620-CF35-3DE5-279E773FD692}"/>
              </a:ext>
            </a:extLst>
          </p:cNvPr>
          <p:cNvSpPr txBox="1"/>
          <p:nvPr/>
        </p:nvSpPr>
        <p:spPr>
          <a:xfrm>
            <a:off x="3566886" y="-1575121"/>
            <a:ext cx="619034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altLang="ru-RU" sz="3200" dirty="0">
                <a:latin typeface="Aptos Black" panose="020B0004020202020204" pitchFamily="34" charset="0"/>
              </a:rPr>
              <a:t>Молодые люди в возрасте от 15 до 25 лет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F78C43-8AA7-7229-B3F3-561A2B315F45}"/>
              </a:ext>
            </a:extLst>
          </p:cNvPr>
          <p:cNvSpPr/>
          <p:nvPr/>
        </p:nvSpPr>
        <p:spPr>
          <a:xfrm>
            <a:off x="1377" y="-16821"/>
            <a:ext cx="12306737" cy="240124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4" name="Текст 2"/>
          <p:cNvSpPr txBox="1"/>
          <p:nvPr/>
        </p:nvSpPr>
        <p:spPr>
          <a:xfrm>
            <a:off x="-3227734" y="1745983"/>
            <a:ext cx="285306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ПРОБЛЕМА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A7B57-79C3-1E1E-75FC-AD6E594DAB31}"/>
              </a:ext>
            </a:extLst>
          </p:cNvPr>
          <p:cNvCxnSpPr/>
          <p:nvPr/>
        </p:nvCxnSpPr>
        <p:spPr>
          <a:xfrm>
            <a:off x="0" y="2384425"/>
            <a:ext cx="12192000" cy="0"/>
          </a:xfrm>
          <a:prstGeom prst="line">
            <a:avLst/>
          </a:prstGeom>
          <a:noFill/>
          <a:ln w="25400" cap="flat">
            <a:gradFill>
              <a:gsLst>
                <a:gs pos="0">
                  <a:srgbClr val="7030A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C15BFF"/>
                </a:gs>
              </a:gsLst>
              <a:lin ang="2400000" scaled="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dot1">
            <a:extLst>
              <a:ext uri="{FF2B5EF4-FFF2-40B4-BE49-F238E27FC236}">
                <a16:creationId xmlns:a16="http://schemas.microsoft.com/office/drawing/2014/main" id="{8595FAFA-1FF7-C12A-8835-7EF9CC6DED97}"/>
              </a:ext>
            </a:extLst>
          </p:cNvPr>
          <p:cNvSpPr/>
          <p:nvPr/>
        </p:nvSpPr>
        <p:spPr>
          <a:xfrm>
            <a:off x="-1931829" y="2286235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dot2">
            <a:extLst>
              <a:ext uri="{FF2B5EF4-FFF2-40B4-BE49-F238E27FC236}">
                <a16:creationId xmlns:a16="http://schemas.microsoft.com/office/drawing/2014/main" id="{E114A65E-F2AB-A012-0DE9-CAA9C1553C4D}"/>
              </a:ext>
            </a:extLst>
          </p:cNvPr>
          <p:cNvSpPr/>
          <p:nvPr/>
        </p:nvSpPr>
        <p:spPr>
          <a:xfrm>
            <a:off x="230505" y="2263300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8C82972-0301-7E7E-443B-6311D4173723}"/>
              </a:ext>
            </a:extLst>
          </p:cNvPr>
          <p:cNvSpPr txBox="1"/>
          <p:nvPr/>
        </p:nvSpPr>
        <p:spPr>
          <a:xfrm>
            <a:off x="-1146655" y="1734835"/>
            <a:ext cx="29664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2000" b="1" dirty="0">
                <a:solidFill>
                  <a:schemeClr val="tx2"/>
                </a:solidFill>
                <a:latin typeface="Aptos Black" panose="020B0004020202020204" pitchFamily="34" charset="0"/>
              </a:rPr>
              <a:t>ЦЕЛЕВАЯ АУДИТОРИЯ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dot3">
            <a:extLst>
              <a:ext uri="{FF2B5EF4-FFF2-40B4-BE49-F238E27FC236}">
                <a16:creationId xmlns:a16="http://schemas.microsoft.com/office/drawing/2014/main" id="{B26AF7D9-0DD6-AD7C-5808-A4B22F1E0306}"/>
              </a:ext>
            </a:extLst>
          </p:cNvPr>
          <p:cNvSpPr/>
          <p:nvPr/>
        </p:nvSpPr>
        <p:spPr>
          <a:xfrm>
            <a:off x="6006570" y="2292302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FCD9CC3B-D482-A092-6B2F-F3F25A00BA71}"/>
              </a:ext>
            </a:extLst>
          </p:cNvPr>
          <p:cNvSpPr txBox="1"/>
          <p:nvPr/>
        </p:nvSpPr>
        <p:spPr>
          <a:xfrm>
            <a:off x="4897857" y="1205987"/>
            <a:ext cx="239628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ru-RU" sz="3600" b="1" dirty="0">
                <a:solidFill>
                  <a:srgbClr val="9F00FF"/>
                </a:solidFill>
                <a:latin typeface="Aptos Black" panose="020B0004020202020204" pitchFamily="34" charset="0"/>
              </a:rPr>
              <a:t>РЕШЕНИЕ</a:t>
            </a:r>
            <a:endParaRPr sz="3600" b="1" dirty="0">
              <a:solidFill>
                <a:srgbClr val="9F00FF"/>
              </a:solidFill>
              <a:latin typeface="Aptos Black" panose="020B00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17C48B-8F8B-4D21-E36B-2AA84BFD5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7157" y="2865506"/>
            <a:ext cx="3688443" cy="3688443"/>
          </a:xfrm>
          <a:prstGeom prst="rect">
            <a:avLst/>
          </a:prstGeom>
        </p:spPr>
      </p:pic>
      <p:sp>
        <p:nvSpPr>
          <p:cNvPr id="11" name="dot2">
            <a:extLst>
              <a:ext uri="{FF2B5EF4-FFF2-40B4-BE49-F238E27FC236}">
                <a16:creationId xmlns:a16="http://schemas.microsoft.com/office/drawing/2014/main" id="{2555C107-8E7C-74EE-5A57-88E5F5B7AF8A}"/>
              </a:ext>
            </a:extLst>
          </p:cNvPr>
          <p:cNvSpPr/>
          <p:nvPr/>
        </p:nvSpPr>
        <p:spPr>
          <a:xfrm>
            <a:off x="3172075" y="2263300"/>
            <a:ext cx="180000" cy="18000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593EDB12-4297-E8DA-0733-582A63D7925E}"/>
              </a:ext>
            </a:extLst>
          </p:cNvPr>
          <p:cNvSpPr txBox="1"/>
          <p:nvPr/>
        </p:nvSpPr>
        <p:spPr>
          <a:xfrm>
            <a:off x="1794915" y="1734835"/>
            <a:ext cx="2966475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rPr lang="en-US" sz="2000" b="1" dirty="0" err="1">
                <a:solidFill>
                  <a:schemeClr val="tx2"/>
                </a:solidFill>
                <a:latin typeface="Aptos Black" panose="020B0004020202020204" pitchFamily="34" charset="0"/>
              </a:rPr>
              <a:t>CustDev</a:t>
            </a:r>
            <a:endParaRPr sz="2000" b="1" dirty="0">
              <a:solidFill>
                <a:schemeClr val="tx2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38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68FFE5-D409-C4F5-9401-9A9814C2D19E}"/>
              </a:ext>
            </a:extLst>
          </p:cNvPr>
          <p:cNvSpPr txBox="1"/>
          <p:nvPr/>
        </p:nvSpPr>
        <p:spPr>
          <a:xfrm>
            <a:off x="-4126836" y="2097557"/>
            <a:ext cx="3840911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изготовление значков - 80р/шт. (</a:t>
            </a:r>
            <a:r>
              <a:rPr lang="ru-RU" sz="1600" b="1" dirty="0">
                <a:solidFill>
                  <a:srgbClr val="7030A0"/>
                </a:solidFill>
              </a:rPr>
              <a:t>4000</a:t>
            </a:r>
            <a:r>
              <a:rPr lang="ru-RU" sz="1600" b="1" dirty="0"/>
              <a:t> за 50 значков) Аренда (стол для значков) - 150-400 рублей в неделю в зависимости от расположения на стеллаже (минимальная бронь на 4 недели) - </a:t>
            </a:r>
            <a:r>
              <a:rPr lang="ru-RU" sz="1600" b="1" dirty="0">
                <a:solidFill>
                  <a:srgbClr val="7030A0"/>
                </a:solidFill>
              </a:rPr>
              <a:t>600-1600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Реклама - </a:t>
            </a:r>
            <a:r>
              <a:rPr lang="ru-RU" sz="1600" b="1" dirty="0">
                <a:solidFill>
                  <a:srgbClr val="7030A0"/>
                </a:solidFill>
              </a:rPr>
              <a:t>500</a:t>
            </a:r>
            <a:r>
              <a:rPr lang="ru-RU" sz="1600" b="1" dirty="0"/>
              <a:t> рублей в  </a:t>
            </a:r>
            <a:r>
              <a:rPr lang="en-US" sz="1600" b="1" dirty="0"/>
              <a:t>VK</a:t>
            </a:r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Печать на заказ - 90 рублей один значок (</a:t>
            </a:r>
            <a:r>
              <a:rPr lang="ru-RU" sz="1600" b="1" dirty="0">
                <a:solidFill>
                  <a:srgbClr val="7030A0"/>
                </a:solidFill>
              </a:rPr>
              <a:t>4500</a:t>
            </a:r>
            <a:r>
              <a:rPr lang="ru-RU" sz="1600" b="1" dirty="0"/>
              <a:t> за 50 значков)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Брелок с печатью - 200р/шт. (</a:t>
            </a:r>
            <a:r>
              <a:rPr lang="ru-RU" sz="1600" b="1" dirty="0">
                <a:solidFill>
                  <a:srgbClr val="7030A0"/>
                </a:solidFill>
              </a:rPr>
              <a:t>4000</a:t>
            </a:r>
            <a:r>
              <a:rPr lang="ru-RU" sz="1600" b="1" dirty="0"/>
              <a:t> за 20 брелоков)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Магниты прямоугольные с печатью - 105р/шт. (</a:t>
            </a:r>
            <a:r>
              <a:rPr lang="ru-RU" sz="1600" b="1" dirty="0">
                <a:solidFill>
                  <a:srgbClr val="7030A0"/>
                </a:solidFill>
              </a:rPr>
              <a:t>2100</a:t>
            </a:r>
            <a:r>
              <a:rPr lang="ru-RU" sz="1600" b="1" dirty="0"/>
              <a:t> за 20 магнитов)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20D-4D58-B36E-CB74-A4A95BFCAD12}"/>
              </a:ext>
            </a:extLst>
          </p:cNvPr>
          <p:cNvSpPr txBox="1"/>
          <p:nvPr/>
        </p:nvSpPr>
        <p:spPr>
          <a:xfrm>
            <a:off x="621374" y="2227511"/>
            <a:ext cx="6132284" cy="3046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Aptos Black" panose="020B0004020202020204" pitchFamily="34" charset="0"/>
              </a:rPr>
              <a:t>Наша цель – создать оригинальный дизайн сувениров с изображением исторических деятелей Великого Новгорода в юмористическом стиле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342F0B-CEAA-E227-E707-A752B00BCAB2}"/>
              </a:ext>
            </a:extLst>
          </p:cNvPr>
          <p:cNvSpPr/>
          <p:nvPr/>
        </p:nvSpPr>
        <p:spPr>
          <a:xfrm>
            <a:off x="-4053" y="2023005"/>
            <a:ext cx="591428" cy="3996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4" name="Текст 2"/>
          <p:cNvSpPr txBox="1"/>
          <p:nvPr/>
        </p:nvSpPr>
        <p:spPr>
          <a:xfrm>
            <a:off x="559690" y="1187452"/>
            <a:ext cx="65189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dirty="0">
                <a:latin typeface="Aptos Black" panose="020B0004020202020204" pitchFamily="34" charset="0"/>
              </a:rPr>
              <a:t>ЦЕЛЬ</a:t>
            </a:r>
            <a:endParaRPr sz="3600" b="1" dirty="0">
              <a:latin typeface="Aptos Black" panose="020B00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336583" y="255322"/>
            <a:ext cx="6518934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О</a:t>
            </a:r>
            <a:r>
              <a:rPr lang="ru-RU" sz="2800" b="1" cap="all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b="1" cap="all" dirty="0">
                <a:solidFill>
                  <a:schemeClr val="tx1"/>
                </a:solidFill>
                <a:latin typeface="Everlasting" panose="02000503000000000000" pitchFamily="2" charset="-52"/>
              </a:rPr>
              <a:t>ПРОЕКТЕ</a:t>
            </a:r>
            <a:endParaRPr sz="2800" b="1" cap="all" dirty="0">
              <a:solidFill>
                <a:schemeClr val="tx1"/>
              </a:solidFill>
              <a:latin typeface="Everlasting" panose="02000503000000000000" pitchFamily="2" charset="-52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AE29537D-3AD6-A97D-E0A7-C1DA297B0DA0}"/>
              </a:ext>
            </a:extLst>
          </p:cNvPr>
          <p:cNvCxnSpPr>
            <a:cxnSpLocks/>
          </p:cNvCxnSpPr>
          <p:nvPr/>
        </p:nvCxnSpPr>
        <p:spPr>
          <a:xfrm>
            <a:off x="0" y="778538"/>
            <a:ext cx="2383971" cy="0"/>
          </a:xfrm>
          <a:prstGeom prst="line">
            <a:avLst/>
          </a:prstGeom>
          <a:noFill/>
          <a:ln w="104775" cap="rnd">
            <a:gradFill flip="none" rotWithShape="1">
              <a:gsLst>
                <a:gs pos="0">
                  <a:srgbClr val="9F00FF"/>
                </a:gs>
                <a:gs pos="25000">
                  <a:srgbClr val="7030A0"/>
                </a:gs>
                <a:gs pos="72000">
                  <a:srgbClr val="8FAADC"/>
                </a:gs>
                <a:gs pos="100000">
                  <a:srgbClr val="FBB3C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7238B10-F244-91CC-C239-4AAC85D97217}"/>
              </a:ext>
            </a:extLst>
          </p:cNvPr>
          <p:cNvSpPr/>
          <p:nvPr/>
        </p:nvSpPr>
        <p:spPr>
          <a:xfrm>
            <a:off x="-71914" y="6371234"/>
            <a:ext cx="540000" cy="540000"/>
          </a:xfrm>
          <a:prstGeom prst="roundRect">
            <a:avLst/>
          </a:prstGeom>
          <a:gradFill>
            <a:gsLst>
              <a:gs pos="0">
                <a:srgbClr val="9F00FF"/>
              </a:gs>
              <a:gs pos="100000">
                <a:srgbClr val="7030A0"/>
              </a:gs>
            </a:gsLst>
            <a:path path="circle">
              <a:fillToRect l="100000" t="100000"/>
            </a:path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1B0E0-3A29-9781-E065-60875431FBA2}"/>
              </a:ext>
            </a:extLst>
          </p:cNvPr>
          <p:cNvSpPr txBox="1"/>
          <p:nvPr/>
        </p:nvSpPr>
        <p:spPr>
          <a:xfrm>
            <a:off x="110127" y="6447433"/>
            <a:ext cx="270000" cy="377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6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F6F5E6-4347-C1FB-AFAA-0F3FA4C04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5517" y="1575704"/>
            <a:ext cx="4762500" cy="476250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87F1985-335F-76F2-106B-0EE1E589B68F}"/>
              </a:ext>
            </a:extLst>
          </p:cNvPr>
          <p:cNvCxnSpPr>
            <a:cxnSpLocks/>
          </p:cNvCxnSpPr>
          <p:nvPr/>
        </p:nvCxnSpPr>
        <p:spPr>
          <a:xfrm flipV="1">
            <a:off x="559690" y="2305968"/>
            <a:ext cx="0" cy="2890074"/>
          </a:xfrm>
          <a:prstGeom prst="line">
            <a:avLst/>
          </a:prstGeom>
          <a:noFill/>
          <a:ln w="63500" cap="rnd">
            <a:gradFill>
              <a:gsLst>
                <a:gs pos="0">
                  <a:srgbClr val="C15BFF"/>
                </a:gs>
                <a:gs pos="37000">
                  <a:schemeClr val="accent1">
                    <a:lumMod val="45000"/>
                    <a:lumOff val="55000"/>
                  </a:schemeClr>
                </a:gs>
                <a:gs pos="83000">
                  <a:srgbClr val="FBB3C1"/>
                </a:gs>
                <a:gs pos="100000">
                  <a:srgbClr val="7030A0"/>
                </a:gs>
              </a:gsLst>
              <a:lin ang="5400000" scaled="1"/>
            </a:gra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93D8A0BF-B02F-CE65-504C-B87161F3EBCF}"/>
              </a:ext>
            </a:extLst>
          </p:cNvPr>
          <p:cNvSpPr/>
          <p:nvPr/>
        </p:nvSpPr>
        <p:spPr>
          <a:xfrm>
            <a:off x="3552507" y="-3061889"/>
            <a:ext cx="4895668" cy="4895668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36468838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617</Words>
  <Application>Microsoft Office PowerPoint</Application>
  <PresentationFormat>Широкоэкранный</PresentationFormat>
  <Paragraphs>167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Bahnschrift</vt:lpstr>
      <vt:lpstr>Aptos Black</vt:lpstr>
      <vt:lpstr>Everlasting</vt:lpstr>
      <vt:lpstr>Far Cry Cyr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Андреев</dc:creator>
  <cp:lastModifiedBy>Сергей Андреев</cp:lastModifiedBy>
  <cp:revision>33</cp:revision>
  <dcterms:modified xsi:type="dcterms:W3CDTF">2024-05-03T09:54:33Z</dcterms:modified>
</cp:coreProperties>
</file>