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0" d="100"/>
          <a:sy n="40" d="100"/>
        </p:scale>
        <p:origin x="3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Прянский</a:t>
            </a:r>
            <a:r>
              <a:rPr lang="ru-RU" dirty="0" smtClean="0"/>
              <a:t> </a:t>
            </a:r>
            <a:r>
              <a:rPr lang="ru-RU" dirty="0" err="1" smtClean="0"/>
              <a:t>Тулик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/>
              <a:t>Р</a:t>
            </a:r>
            <a:r>
              <a:rPr lang="ru-RU" sz="4000" dirty="0" smtClean="0"/>
              <a:t>азработка приложения для телефона, </a:t>
            </a:r>
            <a:r>
              <a:rPr lang="ru-RU" sz="4000" dirty="0"/>
              <a:t>облегчающего взаимодействие граждан с администрацией региона.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Результаты опроса 375 жителей Тулы, октябрь 2023</a:t>
            </a:r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62184" y="2942400"/>
            <a:ext cx="5550656" cy="7554912"/>
          </a:xfrm>
        </p:spPr>
        <p:txBody>
          <a:bodyPr/>
          <a:lstStyle/>
          <a:p>
            <a:r>
              <a:rPr lang="ru-RU" sz="2800" dirty="0" smtClean="0"/>
              <a:t>Сейчас 75% граждан, заметив проблему, никому не сообщают об этом.</a:t>
            </a:r>
          </a:p>
          <a:p>
            <a:r>
              <a:rPr lang="ru-RU" sz="2800" dirty="0" smtClean="0"/>
              <a:t>Почему</a:t>
            </a:r>
            <a:r>
              <a:rPr lang="en-US" sz="2800" dirty="0" smtClean="0"/>
              <a:t>?</a:t>
            </a:r>
            <a:endParaRPr lang="ru-RU" sz="2800" dirty="0" smtClean="0"/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46% ответили, что не знают, куда обратиться</a:t>
            </a:r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27% ответили, что это для них неудобно или сложно</a:t>
            </a:r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Ещё 27% надеются, что это сделает кто-то другой</a:t>
            </a:r>
            <a:endParaRPr lang="ru-RU" sz="2800" dirty="0"/>
          </a:p>
          <a:p>
            <a:r>
              <a:rPr lang="ru-RU" sz="3200" b="1" dirty="0" smtClean="0">
                <a:solidFill>
                  <a:srgbClr val="FF0000"/>
                </a:solidFill>
              </a:rPr>
              <a:t>84% ответили, что отправляли бы сообщения, если бы это было легко</a:t>
            </a:r>
          </a:p>
          <a:p>
            <a:r>
              <a:rPr lang="ru-RU" sz="2800" dirty="0" smtClean="0"/>
              <a:t>Три четверти опрошенных не знают о портале «Открытый регион»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2" y="2887536"/>
            <a:ext cx="5938019" cy="2891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91" y="6313110"/>
            <a:ext cx="5938019" cy="2995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788" y="2942400"/>
            <a:ext cx="5938019" cy="2836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788" y="6585510"/>
            <a:ext cx="5938019" cy="30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426464"/>
            <a:ext cx="9151286" cy="1298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Хочу сообщить о проблеме! </a:t>
            </a:r>
            <a:r>
              <a:rPr lang="ru-RU" dirty="0" smtClean="0"/>
              <a:t>– активным гражданам необходимы удобные инструменты информационного взаимодействия с администрацией</a:t>
            </a:r>
            <a:endParaRPr lang="ru-RU" dirty="0"/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248642"/>
            <a:ext cx="9151286" cy="7554912"/>
          </a:xfrm>
        </p:spPr>
        <p:txBody>
          <a:bodyPr/>
          <a:lstStyle/>
          <a:p>
            <a:r>
              <a:rPr lang="ru-RU" sz="3600" dirty="0" smtClean="0"/>
              <a:t>Наши клиенты – жители города и области, которым нужен удобный и доступный инструмент для связи с администрацией.</a:t>
            </a:r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/>
              <a:t>Клиентом может стать и сама администрация, которой тоже требуется обратная связь от жителей</a:t>
            </a:r>
            <a:endParaRPr lang="ru-RU" sz="36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3248642"/>
            <a:ext cx="4635284" cy="7248669"/>
          </a:xfrm>
        </p:spPr>
        <p:txBody>
          <a:bodyPr/>
          <a:lstStyle/>
          <a:p>
            <a:r>
              <a:rPr lang="ru-RU" sz="3600" dirty="0"/>
              <a:t>Сейчас 75% граждан, заметив проблему, никому не сообщают об этом.</a:t>
            </a:r>
          </a:p>
          <a:p>
            <a:r>
              <a:rPr lang="ru-RU" sz="3600" dirty="0"/>
              <a:t>Почему</a:t>
            </a:r>
            <a:r>
              <a:rPr lang="en-US" sz="3600" dirty="0"/>
              <a:t>?</a:t>
            </a:r>
            <a:endParaRPr lang="ru-RU" sz="3600" dirty="0"/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3600" dirty="0"/>
              <a:t>46% ответили, что не знают, куда </a:t>
            </a:r>
            <a:r>
              <a:rPr lang="ru-RU" sz="3600" dirty="0" smtClean="0"/>
              <a:t>обратиться</a:t>
            </a:r>
          </a:p>
          <a:p>
            <a:pPr marL="473075" indent="-457200">
              <a:buFont typeface="Arial" panose="020B0604020202020204" pitchFamily="34" charset="0"/>
              <a:buChar char="•"/>
            </a:pPr>
            <a:endParaRPr lang="ru-RU" sz="3600" dirty="0"/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3600" dirty="0"/>
              <a:t>27% ответили, что это для них неудобно или сложно</a:t>
            </a:r>
          </a:p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20077" y="1426464"/>
            <a:ext cx="8841739" cy="1298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sz="3600" dirty="0" smtClean="0"/>
              <a:t>Существует  портал «Открытый регион», но </a:t>
            </a:r>
            <a:r>
              <a:rPr lang="ru-RU" sz="3600" dirty="0" smtClean="0">
                <a:solidFill>
                  <a:srgbClr val="FF0000"/>
                </a:solidFill>
              </a:rPr>
              <a:t>75%</a:t>
            </a:r>
            <a:r>
              <a:rPr lang="ru-RU" sz="3600" dirty="0" smtClean="0"/>
              <a:t> граждан о нем </a:t>
            </a:r>
            <a:r>
              <a:rPr lang="ru-RU" sz="3600" dirty="0" smtClean="0">
                <a:solidFill>
                  <a:srgbClr val="FF0000"/>
                </a:solidFill>
              </a:rPr>
              <a:t>не знают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142" y="7834780"/>
            <a:ext cx="3619599" cy="2668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63" y="4784942"/>
            <a:ext cx="8701542" cy="4384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775" y="3622472"/>
            <a:ext cx="3792041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4797" y="1426464"/>
            <a:ext cx="13184666" cy="9110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buNone/>
            </a:pPr>
            <a:r>
              <a:rPr lang="ru-RU" sz="3600" dirty="0" smtClean="0"/>
              <a:t>Предлагаем разработать </a:t>
            </a:r>
            <a:r>
              <a:rPr lang="ru-RU" sz="4000" b="1" dirty="0" smtClean="0">
                <a:solidFill>
                  <a:srgbClr val="FF0000"/>
                </a:solidFill>
              </a:rPr>
              <a:t>приложение для телефона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4276" y="2516515"/>
            <a:ext cx="13435187" cy="7554912"/>
          </a:xfrm>
        </p:spPr>
        <p:txBody>
          <a:bodyPr/>
          <a:lstStyle/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На </a:t>
            </a:r>
            <a:r>
              <a:rPr lang="ru-RU" sz="3600" dirty="0"/>
              <a:t>входе будут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фотографии</a:t>
            </a:r>
            <a:r>
              <a:rPr lang="ru-RU" sz="3600" dirty="0"/>
              <a:t>, сделанные гражданами. </a:t>
            </a:r>
            <a:endParaRPr lang="ru-RU" sz="3600" dirty="0" smtClean="0"/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Поток </a:t>
            </a:r>
            <a:r>
              <a:rPr lang="ru-RU" sz="3600" dirty="0"/>
              <a:t>поступлений в виде фотографий с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геолокацией</a:t>
            </a:r>
            <a:r>
              <a:rPr lang="ru-RU" sz="3600" dirty="0"/>
              <a:t> будет обрабатываться системой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искусственного интеллекта </a:t>
            </a:r>
            <a:r>
              <a:rPr lang="ru-RU" sz="3600" dirty="0"/>
              <a:t>для распознавания того, какому именно из отделов администрации надлежит разбираться с данной жалобой или обнаруженным нарушением. </a:t>
            </a:r>
            <a:endParaRPr lang="ru-RU" sz="3600" dirty="0" smtClean="0"/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Далее </a:t>
            </a:r>
            <a:r>
              <a:rPr lang="ru-RU" sz="3600" dirty="0"/>
              <a:t>должна быть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автоматическая пересылка </a:t>
            </a:r>
            <a:r>
              <a:rPr lang="ru-RU" sz="3600" dirty="0"/>
              <a:t>фотографии в соответствующий отдел с регистрацией как «обращение граждан». </a:t>
            </a:r>
            <a:endParaRPr lang="ru-RU" sz="3600" dirty="0" smtClean="0"/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Автор </a:t>
            </a:r>
            <a:r>
              <a:rPr lang="ru-RU" sz="3600" dirty="0"/>
              <a:t>фотографии должен автоматически получить извещение на номер телефона «Ваше обращение принято», </a:t>
            </a:r>
            <a:endParaRPr lang="ru-RU" sz="3600" dirty="0" smtClean="0"/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а </a:t>
            </a:r>
            <a:r>
              <a:rPr lang="ru-RU" sz="3600" dirty="0"/>
              <a:t>затем, в сроки, предусмотренные регламентом работы с обращениями граждан, сообщение о результатах рассмотрения и/или решении проблемы.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291" y="4033381"/>
            <a:ext cx="4592789" cy="61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643032"/>
            <a:ext cx="10060794" cy="7645584"/>
          </a:xfrm>
        </p:spPr>
        <p:txBody>
          <a:bodyPr/>
          <a:lstStyle/>
          <a:p>
            <a:r>
              <a:rPr lang="ru-RU" sz="2800" dirty="0"/>
              <a:t>Объём IT‑рынка России (включая софт, услуги по разработке и техподдержке, а также оборудование) вырастет с 3 трлн рублей в 2023 году до 7 трлн рублей к 2030 году. При этом рынок оборудования достигнет 4,2 трлн рублей, а 2,8 трлн будет приходиться на сегмент IT‑услуг и ПО. Доля отечественных разработчиков в различных сегментах возрастёт с 50% до 90%. К такому выводу пришли аналитики </a:t>
            </a:r>
            <a:r>
              <a:rPr lang="ru-RU" sz="2800" dirty="0" err="1"/>
              <a:t>Strategy</a:t>
            </a:r>
            <a:r>
              <a:rPr lang="ru-RU" sz="2800" dirty="0"/>
              <a:t> </a:t>
            </a:r>
            <a:r>
              <a:rPr lang="ru-RU" sz="2800" dirty="0" err="1"/>
              <a:t>Partners</a:t>
            </a:r>
            <a:r>
              <a:rPr lang="ru-RU" sz="2800" dirty="0"/>
              <a:t>, </a:t>
            </a:r>
            <a:r>
              <a:rPr lang="ru-RU" sz="2800" dirty="0" smtClean="0"/>
              <a:t>пишут</a:t>
            </a:r>
            <a:r>
              <a:rPr lang="ru-RU" sz="2800" dirty="0"/>
              <a:t> «Ведомости».</a:t>
            </a:r>
          </a:p>
          <a:p>
            <a:r>
              <a:rPr lang="ru-RU" sz="2800" dirty="0"/>
              <a:t>Согласно подсчётам </a:t>
            </a:r>
            <a:r>
              <a:rPr lang="ru-RU" sz="2800" dirty="0" err="1"/>
              <a:t>Strategy</a:t>
            </a:r>
            <a:r>
              <a:rPr lang="ru-RU" sz="2800" dirty="0"/>
              <a:t> </a:t>
            </a:r>
            <a:r>
              <a:rPr lang="ru-RU" sz="2800" dirty="0" err="1"/>
              <a:t>Partners</a:t>
            </a:r>
            <a:r>
              <a:rPr lang="ru-RU" sz="2800" dirty="0"/>
              <a:t>, последние четыре года российский IT‑рынок в среднем рос более чем в два раза быстрее мирового — на 12% в год против 5% в долларовом выражении. Сфера ПО и IT‑услуг развивалась быстрее остальных сегментов: среднегодовой темп её роста составил 19,4%.</a:t>
            </a:r>
          </a:p>
          <a:p>
            <a:r>
              <a:rPr lang="ru-RU" sz="2800" dirty="0"/>
              <a:t>В 2022 году на фоне резкого сокращения продаж софта в России со стороны иностранных </a:t>
            </a:r>
            <a:r>
              <a:rPr lang="ru-RU" sz="2800" dirty="0" smtClean="0"/>
              <a:t>поставщиков </a:t>
            </a:r>
            <a:r>
              <a:rPr lang="ru-RU" sz="2800" dirty="0"/>
              <a:t>кратно увеличились продажи российских игроков, говорится в исследовании. Суммарная выручка крупнейших российских компаний увеличилась более чем на 28%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024" y="2674498"/>
            <a:ext cx="7536486" cy="55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229942"/>
            <a:ext cx="9741218" cy="2112079"/>
          </a:xfrm>
        </p:spPr>
        <p:txBody>
          <a:bodyPr/>
          <a:lstStyle/>
          <a:p>
            <a:r>
              <a:rPr lang="ru-RU" sz="2800" dirty="0" smtClean="0"/>
              <a:t>Основным видом финансирования будет получения денежным средств от администрации города Тула. Потому что тестирование данного приложения будет проходить в нём</a:t>
            </a:r>
            <a:r>
              <a:rPr lang="en-US" sz="2800" dirty="0" smtClean="0"/>
              <a:t>, </a:t>
            </a:r>
            <a:r>
              <a:rPr lang="ru-RU" sz="2800" dirty="0" smtClean="0"/>
              <a:t>а также администрация является одной из главных заинтересованных сторон. </a:t>
            </a:r>
          </a:p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805" y="3229942"/>
            <a:ext cx="7459690" cy="69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3"/>
          </p:nvPr>
        </p:nvSpPr>
        <p:spPr>
          <a:xfrm>
            <a:off x="894588" y="3409904"/>
            <a:ext cx="6925937" cy="5265828"/>
          </a:xfrm>
        </p:spPr>
        <p:txBody>
          <a:bodyPr/>
          <a:lstStyle/>
          <a:p>
            <a:r>
              <a:rPr lang="ru-RU" sz="2800" dirty="0" smtClean="0"/>
              <a:t>В данный момент разработан телеграмм-бот</a:t>
            </a:r>
            <a:r>
              <a:rPr lang="en-US" sz="2800" dirty="0" smtClean="0"/>
              <a:t>, </a:t>
            </a:r>
            <a:r>
              <a:rPr lang="ru-RU" sz="2800" dirty="0" smtClean="0"/>
              <a:t>который пересылает запросы в отдельную группу</a:t>
            </a:r>
            <a:r>
              <a:rPr lang="en-US" sz="2800" dirty="0" smtClean="0"/>
              <a:t>,</a:t>
            </a:r>
            <a:r>
              <a:rPr lang="ru-RU" sz="2800" dirty="0" smtClean="0"/>
              <a:t> где они будут обрабатываться. В дальнейшем вместо бота будет создано отдельное приложение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921" y="2699077"/>
            <a:ext cx="3219899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477125" y="1096849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45034" y="7745816"/>
            <a:ext cx="4134612" cy="438912"/>
          </a:xfrm>
        </p:spPr>
        <p:txBody>
          <a:bodyPr/>
          <a:lstStyle/>
          <a:p>
            <a:r>
              <a:rPr lang="ru-RU" sz="3600" dirty="0" smtClean="0"/>
              <a:t>Сергей Кузьмин</a:t>
            </a:r>
            <a:endParaRPr lang="ru-RU" sz="3600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648189" y="7745816"/>
            <a:ext cx="4134612" cy="438912"/>
          </a:xfrm>
        </p:spPr>
        <p:txBody>
          <a:bodyPr/>
          <a:lstStyle/>
          <a:p>
            <a:r>
              <a:rPr lang="ru-RU" sz="3600" dirty="0" smtClean="0"/>
              <a:t>Артём </a:t>
            </a:r>
            <a:r>
              <a:rPr lang="ru-RU" sz="3600" dirty="0" err="1" smtClean="0"/>
              <a:t>Фалин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245034" y="3395712"/>
            <a:ext cx="9289831" cy="2603265"/>
            <a:chOff x="921258" y="3949700"/>
            <a:chExt cx="6891846" cy="218410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258" y="3949700"/>
              <a:ext cx="2140712" cy="218410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1566" y="3949701"/>
              <a:ext cx="2141538" cy="2141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3928990"/>
            <a:ext cx="9981959" cy="5792526"/>
          </a:xfrm>
        </p:spPr>
        <p:txBody>
          <a:bodyPr/>
          <a:lstStyle/>
          <a:p>
            <a:r>
              <a:rPr lang="ru-RU" sz="2800" dirty="0" smtClean="0"/>
              <a:t>По мере развития данного проекта он будет интегрирован в отдельное приложение. Но для того</a:t>
            </a:r>
            <a:r>
              <a:rPr lang="en-US" sz="2800" dirty="0" smtClean="0"/>
              <a:t>, </a:t>
            </a:r>
            <a:r>
              <a:rPr lang="ru-RU" sz="2800" dirty="0" smtClean="0"/>
              <a:t>чтобы продолжить разработку приложения нужно взаимодействие с органами администраци</a:t>
            </a:r>
            <a:r>
              <a:rPr lang="ru-RU" sz="2800" dirty="0" smtClean="0"/>
              <a:t>и</a:t>
            </a:r>
            <a:r>
              <a:rPr lang="en-US" sz="2800" dirty="0" smtClean="0"/>
              <a:t>, </a:t>
            </a:r>
            <a:r>
              <a:rPr lang="ru-RU" sz="2800" dirty="0" smtClean="0"/>
              <a:t>для заполнения форм на сайтах соответствующих инстанций. То есть для автоматизации этого процесса.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638" y="3928990"/>
            <a:ext cx="7729402" cy="57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3f21cfc-4d3e-42b1-8a95-d7209818f9d6"/>
    <ds:schemaRef ds:uri="dae585fd-f7dc-4d5a-b1b8-e5742ef77c8f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3922</TotalTime>
  <Words>410</Words>
  <Application>Microsoft Office PowerPoint</Application>
  <PresentationFormat>Произвольный</PresentationFormat>
  <Paragraphs>48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ОБЛОЖКИ</vt:lpstr>
      <vt:lpstr>РАЗДЕЛИТЕЛИ</vt:lpstr>
      <vt:lpstr>Прянский Тулик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ARTEM ARTEM</cp:lastModifiedBy>
  <cp:revision>235</cp:revision>
  <dcterms:created xsi:type="dcterms:W3CDTF">2021-03-01T12:07:13Z</dcterms:created>
  <dcterms:modified xsi:type="dcterms:W3CDTF">2023-11-05T15:07:59Z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