
<file path=[Content_Types].xml><?xml version="1.0" encoding="utf-8"?>
<Types xmlns="http://schemas.openxmlformats.org/package/2006/content-types">
  <Default Extension="xlsx" ContentType="application/vnd.openxmlformats-officedocument.spreadsheetml.sheet"/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olors1.xml" ContentType="application/vnd.ms-office.chartcolorstyle+xml"/>
  <Override PartName="/ppt/charts/style1.xml" ContentType="application/vnd.ms-office.chartstyle+xml"/>
  <Override PartName="/ppt/fonts/font1.fntdata" ContentType="application/x-fontdata"/>
  <Override PartName="/ppt/fonts/font2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5"/>
  </p:notesMasterIdLst>
  <p:sldIdLst>
    <p:sldId id="256" r:id="rId3"/>
    <p:sldId id="257" r:id="rId4"/>
    <p:sldId id="258" r:id="rId6"/>
    <p:sldId id="259" r:id="rId7"/>
    <p:sldId id="271" r:id="rId8"/>
    <p:sldId id="260" r:id="rId9"/>
    <p:sldId id="283" r:id="rId10"/>
    <p:sldId id="262" r:id="rId11"/>
    <p:sldId id="263" r:id="rId12"/>
    <p:sldId id="264" r:id="rId13"/>
    <p:sldId id="284" r:id="rId14"/>
    <p:sldId id="265" r:id="rId15"/>
    <p:sldId id="266" r:id="rId16"/>
    <p:sldId id="267" r:id="rId17"/>
    <p:sldId id="295" r:id="rId18"/>
    <p:sldId id="294" r:id="rId19"/>
    <p:sldId id="268" r:id="rId20"/>
    <p:sldId id="282" r:id="rId21"/>
  </p:sldIdLst>
  <p:sldSz cx="12192000" cy="6858000"/>
  <p:notesSz cx="12192000" cy="6858000"/>
  <p:embeddedFontLst>
    <p:embeddedFont>
      <p:font typeface="SimSun" panose="02010600030101010101" pitchFamily="2" charset="-122"/>
      <p:regular r:id="rId25"/>
    </p:embeddedFont>
    <p:embeddedFont>
      <p:font typeface="Calibri" panose="020F0502020204030204"/>
      <p:regular r:id="rId26"/>
    </p:embeddedFont>
  </p:embeddedFontLst>
  <p:defaultTextStyle>
    <a:defPPr marR="0" lvl="0" algn="l">
      <a:lnSpc>
        <a:spcPct val="100000"/>
      </a:lnSpc>
      <a:spcBef>
        <a:spcPts val="0"/>
      </a:spcBef>
      <a:spcAft>
        <a:spcPts val="0"/>
      </a:spcAft>
    </a:defPPr>
    <a:lvl1pPr marR="0" lv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</a:defRPr>
    </a:lvl1pPr>
    <a:lvl2pPr marR="0" lvl="1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</a:defRPr>
    </a:lvl2pPr>
    <a:lvl3pPr marR="0" lvl="2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</a:defRPr>
    </a:lvl3pPr>
    <a:lvl4pPr marR="0" lvl="3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</a:defRPr>
    </a:lvl4pPr>
    <a:lvl5pPr marR="0" lvl="4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</a:defRPr>
    </a:lvl5pPr>
    <a:lvl6pPr marR="0" lvl="5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</a:defRPr>
    </a:lvl6pPr>
    <a:lvl7pPr marR="0" lvl="6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</a:defRPr>
    </a:lvl7pPr>
    <a:lvl8pPr marR="0" lvl="7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</a:defRPr>
    </a:lvl8pPr>
    <a:lvl9pPr marR="0" lvl="8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</a:defRPr>
    </a:lvl9pPr>
  </p:defaultTextStyle>
  <p:extLst>
    <p:ext uri="{EFAFB233-063F-42B5-8137-9DF3F51BA10A}">
      <p15:sldGuideLst xmlns:p15="http://schemas.microsoft.com/office/powerpoint/2012/main">
        <p15:guide id="1" orient="horz" pos="2080" userDrawn="1">
          <p15:clr>
            <a:srgbClr val="A4A3A4"/>
          </p15:clr>
        </p15:guide>
        <p15:guide id="2" pos="285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41325F8-6C6D-1E27-1C28-9EF0DFBFCE1C}" styleName="Medium Style 4 - Accent 1">
    <a:wholeTbl>
      <a:tcTxStyle>
        <a:fontRef idx="minor"/>
        <a:schemeClr val="dk1"/>
      </a:tcTxStyle>
      <a:tcStyle>
        <a:tcBdr>
          <a:left>
            <a:ln w="12700">
              <a:solidFill>
                <a:schemeClr val="accent1"/>
              </a:solidFill>
            </a:ln>
          </a:left>
          <a:right>
            <a:ln w="12700">
              <a:solidFill>
                <a:schemeClr val="accent1"/>
              </a:solidFill>
            </a:ln>
          </a:right>
          <a:top>
            <a:ln w="12700">
              <a:solidFill>
                <a:schemeClr val="accent1"/>
              </a:solidFill>
            </a:ln>
          </a:top>
          <a:bottom>
            <a:ln w="12700">
              <a:solidFill>
                <a:schemeClr val="accent1"/>
              </a:solidFill>
            </a:ln>
          </a:bottom>
          <a:insideH>
            <a:ln w="12700">
              <a:solidFill>
                <a:schemeClr val="accent1"/>
              </a:solidFill>
            </a:ln>
          </a:insideH>
          <a:insideV>
            <a:ln w="12700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  <a:fill>
          <a:solidFill>
            <a:schemeClr val="accent1">
              <a:tint val="40000"/>
            </a:schemeClr>
          </a:solidFill>
        </a:fill>
      </a:tcStyle>
    </a:band2V>
    <a:lastCol>
      <a:tcTxStyle b="on">
        <a:fontRef idx="minor"/>
        <a:schemeClr val="dk1"/>
      </a:tcTxStyle>
      <a:tcStyle>
        <a:tcBdr/>
      </a:tcStyle>
    </a:lastCol>
    <a:firstCol>
      <a:tcTxStyle b="on">
        <a:fontRef idx="minor"/>
        <a:schemeClr val="dk1"/>
      </a:tcTxStyle>
      <a:tcStyle>
        <a:tcBdr/>
      </a:tcStyle>
    </a:firstCol>
    <a:lastRow>
      <a:tcTxStyle b="on">
        <a:fontRef idx="minor"/>
        <a:schemeClr val="dk1"/>
      </a:tcTxStyle>
      <a:tcStyle>
        <a:tcBdr>
          <a:top>
            <a:ln w="38100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/>
        <a:schemeClr val="dk1"/>
      </a:tcTxStyle>
      <a:tcStyle>
        <a:tcBdr>
          <a:bottom>
            <a:ln w="12700">
              <a:solidFill>
                <a:schemeClr val="accent1"/>
              </a:solidFill>
            </a:ln>
          </a:bottom>
        </a:tcBdr>
        <a:fill>
          <a:solidFill>
            <a:schemeClr val="accent1">
              <a:tint val="20000"/>
            </a:schemeClr>
          </a:solidFill>
        </a:fill>
      </a:tcStyle>
    </a:firstRow>
    <a:neCell>
      <a:tcStyle>
        <a:tcBdr/>
      </a:tcStyle>
    </a:neCell>
    <a:nwCell>
      <a:tcStyle>
        <a:tcBdr/>
      </a:tcStyle>
    </a:nwCell>
  </a:tblStyle>
  <a:tblStyle styleId="{5433072B-80B2-4605-9B24-51E8EBA815F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Style>
        <a:tcBdr/>
      </a:tcStyle>
    </a:band1H>
    <a:band2H>
      <a:tcStyle>
        <a:tcBdr/>
      </a:tcStyle>
    </a:band2H>
    <a:band1V>
      <a:tcStyle>
        <a:tcBdr/>
      </a:tcStyle>
    </a:band1V>
    <a:band2V>
      <a:tcStyle>
        <a:tcBdr/>
      </a:tcStyle>
    </a:band2V>
    <a:lastCol>
      <a:tcStyle>
        <a:tcBdr/>
      </a:tcStyle>
    </a:lastCol>
    <a:firstCol>
      <a:tcStyle>
        <a:tcBdr/>
      </a:tcStyle>
    </a:firstCol>
    <a:lastRow>
      <a:tcStyle>
        <a:tcBdr/>
      </a:tcStyle>
    </a:lastRow>
    <a:seCell>
      <a:tcStyle>
        <a:tcBdr/>
      </a:tcStyle>
    </a:seCell>
    <a:swCell>
      <a:tcStyle>
        <a:tcBdr/>
      </a:tcStyle>
    </a:swCell>
    <a:firstRow>
      <a:tcStyle>
        <a:tcBdr/>
      </a:tcStyle>
    </a:firstRow>
    <a:neCell>
      <a:tcStyle>
        <a:tcBdr/>
      </a:tcStyle>
    </a:neCell>
    <a:nwCell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81" d="100"/>
          <a:sy n="81" d="100"/>
        </p:scale>
        <p:origin x="725" y="62"/>
      </p:cViewPr>
      <p:guideLst>
        <p:guide orient="horz" pos="2080"/>
        <p:guide pos="285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6" Type="http://schemas.openxmlformats.org/officeDocument/2006/relationships/font" Target="fonts/font2.fntdata"/><Relationship Id="rId25" Type="http://schemas.openxmlformats.org/officeDocument/2006/relationships/font" Target="fonts/font1.fntdata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package" Target="../embeddings/Workbook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0" vertOverflow="ellipsis" vert="horz" wrap="square" anchor="ctr" anchorCtr="1"/>
          <a:lstStyle/>
          <a:p>
            <a:pPr defTabSz="914400">
              <a:defRPr lang="ru-RU"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t>Показатели проекта 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0115"/>
          <c:y val="0.125333333333333"/>
          <c:w val="0.956"/>
          <c:h val="0.79586666666666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выручка в тыс. р.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ru-RU"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Sheet1!$A$2:$A$12</c:f>
              <c:numCache>
                <c:formatCode>General</c:formatCode>
                <c:ptCount val="11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  <c:pt idx="3">
                  <c:v>2027</c:v>
                </c:pt>
                <c:pt idx="4">
                  <c:v>2028</c:v>
                </c:pt>
                <c:pt idx="5">
                  <c:v>2029</c:v>
                </c:pt>
                <c:pt idx="6">
                  <c:v>2030</c:v>
                </c:pt>
                <c:pt idx="7">
                  <c:v>2031</c:v>
                </c:pt>
                <c:pt idx="8">
                  <c:v>2032</c:v>
                </c:pt>
                <c:pt idx="9">
                  <c:v>2033</c:v>
                </c:pt>
                <c:pt idx="10">
                  <c:v>2034</c:v>
                </c:pt>
              </c:numCache>
            </c:numRef>
          </c:cat>
          <c:val>
            <c:numRef>
              <c:f>Sheet1!$B$2:$B$12</c:f>
              <c:numCache>
                <c:formatCode>#\ ##0;\(#\ ##0\);\-</c:formatCode>
                <c:ptCount val="11"/>
                <c:pt idx="0">
                  <c:v>-622.26848</c:v>
                </c:pt>
                <c:pt idx="1" c:formatCode="General">
                  <c:v>1724</c:v>
                </c:pt>
                <c:pt idx="2" c:formatCode="General">
                  <c:v>1917</c:v>
                </c:pt>
                <c:pt idx="3" c:formatCode="General">
                  <c:v>2063</c:v>
                </c:pt>
                <c:pt idx="4" c:formatCode="General">
                  <c:v>1952</c:v>
                </c:pt>
                <c:pt idx="5" c:formatCode="General">
                  <c:v>2282</c:v>
                </c:pt>
                <c:pt idx="6" c:formatCode="General">
                  <c:v>2423</c:v>
                </c:pt>
                <c:pt idx="7" c:formatCode="General">
                  <c:v>2281</c:v>
                </c:pt>
                <c:pt idx="8" c:formatCode="General">
                  <c:v>2384</c:v>
                </c:pt>
                <c:pt idx="9" c:formatCode="General">
                  <c:v>2489</c:v>
                </c:pt>
                <c:pt idx="10" c:formatCode="General">
                  <c:v>2635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затраты в тыс. р.</c:v>
                </c:pt>
              </c:strCache>
            </c:strRef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ru-RU"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Sheet1!$A$2:$A$12</c:f>
              <c:numCache>
                <c:formatCode>General</c:formatCode>
                <c:ptCount val="11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  <c:pt idx="3">
                  <c:v>2027</c:v>
                </c:pt>
                <c:pt idx="4">
                  <c:v>2028</c:v>
                </c:pt>
                <c:pt idx="5">
                  <c:v>2029</c:v>
                </c:pt>
                <c:pt idx="6">
                  <c:v>2030</c:v>
                </c:pt>
                <c:pt idx="7">
                  <c:v>2031</c:v>
                </c:pt>
                <c:pt idx="8">
                  <c:v>2032</c:v>
                </c:pt>
                <c:pt idx="9">
                  <c:v>2033</c:v>
                </c:pt>
                <c:pt idx="10">
                  <c:v>2034</c:v>
                </c:pt>
              </c:numCache>
            </c:numRef>
          </c:cat>
          <c:val>
            <c:numRef>
              <c:f>Sheet1!$C$3:$C$12</c:f>
              <c:numCache>
                <c:formatCode>General</c:formatCode>
                <c:ptCount val="10"/>
                <c:pt idx="0">
                  <c:v>-349</c:v>
                </c:pt>
                <c:pt idx="1">
                  <c:v>-298</c:v>
                </c:pt>
                <c:pt idx="2">
                  <c:v>-297</c:v>
                </c:pt>
                <c:pt idx="3">
                  <c:v>-396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5"/>
        <c:overlap val="0"/>
        <c:axId val="790624262"/>
        <c:axId val="440851447"/>
      </c:barChart>
      <c:catAx>
        <c:axId val="790624262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ru-RU" sz="9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440851447"/>
        <c:crosses val="autoZero"/>
        <c:auto val="1"/>
        <c:lblAlgn val="ctr"/>
        <c:lblOffset val="100"/>
        <c:noMultiLvlLbl val="0"/>
      </c:catAx>
      <c:valAx>
        <c:axId val="440851447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#\ ##0;\(#\ ##0\);\-" sourceLinked="1"/>
        <c:majorTickMark val="none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ru-RU" sz="9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79062426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0535"/>
          <c:y val="0.943866666666667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0" vertOverflow="ellipsis" vert="horz" wrap="square" anchor="ctr" anchorCtr="1"/>
        <a:lstStyle/>
        <a:p>
          <a:pPr>
            <a:defRPr lang="ru-RU"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 lang="ru-RU"/>
      </a:pPr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/>
            </a:lvl1pPr>
          </a:lstStyle>
          <a:p>
            <a:pPr>
              <a:defRPr/>
            </a:pPr>
          </a:p>
        </p:txBody>
      </p:sp>
      <p:sp>
        <p:nvSpPr>
          <p:cNvPr id="3" name="Date Placeholder 2"/>
          <p:cNvSpPr>
            <a:spLocks noGrp="1"/>
          </p:cNvSpPr>
          <p:nvPr>
            <p:ph type="dt" idx="2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/>
            </a:lvl1pPr>
          </a:lstStyle>
          <a:p>
            <a:pPr>
              <a:defRPr/>
            </a:pPr>
          </a:p>
        </p:txBody>
      </p:sp>
      <p:sp>
        <p:nvSpPr>
          <p:cNvPr id="4" name="Date Placeholder 2"/>
          <p:cNvSpPr>
            <a:spLocks noGrp="1"/>
          </p:cNvSpPr>
          <p:nvPr>
            <p:ph type="dt" idx="3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/>
            </a:lvl1pPr>
          </a:lstStyle>
          <a:p>
            <a:pPr>
              <a:defRPr/>
            </a:p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>
              <a:defRPr/>
            </a:p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 bwMode="auto"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>
      <a:defRPr sz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ru-RU" sz="1200" b="0" i="1" u="none" strike="noStrike" cap="none" spc="0">
                <a:solidFill>
                  <a:schemeClr val="tx1"/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Одной фразой о проекте должно быть понятно, чем вы занимаетесь</a:t>
            </a:r>
            <a:endParaRPr lang="ru-RU" sz="1200" b="0" i="1" u="none" strike="noStrike" cap="none" spc="0">
              <a:solidFill>
                <a:schemeClr val="tx1"/>
              </a:solidFill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1600"/>
              <a:buFont typeface="Arial" panose="020B0604020202020204"/>
              <a:buNone/>
              <a:defRPr/>
            </a:pPr>
            <a:r>
              <a:rPr lang="en-US" sz="1200" b="0" i="0" u="none" strike="noStrike" cap="none" spc="0">
                <a:solidFill>
                  <a:srgbClr val="1B1B1B"/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SMART-</a:t>
            </a:r>
            <a:r>
              <a:rPr lang="ru-RU" sz="1200" b="0" i="0" u="none" strike="noStrike" cap="none" spc="0">
                <a:solidFill>
                  <a:srgbClr val="1B1B1B"/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цель должна быть:</a:t>
            </a:r>
            <a:endParaRPr sz="1200"/>
          </a:p>
          <a:p>
            <a: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1600"/>
              <a:buFont typeface="Arial" panose="020B0604020202020204"/>
              <a:buNone/>
              <a:defRPr/>
            </a:pPr>
            <a:endParaRPr sz="1200" b="0" i="0" u="none" strike="noStrike" cap="none">
              <a:solidFill>
                <a:srgbClr val="1B1B1B"/>
              </a:solidFill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1600"/>
              <a:buFont typeface="Arial" panose="020B0604020202020204"/>
              <a:buNone/>
              <a:defRPr/>
            </a:pPr>
            <a:r>
              <a:rPr lang="en-US" sz="1200" b="0" i="0" u="none" strike="noStrike" cap="none" spc="0">
                <a:solidFill>
                  <a:srgbClr val="1B1B1B"/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S — Specific — </a:t>
            </a:r>
            <a:r>
              <a:rPr lang="ru-RU" sz="1200" b="0" i="0" u="none" strike="noStrike" cap="none" spc="0">
                <a:solidFill>
                  <a:srgbClr val="1B1B1B"/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конкретной;</a:t>
            </a:r>
            <a:endParaRPr sz="1200"/>
          </a:p>
          <a:p>
            <a: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1600"/>
              <a:buFont typeface="Arial" panose="020B0604020202020204"/>
              <a:buNone/>
              <a:defRPr/>
            </a:pPr>
            <a:r>
              <a:rPr lang="en-US" sz="1200" b="0" i="0" u="none" strike="noStrike" cap="none" spc="0">
                <a:solidFill>
                  <a:srgbClr val="1B1B1B"/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M — Measurable — </a:t>
            </a:r>
            <a:r>
              <a:rPr lang="ru-RU" sz="1200" b="0" i="0" u="none" strike="noStrike" cap="none" spc="0">
                <a:solidFill>
                  <a:srgbClr val="1B1B1B"/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измеримой;</a:t>
            </a:r>
            <a:endParaRPr sz="1200"/>
          </a:p>
          <a:p>
            <a: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1600"/>
              <a:buFont typeface="Arial" panose="020B0604020202020204"/>
              <a:buNone/>
              <a:defRPr/>
            </a:pPr>
            <a:r>
              <a:rPr lang="en-US" sz="1200" b="0" i="0" u="none" strike="noStrike" cap="none" spc="0">
                <a:solidFill>
                  <a:srgbClr val="1B1B1B"/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A — Achievable — </a:t>
            </a:r>
            <a:r>
              <a:rPr lang="ru-RU" sz="1200" b="0" i="0" u="none" strike="noStrike" cap="none" spc="0">
                <a:solidFill>
                  <a:srgbClr val="1B1B1B"/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достижимой;</a:t>
            </a:r>
            <a:endParaRPr sz="1200"/>
          </a:p>
          <a:p>
            <a: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1600"/>
              <a:buFont typeface="Arial" panose="020B0604020202020204"/>
              <a:buNone/>
              <a:defRPr/>
            </a:pPr>
            <a:r>
              <a:rPr lang="en-US" sz="1200" b="0" i="0" u="none" strike="noStrike" cap="none" spc="0">
                <a:solidFill>
                  <a:srgbClr val="1B1B1B"/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R — Relevant — </a:t>
            </a:r>
            <a:r>
              <a:rPr lang="ru-RU" sz="1200" b="0" i="0" u="none" strike="noStrike" cap="none" spc="0">
                <a:solidFill>
                  <a:srgbClr val="1B1B1B"/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значимой;</a:t>
            </a:r>
            <a:endParaRPr sz="1200"/>
          </a:p>
          <a:p>
            <a: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1600"/>
              <a:buFont typeface="Arial" panose="020B0604020202020204"/>
              <a:buNone/>
              <a:defRPr/>
            </a:pPr>
            <a:r>
              <a:rPr lang="en-US" sz="1200" b="0" i="0" u="none" strike="noStrike" cap="none" spc="0">
                <a:solidFill>
                  <a:srgbClr val="1B1B1B"/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T —Time bound — </a:t>
            </a:r>
            <a:r>
              <a:rPr lang="ru-RU" sz="1200" b="0" i="0" u="none" strike="noStrike" cap="none" spc="0">
                <a:solidFill>
                  <a:srgbClr val="1B1B1B"/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ограниченной во времени.</a:t>
            </a:r>
            <a:endParaRPr sz="1200"/>
          </a:p>
          <a:p>
            <a:pPr>
              <a:defRPr/>
            </a:p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t>Смотри информацию по ссылке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PhAnim="0" userDrawn="1" matchingName="Титульный слайд">
  <p:cSld name="TITL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>
            <a:spLocks noGrp="1"/>
          </p:cNvSpPr>
          <p:nvPr>
            <p:ph type="title"/>
          </p:nvPr>
        </p:nvSpPr>
        <p:spPr bwMode="auto">
          <a:xfrm>
            <a:off x="1524000" y="1122362"/>
            <a:ext cx="9144000" cy="2387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Calibri" panose="020F0502020204030204"/>
              <a:buNone/>
              <a:defRPr sz="60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pPr>
              <a:defRPr/>
            </a:pPr>
          </a:p>
        </p:txBody>
      </p:sp>
      <p:sp>
        <p:nvSpPr>
          <p:cNvPr id="11" name="Google Shape;11;p12"/>
          <p:cNvSpPr txBox="1">
            <a:spLocks noGrp="1"/>
          </p:cNvSpPr>
          <p:nvPr>
            <p:ph type="body" idx="1"/>
          </p:nvPr>
        </p:nvSpPr>
        <p:spPr bwMode="auto">
          <a:xfrm>
            <a:off x="1524000" y="3602037"/>
            <a:ext cx="9144000" cy="1655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 panose="020F0502020204030204"/>
              <a:buNone/>
              <a:defRPr sz="2400"/>
            </a:lvl1pPr>
            <a:lvl2pPr marL="914400" lvl="1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 panose="020F0502020204030204"/>
              <a:buNone/>
              <a:defRPr sz="2400"/>
            </a:lvl2pPr>
            <a:lvl3pPr marL="1371600" lvl="2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 panose="020F0502020204030204"/>
              <a:buNone/>
              <a:defRPr sz="2400"/>
            </a:lvl3pPr>
            <a:lvl4pPr marL="1828800" lvl="3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 panose="020F0502020204030204"/>
              <a:buNone/>
              <a:defRPr sz="2400"/>
            </a:lvl4pPr>
            <a:lvl5pPr marL="2286000" lvl="4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 panose="020F0502020204030204"/>
              <a:buNone/>
              <a:defRPr sz="2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pPr>
              <a:defRPr/>
            </a:pPr>
          </a:p>
        </p:txBody>
      </p:sp>
      <p:sp>
        <p:nvSpPr>
          <p:cNvPr id="12" name="Google Shape;12;p12"/>
          <p:cNvSpPr txBox="1">
            <a:spLocks noGrp="1"/>
          </p:cNvSpPr>
          <p:nvPr>
            <p:ph type="sldNum" idx="12"/>
          </p:nvPr>
        </p:nvSpPr>
        <p:spPr bwMode="auto">
          <a:xfrm>
            <a:off x="11095181" y="6414762"/>
            <a:ext cx="258620" cy="248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 panose="020F0502020204030204"/>
              <a:buNone/>
              <a:defRPr sz="1200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 panose="020F0502020204030204"/>
              <a:buNone/>
              <a:defRPr sz="1200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 panose="020F0502020204030204"/>
              <a:buNone/>
              <a:defRPr sz="1200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 panose="020F0502020204030204"/>
              <a:buNone/>
              <a:defRPr sz="1200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 panose="020F0502020204030204"/>
              <a:buNone/>
              <a:defRPr sz="1200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 panose="020F0502020204030204"/>
              <a:buNone/>
              <a:defRPr sz="1200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 panose="020F0502020204030204"/>
              <a:buNone/>
              <a:defRPr sz="1200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 panose="020F0502020204030204"/>
              <a:buNone/>
              <a:defRPr sz="1200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 panose="020F0502020204030204"/>
              <a:buNone/>
              <a:defRPr sz="1200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</a:defRPr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PhAnim="0" userDrawn="1" matchingName="Заголовок и объект">
  <p:cSld name="TITLE_AND_BOD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" name="Google Shape;14;p13"/>
          <p:cNvSpPr txBox="1"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pPr>
              <a:defRPr/>
            </a:pPr>
          </a:p>
        </p:txBody>
      </p:sp>
      <p:sp>
        <p:nvSpPr>
          <p:cNvPr id="15" name="Google Shape;15;p13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pPr>
              <a:defRPr/>
            </a:pPr>
          </a:p>
        </p:txBody>
      </p:sp>
      <p:sp>
        <p:nvSpPr>
          <p:cNvPr id="16" name="Google Shape;16;p13"/>
          <p:cNvSpPr txBox="1">
            <a:spLocks noGrp="1"/>
          </p:cNvSpPr>
          <p:nvPr>
            <p:ph type="sldNum" idx="12"/>
          </p:nvPr>
        </p:nvSpPr>
        <p:spPr bwMode="auto">
          <a:xfrm>
            <a:off x="11095181" y="6414762"/>
            <a:ext cx="258620" cy="248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 panose="020F0502020204030204"/>
              <a:buNone/>
              <a:defRPr sz="1200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 panose="020F0502020204030204"/>
              <a:buNone/>
              <a:defRPr sz="1200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 panose="020F0502020204030204"/>
              <a:buNone/>
              <a:defRPr sz="1200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 panose="020F0502020204030204"/>
              <a:buNone/>
              <a:defRPr sz="1200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 panose="020F0502020204030204"/>
              <a:buNone/>
              <a:defRPr sz="1200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 panose="020F0502020204030204"/>
              <a:buNone/>
              <a:defRPr sz="1200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 panose="020F0502020204030204"/>
              <a:buNone/>
              <a:defRPr sz="1200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 panose="020F0502020204030204"/>
              <a:buNone/>
              <a:defRPr sz="1200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 panose="020F0502020204030204"/>
              <a:buNone/>
              <a:defRPr sz="1200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</a:defRPr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 matchingName="Заголовок раздела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" name="Google Shape;18;p14"/>
          <p:cNvSpPr txBox="1">
            <a:spLocks noGrp="1"/>
          </p:cNvSpPr>
          <p:nvPr>
            <p:ph type="title"/>
          </p:nvPr>
        </p:nvSpPr>
        <p:spPr bwMode="auto"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Calibri" panose="020F0502020204030204"/>
              <a:buNone/>
              <a:defRPr sz="60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pPr>
              <a:defRPr/>
            </a:pPr>
          </a:p>
        </p:txBody>
      </p:sp>
      <p:sp>
        <p:nvSpPr>
          <p:cNvPr id="19" name="Google Shape;19;p14"/>
          <p:cNvSpPr txBox="1">
            <a:spLocks noGrp="1"/>
          </p:cNvSpPr>
          <p:nvPr>
            <p:ph type="body" idx="1"/>
          </p:nvPr>
        </p:nvSpPr>
        <p:spPr bwMode="auto">
          <a:xfrm>
            <a:off x="831850" y="4589462"/>
            <a:ext cx="10515600" cy="1500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 panose="020F0502020204030204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 panose="020F0502020204030204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 panose="020F0502020204030204"/>
              <a:buNone/>
              <a:defRPr sz="24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 panose="020F0502020204030204"/>
              <a:buNone/>
              <a:defRPr sz="2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 panose="020F0502020204030204"/>
              <a:buNone/>
              <a:defRPr sz="2400">
                <a:solidFill>
                  <a:srgbClr val="888888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pPr>
              <a:defRPr/>
            </a:pPr>
          </a:p>
        </p:txBody>
      </p:sp>
      <p:sp>
        <p:nvSpPr>
          <p:cNvPr id="20" name="Google Shape;20;p14"/>
          <p:cNvSpPr txBox="1">
            <a:spLocks noGrp="1"/>
          </p:cNvSpPr>
          <p:nvPr>
            <p:ph type="sldNum" idx="12"/>
          </p:nvPr>
        </p:nvSpPr>
        <p:spPr bwMode="auto">
          <a:xfrm>
            <a:off x="11095181" y="6414762"/>
            <a:ext cx="258620" cy="248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 panose="020F0502020204030204"/>
              <a:buNone/>
              <a:defRPr sz="1200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 panose="020F0502020204030204"/>
              <a:buNone/>
              <a:defRPr sz="1200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 panose="020F0502020204030204"/>
              <a:buNone/>
              <a:defRPr sz="1200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 panose="020F0502020204030204"/>
              <a:buNone/>
              <a:defRPr sz="1200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 panose="020F0502020204030204"/>
              <a:buNone/>
              <a:defRPr sz="1200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 panose="020F0502020204030204"/>
              <a:buNone/>
              <a:defRPr sz="1200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 panose="020F0502020204030204"/>
              <a:buNone/>
              <a:defRPr sz="1200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 panose="020F0502020204030204"/>
              <a:buNone/>
              <a:defRPr sz="1200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 panose="020F0502020204030204"/>
              <a:buNone/>
              <a:defRPr sz="1200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</a:defRPr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 matchingName="Два объекта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2" name="Google Shape;22;p15"/>
          <p:cNvSpPr txBox="1"/>
          <p:nvPr/>
        </p:nvSpPr>
        <p:spPr bwMode="auto">
          <a:xfrm>
            <a:off x="510703" y="1925952"/>
            <a:ext cx="6518934" cy="701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00FF"/>
              </a:buClr>
              <a:buSzPts val="4800"/>
              <a:buFont typeface="Arial" panose="020B0604020202020204"/>
              <a:buNone/>
              <a:defRPr/>
            </a:pPr>
            <a:r>
              <a:rPr lang="en-US" sz="4800" b="0" i="0" u="none" strike="noStrike" cap="none">
                <a:solidFill>
                  <a:srgbClr val="8F00FF"/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ЗАГОЛОВОК СЛАЙДА</a:t>
            </a:r>
            <a:endParaRPr lang="en-US" sz="4800" b="0" i="0" u="none" strike="noStrike" cap="none">
              <a:solidFill>
                <a:srgbClr val="8F00FF"/>
              </a:solidFill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  <p:sp>
        <p:nvSpPr>
          <p:cNvPr id="23" name="Google Shape;23;p15"/>
          <p:cNvSpPr txBox="1"/>
          <p:nvPr/>
        </p:nvSpPr>
        <p:spPr bwMode="auto">
          <a:xfrm>
            <a:off x="609152" y="3188385"/>
            <a:ext cx="4782191" cy="1981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1600"/>
              <a:buFont typeface="Arial" panose="020B0604020202020204"/>
              <a:buNone/>
              <a:defRPr/>
            </a:pPr>
            <a:r>
              <a:rPr lang="en-US" sz="1600" b="0" i="0" u="none" strike="noStrike" cap="none">
                <a:solidFill>
                  <a:srgbClr val="1B1B1B"/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Имеется спорная точка зрения, гласящая примерно следующее: представители современных социальных резервов призваны </a:t>
            </a:r>
            <a:endParaRPr lang="en-US" sz="1600" b="0" i="0" u="none" strike="noStrike" cap="none">
              <a:solidFill>
                <a:srgbClr val="1B1B1B"/>
              </a:solidFill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1600"/>
              <a:buFont typeface="Arial" panose="020B0604020202020204"/>
              <a:buNone/>
              <a:defRPr/>
            </a:pPr>
            <a:r>
              <a:rPr lang="en-US" sz="1600" b="0" i="0" u="none" strike="noStrike" cap="none">
                <a:solidFill>
                  <a:srgbClr val="1B1B1B"/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к ответу! </a:t>
            </a:r>
            <a:endParaRPr sz="1200" b="0" i="0" u="none" strike="noStrike" cap="none">
              <a:solidFill>
                <a:srgbClr val="888888"/>
              </a:solidFill>
              <a:latin typeface="Helvetica Neue"/>
              <a:ea typeface="Helvetica Neue"/>
              <a:cs typeface="Helvetica Neue"/>
            </a:endParaRP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1600"/>
              <a:buFont typeface="Arial" panose="020B0604020202020204"/>
              <a:buNone/>
              <a:defRPr/>
            </a:pPr>
            <a:r>
              <a:rPr lang="en-US" sz="1600" b="0" i="0" u="none" strike="noStrike" cap="none">
                <a:solidFill>
                  <a:srgbClr val="1B1B1B"/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В целом, конечно, базовый вектор развития позволяет выполнить важные задания </a:t>
            </a:r>
            <a:endParaRPr lang="en-US" sz="1600" b="0" i="0" u="none" strike="noStrike" cap="none">
              <a:solidFill>
                <a:srgbClr val="1B1B1B"/>
              </a:solidFill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1600"/>
              <a:buFont typeface="Arial" panose="020B0604020202020204"/>
              <a:buNone/>
              <a:defRPr/>
            </a:pPr>
            <a:r>
              <a:rPr lang="en-US" sz="1600" b="0" i="0" u="none" strike="noStrike" cap="none">
                <a:solidFill>
                  <a:srgbClr val="1B1B1B"/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по разработке системы обучения кадров, соответствующей насущным потребностям </a:t>
            </a:r>
            <a:endParaRPr lang="en-US" sz="1600" b="0" i="0" u="none" strike="noStrike" cap="none">
              <a:solidFill>
                <a:srgbClr val="1B1B1B"/>
              </a:solidFill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  <p:sp>
        <p:nvSpPr>
          <p:cNvPr id="24" name="Google Shape;24;p15"/>
          <p:cNvSpPr txBox="1"/>
          <p:nvPr/>
        </p:nvSpPr>
        <p:spPr bwMode="auto">
          <a:xfrm>
            <a:off x="6944993" y="3175193"/>
            <a:ext cx="4345769" cy="1158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285750" marR="0" lvl="0" indent="-2857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00FF"/>
              </a:buClr>
              <a:buSzPts val="1600"/>
              <a:buFont typeface="Arial" panose="020B0604020202020204"/>
              <a:buChar char="•"/>
              <a:defRPr/>
            </a:pPr>
            <a:r>
              <a:rPr lang="en-US" sz="1600" b="0" i="0" u="none" strike="noStrike" cap="none">
                <a:solidFill>
                  <a:srgbClr val="8F00FF"/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Плюсы</a:t>
            </a:r>
            <a:endParaRPr sz="1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</a:endParaRP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00FF"/>
              </a:buClr>
              <a:buSzPts val="1200"/>
              <a:buFont typeface="Arial" panose="020B0604020202020204"/>
              <a:buNone/>
              <a:defRPr/>
            </a:pPr>
            <a:endParaRPr sz="1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</a:endParaRPr>
          </a:p>
          <a:p>
            <a:pPr marL="285750" marR="0" lvl="0" indent="-2857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00FF"/>
              </a:buClr>
              <a:buSzPts val="1600"/>
              <a:buFont typeface="Arial" panose="020B0604020202020204"/>
              <a:buChar char="•"/>
              <a:defRPr/>
            </a:pPr>
            <a:r>
              <a:rPr lang="en-US" sz="1600" b="0" i="0" u="none" strike="noStrike" cap="none">
                <a:solidFill>
                  <a:srgbClr val="8F00FF"/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Минусы</a:t>
            </a:r>
            <a:endParaRPr sz="1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</a:endParaRP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00FF"/>
              </a:buClr>
              <a:buSzPts val="1200"/>
              <a:buFont typeface="Arial" panose="020B0604020202020204"/>
              <a:buNone/>
              <a:defRPr/>
            </a:pPr>
            <a:endParaRPr sz="1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</a:endParaRPr>
          </a:p>
          <a:p>
            <a:pPr marL="285750" marR="0" lvl="0" indent="-2857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00FF"/>
              </a:buClr>
              <a:buSzPts val="1600"/>
              <a:buFont typeface="Arial" panose="020B0604020202020204"/>
              <a:buChar char="•"/>
              <a:defRPr/>
            </a:pPr>
            <a:r>
              <a:rPr lang="en-US" sz="1600" b="0" i="0" u="none" strike="noStrike" cap="none">
                <a:solidFill>
                  <a:srgbClr val="8F00FF"/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Сомнительные моменты</a:t>
            </a:r>
            <a:endParaRPr lang="en-US" sz="1600" b="0" i="0" u="none" strike="noStrike" cap="none">
              <a:solidFill>
                <a:srgbClr val="8F00FF"/>
              </a:solidFill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  <p:sp>
        <p:nvSpPr>
          <p:cNvPr id="25" name="Google Shape;25;p15"/>
          <p:cNvSpPr/>
          <p:nvPr/>
        </p:nvSpPr>
        <p:spPr bwMode="auto">
          <a:xfrm>
            <a:off x="9478850" y="-9686"/>
            <a:ext cx="1857633" cy="1326299"/>
          </a:xfrm>
          <a:prstGeom prst="rect">
            <a:avLst/>
          </a:prstGeom>
          <a:solidFill>
            <a:srgbClr val="FCAF17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 panose="020F0502020204030204"/>
              <a:buNone/>
              <a:defRPr/>
            </a:pPr>
            <a:endParaRPr sz="18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</a:endParaRPr>
          </a:p>
        </p:txBody>
      </p:sp>
      <p:grpSp>
        <p:nvGrpSpPr>
          <p:cNvPr id="26" name="Google Shape;26;p15"/>
          <p:cNvGrpSpPr/>
          <p:nvPr/>
        </p:nvGrpSpPr>
        <p:grpSpPr bwMode="auto">
          <a:xfrm>
            <a:off x="9488631" y="6157384"/>
            <a:ext cx="2343182" cy="705156"/>
            <a:chOff x="-2" y="-2"/>
            <a:chExt cx="2343182" cy="705155"/>
          </a:xfrm>
        </p:grpSpPr>
        <p:sp>
          <p:nvSpPr>
            <p:cNvPr id="27" name="Google Shape;27;p15"/>
            <p:cNvSpPr/>
            <p:nvPr/>
          </p:nvSpPr>
          <p:spPr bwMode="auto">
            <a:xfrm>
              <a:off x="-2" y="-2"/>
              <a:ext cx="2343182" cy="705155"/>
            </a:xfrm>
            <a:prstGeom prst="rect">
              <a:avLst/>
            </a:prstGeom>
            <a:solidFill>
              <a:srgbClr val="8F00FF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 panose="020F0502020204030204"/>
                <a:buNone/>
                <a:defRPr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</a:endParaRPr>
            </a:p>
          </p:txBody>
        </p:sp>
        <p:sp>
          <p:nvSpPr>
            <p:cNvPr id="28" name="Google Shape;28;p15"/>
            <p:cNvSpPr txBox="1"/>
            <p:nvPr/>
          </p:nvSpPr>
          <p:spPr bwMode="auto">
            <a:xfrm>
              <a:off x="45719" y="206523"/>
              <a:ext cx="2251741" cy="2920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600"/>
                <a:buFont typeface="Arial" panose="020B0604020202020204"/>
                <a:buNone/>
                <a:defRPr/>
              </a:pPr>
              <a:r>
                <a:rPr lang="en-US" sz="1600" b="0" i="0" u="none" strike="noStrike" cap="non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НАЗВАНИЕ ДОКЛАДА</a:t>
              </a:r>
              <a:endParaRPr lang="en-US" sz="1600" b="0" i="0" u="none" strike="noStrike" cap="non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</a:endParaRPr>
            </a:p>
          </p:txBody>
        </p:sp>
      </p:grpSp>
      <p:pic>
        <p:nvPicPr>
          <p:cNvPr id="29" name="Google Shape;29;p15" descr="Рисунок 9"/>
          <p:cNvPicPr/>
          <p:nvPr/>
        </p:nvPicPr>
        <p:blipFill>
          <a:blip r:embed="rId2"/>
          <a:stretch>
            <a:fillRect/>
          </a:stretch>
        </p:blipFill>
        <p:spPr bwMode="auto">
          <a:xfrm>
            <a:off x="9329611" y="-25758"/>
            <a:ext cx="2156114" cy="121281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" name="Google Shape;30;p15"/>
          <p:cNvGrpSpPr/>
          <p:nvPr/>
        </p:nvGrpSpPr>
        <p:grpSpPr bwMode="auto">
          <a:xfrm>
            <a:off x="616790" y="6235377"/>
            <a:ext cx="669075" cy="625374"/>
            <a:chOff x="-1" y="-2"/>
            <a:chExt cx="669073" cy="625373"/>
          </a:xfrm>
        </p:grpSpPr>
        <p:sp>
          <p:nvSpPr>
            <p:cNvPr id="31" name="Google Shape;31;p15"/>
            <p:cNvSpPr/>
            <p:nvPr/>
          </p:nvSpPr>
          <p:spPr bwMode="auto">
            <a:xfrm>
              <a:off x="-1" y="-2"/>
              <a:ext cx="669073" cy="625373"/>
            </a:xfrm>
            <a:prstGeom prst="rect">
              <a:avLst/>
            </a:prstGeom>
            <a:solidFill>
              <a:srgbClr val="FD493D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 panose="020F0502020204030204"/>
                <a:buNone/>
                <a:defRPr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</a:endParaRPr>
            </a:p>
          </p:txBody>
        </p:sp>
        <p:sp>
          <p:nvSpPr>
            <p:cNvPr id="32" name="Google Shape;32;p15"/>
            <p:cNvSpPr txBox="1"/>
            <p:nvPr/>
          </p:nvSpPr>
          <p:spPr bwMode="auto">
            <a:xfrm>
              <a:off x="45720" y="146138"/>
              <a:ext cx="577629" cy="3330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 panose="020F0502020204030204"/>
                <a:buNone/>
                <a:defRPr/>
              </a:pPr>
              <a:r>
                <a:rPr lang="en-US"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</a:rPr>
                <a:t>3</a:t>
              </a:r>
              <a:endParaRPr lang="en-US"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</a:endParaRPr>
            </a:p>
          </p:txBody>
        </p:sp>
      </p:grpSp>
      <p:grpSp>
        <p:nvGrpSpPr>
          <p:cNvPr id="33" name="Google Shape;33;p15"/>
          <p:cNvGrpSpPr/>
          <p:nvPr/>
        </p:nvGrpSpPr>
        <p:grpSpPr bwMode="auto">
          <a:xfrm>
            <a:off x="629425" y="-2451"/>
            <a:ext cx="2730093" cy="506843"/>
            <a:chOff x="-2" y="-2"/>
            <a:chExt cx="2730092" cy="506841"/>
          </a:xfrm>
        </p:grpSpPr>
        <p:sp>
          <p:nvSpPr>
            <p:cNvPr id="34" name="Google Shape;34;p15"/>
            <p:cNvSpPr/>
            <p:nvPr/>
          </p:nvSpPr>
          <p:spPr bwMode="auto">
            <a:xfrm>
              <a:off x="-2" y="-2"/>
              <a:ext cx="2730092" cy="506841"/>
            </a:xfrm>
            <a:prstGeom prst="rect">
              <a:avLst/>
            </a:prstGeom>
            <a:solidFill>
              <a:srgbClr val="B5D8E1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Arial" panose="020B0604020202020204"/>
                <a:buNone/>
                <a:defRPr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</a:endParaRPr>
            </a:p>
          </p:txBody>
        </p:sp>
        <p:sp>
          <p:nvSpPr>
            <p:cNvPr id="35" name="Google Shape;35;p15"/>
            <p:cNvSpPr txBox="1"/>
            <p:nvPr/>
          </p:nvSpPr>
          <p:spPr bwMode="auto">
            <a:xfrm>
              <a:off x="45720" y="90856"/>
              <a:ext cx="2638651" cy="3251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Arial" panose="020B0604020202020204"/>
                <a:buNone/>
                <a:defRPr/>
              </a:pPr>
              <a:r>
                <a:rPr lang="en-US" sz="1800" b="0" i="0" u="none" strike="noStrike" cap="non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НАЗВАНИЕ РАЗДЕЛА</a:t>
              </a:r>
              <a:endParaRPr lang="en-US" sz="1800" b="0" i="0" u="none" strike="noStrike" cap="non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</a:endParaRPr>
            </a:p>
          </p:txBody>
        </p:sp>
      </p:grpSp>
      <p:sp>
        <p:nvSpPr>
          <p:cNvPr id="36" name="Google Shape;36;p15"/>
          <p:cNvSpPr txBox="1">
            <a:spLocks noGrp="1"/>
          </p:cNvSpPr>
          <p:nvPr>
            <p:ph type="sldNum" idx="12"/>
          </p:nvPr>
        </p:nvSpPr>
        <p:spPr bwMode="auto">
          <a:xfrm>
            <a:off x="11095181" y="6414762"/>
            <a:ext cx="258620" cy="248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 panose="020F0502020204030204"/>
              <a:buNone/>
              <a:defRPr sz="1200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 panose="020F0502020204030204"/>
              <a:buNone/>
              <a:defRPr sz="1200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 panose="020F0502020204030204"/>
              <a:buNone/>
              <a:defRPr sz="1200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 panose="020F0502020204030204"/>
              <a:buNone/>
              <a:defRPr sz="1200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 panose="020F0502020204030204"/>
              <a:buNone/>
              <a:defRPr sz="1200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 panose="020F0502020204030204"/>
              <a:buNone/>
              <a:defRPr sz="1200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 panose="020F0502020204030204"/>
              <a:buNone/>
              <a:defRPr sz="1200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 panose="020F0502020204030204"/>
              <a:buNone/>
              <a:defRPr sz="1200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 panose="020F0502020204030204"/>
              <a:buNone/>
              <a:defRPr sz="1200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</a:defRPr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 matchingName="Сравнение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8" name="Google Shape;38;p16"/>
          <p:cNvSpPr/>
          <p:nvPr/>
        </p:nvSpPr>
        <p:spPr bwMode="auto">
          <a:xfrm>
            <a:off x="5483225" y="0"/>
            <a:ext cx="6708775" cy="6873241"/>
          </a:xfrm>
          <a:prstGeom prst="rect">
            <a:avLst/>
          </a:prstGeom>
          <a:solidFill>
            <a:srgbClr val="B5D8E1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 panose="020F0502020204030204"/>
              <a:buNone/>
              <a:defRPr/>
            </a:pPr>
            <a:endParaRPr sz="18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</a:endParaRPr>
          </a:p>
        </p:txBody>
      </p:sp>
      <p:sp>
        <p:nvSpPr>
          <p:cNvPr id="39" name="Google Shape;39;p16"/>
          <p:cNvSpPr txBox="1"/>
          <p:nvPr/>
        </p:nvSpPr>
        <p:spPr bwMode="auto">
          <a:xfrm>
            <a:off x="566087" y="1544952"/>
            <a:ext cx="3774042" cy="1463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00FF"/>
              </a:buClr>
              <a:buSzPts val="4800"/>
              <a:buFont typeface="Arial" panose="020B0604020202020204"/>
              <a:buNone/>
              <a:defRPr/>
            </a:pPr>
            <a:r>
              <a:rPr lang="en-US" sz="4800" b="0" i="0" u="none" strike="noStrike" cap="none">
                <a:solidFill>
                  <a:srgbClr val="8F00FF"/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ЗАГОЛОВОК СЛАЙДА</a:t>
            </a:r>
            <a:endParaRPr lang="en-US" sz="4800" b="0" i="0" u="none" strike="noStrike" cap="none">
              <a:solidFill>
                <a:srgbClr val="8F00FF"/>
              </a:solidFill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  <p:pic>
        <p:nvPicPr>
          <p:cNvPr id="40" name="Google Shape;40;p16" descr="Рисунок 9"/>
          <p:cNvPicPr/>
          <p:nvPr/>
        </p:nvPicPr>
        <p:blipFill>
          <a:blip r:embed="rId2"/>
          <a:stretch>
            <a:fillRect/>
          </a:stretch>
        </p:blipFill>
        <p:spPr bwMode="auto">
          <a:xfrm>
            <a:off x="9329611" y="-25758"/>
            <a:ext cx="2156114" cy="1212813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Google Shape;41;p16"/>
          <p:cNvSpPr txBox="1"/>
          <p:nvPr/>
        </p:nvSpPr>
        <p:spPr bwMode="auto">
          <a:xfrm>
            <a:off x="6249911" y="227512"/>
            <a:ext cx="759795" cy="1615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Font typeface="Arial" panose="020B0604020202020204"/>
              <a:buNone/>
              <a:defRPr/>
            </a:pPr>
            <a:r>
              <a:rPr lang="en-US" sz="12000" b="0" i="0" u="none" strike="noStrike" cap="non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1</a:t>
            </a:r>
            <a:endParaRPr lang="en-US" sz="12000" b="0" i="0" u="none" strike="noStrike" cap="none">
              <a:solidFill>
                <a:srgbClr val="FFFFFF"/>
              </a:solidFill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  <p:sp>
        <p:nvSpPr>
          <p:cNvPr id="42" name="Google Shape;42;p16"/>
          <p:cNvSpPr txBox="1"/>
          <p:nvPr/>
        </p:nvSpPr>
        <p:spPr bwMode="auto">
          <a:xfrm>
            <a:off x="6141718" y="3165168"/>
            <a:ext cx="759795" cy="1615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Font typeface="Arial" panose="020B0604020202020204"/>
              <a:buNone/>
              <a:defRPr/>
            </a:pPr>
            <a:r>
              <a:rPr lang="en-US" sz="12000" b="0" i="0" u="none" strike="noStrike" cap="non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3</a:t>
            </a:r>
            <a:endParaRPr lang="en-US" sz="12000" b="0" i="0" u="none" strike="noStrike" cap="none">
              <a:solidFill>
                <a:srgbClr val="FFFFFF"/>
              </a:solidFill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  <p:sp>
        <p:nvSpPr>
          <p:cNvPr id="43" name="Google Shape;43;p16"/>
          <p:cNvSpPr txBox="1"/>
          <p:nvPr/>
        </p:nvSpPr>
        <p:spPr bwMode="auto">
          <a:xfrm>
            <a:off x="9319724" y="1625929"/>
            <a:ext cx="759794" cy="1615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Font typeface="Arial" panose="020B0604020202020204"/>
              <a:buNone/>
              <a:defRPr/>
            </a:pPr>
            <a:r>
              <a:rPr lang="en-US" sz="12000" b="0" i="0" u="none" strike="noStrike" cap="non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2</a:t>
            </a:r>
            <a:endParaRPr lang="en-US" sz="12000" b="0" i="0" u="none" strike="noStrike" cap="none">
              <a:solidFill>
                <a:srgbClr val="FFFFFF"/>
              </a:solidFill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  <p:sp>
        <p:nvSpPr>
          <p:cNvPr id="44" name="Google Shape;44;p16"/>
          <p:cNvSpPr txBox="1"/>
          <p:nvPr/>
        </p:nvSpPr>
        <p:spPr bwMode="auto">
          <a:xfrm>
            <a:off x="9832523" y="4088596"/>
            <a:ext cx="759794" cy="1615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Font typeface="Arial" panose="020B0604020202020204"/>
              <a:buNone/>
              <a:defRPr/>
            </a:pPr>
            <a:r>
              <a:rPr lang="en-US" sz="12000" b="0" i="0" u="none" strike="noStrike" cap="non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4</a:t>
            </a:r>
            <a:endParaRPr lang="en-US" sz="12000" b="0" i="0" u="none" strike="noStrike" cap="none">
              <a:solidFill>
                <a:srgbClr val="FFFFFF"/>
              </a:solidFill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  <p:sp>
        <p:nvSpPr>
          <p:cNvPr id="45" name="Google Shape;45;p16"/>
          <p:cNvSpPr txBox="1"/>
          <p:nvPr/>
        </p:nvSpPr>
        <p:spPr bwMode="auto">
          <a:xfrm>
            <a:off x="6207392" y="4738556"/>
            <a:ext cx="1565011" cy="774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1600"/>
              <a:buFont typeface="Arial" panose="020B0604020202020204"/>
              <a:buNone/>
              <a:defRPr/>
            </a:pPr>
            <a:r>
              <a:rPr lang="en-US" sz="1600" b="0" i="0" u="none" strike="noStrike" cap="none">
                <a:solidFill>
                  <a:srgbClr val="1B1B1B"/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Имеется спорная точка зрения, </a:t>
            </a:r>
            <a:endParaRPr lang="en-US" sz="1600" b="0" i="0" u="none" strike="noStrike" cap="none">
              <a:solidFill>
                <a:srgbClr val="1B1B1B"/>
              </a:solidFill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  <p:sp>
        <p:nvSpPr>
          <p:cNvPr id="46" name="Google Shape;46;p16"/>
          <p:cNvSpPr txBox="1"/>
          <p:nvPr/>
        </p:nvSpPr>
        <p:spPr bwMode="auto">
          <a:xfrm>
            <a:off x="6297379" y="1736275"/>
            <a:ext cx="1565012" cy="774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1600"/>
              <a:buFont typeface="Arial" panose="020B0604020202020204"/>
              <a:buNone/>
              <a:defRPr/>
            </a:pPr>
            <a:r>
              <a:rPr lang="en-US" sz="1600" b="0" i="0" u="none" strike="noStrike" cap="none">
                <a:solidFill>
                  <a:srgbClr val="1B1B1B"/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Имеется спорная точка зрения, </a:t>
            </a:r>
            <a:endParaRPr lang="en-US" sz="1600" b="0" i="0" u="none" strike="noStrike" cap="none">
              <a:solidFill>
                <a:srgbClr val="1B1B1B"/>
              </a:solidFill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  <p:sp>
        <p:nvSpPr>
          <p:cNvPr id="47" name="Google Shape;47;p16"/>
          <p:cNvSpPr txBox="1"/>
          <p:nvPr/>
        </p:nvSpPr>
        <p:spPr bwMode="auto">
          <a:xfrm>
            <a:off x="9353136" y="3153597"/>
            <a:ext cx="1565011" cy="774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1600"/>
              <a:buFont typeface="Arial" panose="020B0604020202020204"/>
              <a:buNone/>
              <a:defRPr/>
            </a:pPr>
            <a:r>
              <a:rPr lang="en-US" sz="1600" b="0" i="0" u="none" strike="noStrike" cap="none">
                <a:solidFill>
                  <a:srgbClr val="1B1B1B"/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Имеется спорная точка зрения, </a:t>
            </a:r>
            <a:endParaRPr lang="en-US" sz="1600" b="0" i="0" u="none" strike="noStrike" cap="none">
              <a:solidFill>
                <a:srgbClr val="1B1B1B"/>
              </a:solidFill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  <p:sp>
        <p:nvSpPr>
          <p:cNvPr id="48" name="Google Shape;48;p16"/>
          <p:cNvSpPr txBox="1"/>
          <p:nvPr/>
        </p:nvSpPr>
        <p:spPr bwMode="auto">
          <a:xfrm>
            <a:off x="9901276" y="5614599"/>
            <a:ext cx="1565011" cy="774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1600"/>
              <a:buFont typeface="Arial" panose="020B0604020202020204"/>
              <a:buNone/>
              <a:defRPr/>
            </a:pPr>
            <a:r>
              <a:rPr lang="en-US" sz="1600" b="0" i="0" u="none" strike="noStrike" cap="none">
                <a:solidFill>
                  <a:srgbClr val="1B1B1B"/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Имеется спорная точка зрения, </a:t>
            </a:r>
            <a:endParaRPr lang="en-US" sz="1600" b="0" i="0" u="none" strike="noStrike" cap="none">
              <a:solidFill>
                <a:srgbClr val="1B1B1B"/>
              </a:solidFill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  <p:sp>
        <p:nvSpPr>
          <p:cNvPr id="49" name="Google Shape;49;p16"/>
          <p:cNvSpPr/>
          <p:nvPr/>
        </p:nvSpPr>
        <p:spPr bwMode="auto">
          <a:xfrm>
            <a:off x="9478850" y="-9686"/>
            <a:ext cx="1857633" cy="1326299"/>
          </a:xfrm>
          <a:prstGeom prst="rect">
            <a:avLst/>
          </a:prstGeom>
          <a:solidFill>
            <a:srgbClr val="FCAF17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 panose="020F0502020204030204"/>
              <a:buNone/>
              <a:defRPr/>
            </a:pPr>
            <a:endParaRPr sz="18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</a:endParaRPr>
          </a:p>
        </p:txBody>
      </p:sp>
      <p:pic>
        <p:nvPicPr>
          <p:cNvPr id="50" name="Google Shape;50;p16" descr="Рисунок 9"/>
          <p:cNvPicPr/>
          <p:nvPr/>
        </p:nvPicPr>
        <p:blipFill>
          <a:blip r:embed="rId2"/>
          <a:stretch>
            <a:fillRect/>
          </a:stretch>
        </p:blipFill>
        <p:spPr bwMode="auto">
          <a:xfrm>
            <a:off x="9329611" y="-25758"/>
            <a:ext cx="2156114" cy="121281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1" name="Google Shape;51;p16"/>
          <p:cNvGrpSpPr/>
          <p:nvPr/>
        </p:nvGrpSpPr>
        <p:grpSpPr bwMode="auto">
          <a:xfrm>
            <a:off x="616790" y="6235377"/>
            <a:ext cx="669075" cy="625374"/>
            <a:chOff x="-1" y="-2"/>
            <a:chExt cx="669073" cy="625373"/>
          </a:xfrm>
        </p:grpSpPr>
        <p:sp>
          <p:nvSpPr>
            <p:cNvPr id="52" name="Google Shape;52;p16"/>
            <p:cNvSpPr/>
            <p:nvPr/>
          </p:nvSpPr>
          <p:spPr bwMode="auto">
            <a:xfrm>
              <a:off x="-1" y="-2"/>
              <a:ext cx="669073" cy="625373"/>
            </a:xfrm>
            <a:prstGeom prst="rect">
              <a:avLst/>
            </a:prstGeom>
            <a:solidFill>
              <a:srgbClr val="A24EF7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 panose="020F0502020204030204"/>
                <a:buNone/>
                <a:defRPr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</a:endParaRPr>
            </a:p>
          </p:txBody>
        </p:sp>
        <p:sp>
          <p:nvSpPr>
            <p:cNvPr id="53" name="Google Shape;53;p16"/>
            <p:cNvSpPr txBox="1"/>
            <p:nvPr/>
          </p:nvSpPr>
          <p:spPr bwMode="auto">
            <a:xfrm>
              <a:off x="45720" y="146138"/>
              <a:ext cx="577629" cy="3330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 panose="020F0502020204030204"/>
                <a:buNone/>
                <a:defRPr/>
              </a:pPr>
              <a:r>
                <a:rPr lang="en-US"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</a:rPr>
                <a:t>6</a:t>
              </a:r>
              <a:endParaRPr lang="en-US"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</a:endParaRPr>
            </a:p>
          </p:txBody>
        </p:sp>
      </p:grpSp>
      <p:grpSp>
        <p:nvGrpSpPr>
          <p:cNvPr id="54" name="Google Shape;54;p16"/>
          <p:cNvGrpSpPr/>
          <p:nvPr/>
        </p:nvGrpSpPr>
        <p:grpSpPr bwMode="auto">
          <a:xfrm>
            <a:off x="629425" y="-2451"/>
            <a:ext cx="2730093" cy="506843"/>
            <a:chOff x="-2" y="-2"/>
            <a:chExt cx="2730092" cy="506841"/>
          </a:xfrm>
        </p:grpSpPr>
        <p:sp>
          <p:nvSpPr>
            <p:cNvPr id="55" name="Google Shape;55;p16"/>
            <p:cNvSpPr/>
            <p:nvPr/>
          </p:nvSpPr>
          <p:spPr bwMode="auto">
            <a:xfrm>
              <a:off x="-2" y="-2"/>
              <a:ext cx="2730092" cy="506841"/>
            </a:xfrm>
            <a:prstGeom prst="rect">
              <a:avLst/>
            </a:prstGeom>
            <a:solidFill>
              <a:srgbClr val="ADDAE3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Arial" panose="020B0604020202020204"/>
                <a:buNone/>
                <a:defRPr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</a:endParaRPr>
            </a:p>
          </p:txBody>
        </p:sp>
        <p:sp>
          <p:nvSpPr>
            <p:cNvPr id="56" name="Google Shape;56;p16"/>
            <p:cNvSpPr txBox="1"/>
            <p:nvPr/>
          </p:nvSpPr>
          <p:spPr bwMode="auto">
            <a:xfrm>
              <a:off x="45720" y="90856"/>
              <a:ext cx="2638651" cy="3251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Arial" panose="020B0604020202020204"/>
                <a:buNone/>
                <a:defRPr/>
              </a:pPr>
              <a:r>
                <a:rPr lang="en-US" sz="1800" b="0" i="0" u="none" strike="noStrike" cap="non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НАЗВАНИЕ РАЗДЕЛА</a:t>
              </a:r>
              <a:endParaRPr lang="en-US" sz="1800" b="0" i="0" u="none" strike="noStrike" cap="non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</a:endParaRPr>
            </a:p>
          </p:txBody>
        </p:sp>
      </p:grpSp>
      <p:sp>
        <p:nvSpPr>
          <p:cNvPr id="57" name="Google Shape;57;p16"/>
          <p:cNvSpPr txBox="1"/>
          <p:nvPr/>
        </p:nvSpPr>
        <p:spPr bwMode="auto">
          <a:xfrm>
            <a:off x="609152" y="3188385"/>
            <a:ext cx="4782191" cy="1981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1600"/>
              <a:buFont typeface="Arial" panose="020B0604020202020204"/>
              <a:buNone/>
              <a:defRPr/>
            </a:pPr>
            <a:r>
              <a:rPr lang="en-US" sz="1600" b="0" i="0" u="none" strike="noStrike" cap="none">
                <a:solidFill>
                  <a:srgbClr val="1B1B1B"/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Имеется спорная точка зрения, гласящая примерно следующее: представители современных социальных резервов призваны </a:t>
            </a:r>
            <a:endParaRPr lang="en-US" sz="1600" b="0" i="0" u="none" strike="noStrike" cap="none">
              <a:solidFill>
                <a:srgbClr val="1B1B1B"/>
              </a:solidFill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1600"/>
              <a:buFont typeface="Arial" panose="020B0604020202020204"/>
              <a:buNone/>
              <a:defRPr/>
            </a:pPr>
            <a:r>
              <a:rPr lang="en-US" sz="1600" b="0" i="0" u="none" strike="noStrike" cap="none">
                <a:solidFill>
                  <a:srgbClr val="1B1B1B"/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к ответу! </a:t>
            </a:r>
            <a:endParaRPr sz="1200" b="0" i="0" u="none" strike="noStrike" cap="none">
              <a:solidFill>
                <a:srgbClr val="888888"/>
              </a:solidFill>
              <a:latin typeface="Helvetica Neue"/>
              <a:ea typeface="Helvetica Neue"/>
              <a:cs typeface="Helvetica Neue"/>
            </a:endParaRP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1600"/>
              <a:buFont typeface="Arial" panose="020B0604020202020204"/>
              <a:buNone/>
              <a:defRPr/>
            </a:pPr>
            <a:r>
              <a:rPr lang="en-US" sz="1600" b="0" i="0" u="none" strike="noStrike" cap="none">
                <a:solidFill>
                  <a:srgbClr val="1B1B1B"/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В целом, конечно, базовый вектор развития позволяет выполнить важные задания </a:t>
            </a:r>
            <a:endParaRPr lang="en-US" sz="1600" b="0" i="0" u="none" strike="noStrike" cap="none">
              <a:solidFill>
                <a:srgbClr val="1B1B1B"/>
              </a:solidFill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1600"/>
              <a:buFont typeface="Arial" panose="020B0604020202020204"/>
              <a:buNone/>
              <a:defRPr/>
            </a:pPr>
            <a:r>
              <a:rPr lang="en-US" sz="1600" b="0" i="0" u="none" strike="noStrike" cap="none">
                <a:solidFill>
                  <a:srgbClr val="1B1B1B"/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по разработке системы обучения кадров, соответствующей насущным потребностям </a:t>
            </a:r>
            <a:endParaRPr lang="en-US" sz="1600" b="0" i="0" u="none" strike="noStrike" cap="none">
              <a:solidFill>
                <a:srgbClr val="1B1B1B"/>
              </a:solidFill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  <p:sp>
        <p:nvSpPr>
          <p:cNvPr id="58" name="Google Shape;58;p16"/>
          <p:cNvSpPr/>
          <p:nvPr/>
        </p:nvSpPr>
        <p:spPr bwMode="auto">
          <a:xfrm>
            <a:off x="7111999" y="1187053"/>
            <a:ext cx="2162014" cy="132392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10800" y="0"/>
                </a:lnTo>
                <a:lnTo>
                  <a:pt x="10800" y="21600"/>
                </a:lnTo>
                <a:lnTo>
                  <a:pt x="21600" y="21600"/>
                </a:lnTo>
              </a:path>
            </a:pathLst>
          </a:custGeom>
          <a:noFill/>
          <a:ln w="63500" cap="flat" cmpd="sng">
            <a:solidFill>
              <a:srgbClr val="FCAF17"/>
            </a:solidFill>
            <a:prstDash val="solid"/>
            <a:miter lim="8000"/>
            <a:headEnd type="none" w="sm" len="sm"/>
            <a:tailEnd type="triangle" w="med" len="med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 panose="020F0502020204030204"/>
              <a:buNone/>
              <a:defRPr/>
            </a:pPr>
            <a:endParaRPr sz="18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</a:endParaRPr>
          </a:p>
        </p:txBody>
      </p:sp>
      <p:sp>
        <p:nvSpPr>
          <p:cNvPr id="59" name="Google Shape;59;p16"/>
          <p:cNvSpPr/>
          <p:nvPr/>
        </p:nvSpPr>
        <p:spPr bwMode="auto">
          <a:xfrm flipH="1">
            <a:off x="7298265" y="2878664"/>
            <a:ext cx="1828805" cy="106680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10800" y="0"/>
                </a:lnTo>
                <a:lnTo>
                  <a:pt x="10800" y="21600"/>
                </a:lnTo>
                <a:lnTo>
                  <a:pt x="21600" y="21600"/>
                </a:lnTo>
              </a:path>
            </a:pathLst>
          </a:custGeom>
          <a:noFill/>
          <a:ln w="63500" cap="flat" cmpd="sng">
            <a:solidFill>
              <a:srgbClr val="FCAF17"/>
            </a:solidFill>
            <a:prstDash val="solid"/>
            <a:miter lim="8000"/>
            <a:headEnd type="none" w="sm" len="sm"/>
            <a:tailEnd type="triangle" w="med" len="med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 panose="020F0502020204030204"/>
              <a:buNone/>
              <a:defRPr/>
            </a:pPr>
            <a:endParaRPr sz="18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</a:endParaRPr>
          </a:p>
        </p:txBody>
      </p:sp>
      <p:sp>
        <p:nvSpPr>
          <p:cNvPr id="60" name="Google Shape;60;p16"/>
          <p:cNvSpPr/>
          <p:nvPr/>
        </p:nvSpPr>
        <p:spPr bwMode="auto">
          <a:xfrm>
            <a:off x="7298265" y="4347023"/>
            <a:ext cx="2319867" cy="82257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10800" y="0"/>
                </a:lnTo>
                <a:lnTo>
                  <a:pt x="10800" y="21600"/>
                </a:lnTo>
                <a:lnTo>
                  <a:pt x="21600" y="21600"/>
                </a:lnTo>
              </a:path>
            </a:pathLst>
          </a:custGeom>
          <a:noFill/>
          <a:ln w="63500" cap="flat" cmpd="sng">
            <a:solidFill>
              <a:srgbClr val="FCAF17"/>
            </a:solidFill>
            <a:prstDash val="solid"/>
            <a:miter lim="8000"/>
            <a:headEnd type="none" w="sm" len="sm"/>
            <a:tailEnd type="triangle" w="med" len="med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 panose="020F0502020204030204"/>
              <a:buNone/>
              <a:defRPr/>
            </a:pPr>
            <a:endParaRPr sz="18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</a:endParaRPr>
          </a:p>
        </p:txBody>
      </p:sp>
      <p:sp>
        <p:nvSpPr>
          <p:cNvPr id="61" name="Google Shape;61;p16"/>
          <p:cNvSpPr txBox="1">
            <a:spLocks noGrp="1"/>
          </p:cNvSpPr>
          <p:nvPr>
            <p:ph type="sldNum" idx="12"/>
          </p:nvPr>
        </p:nvSpPr>
        <p:spPr bwMode="auto">
          <a:xfrm>
            <a:off x="11095181" y="6414762"/>
            <a:ext cx="258620" cy="248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 panose="020F0502020204030204"/>
              <a:buNone/>
              <a:defRPr sz="1200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 panose="020F0502020204030204"/>
              <a:buNone/>
              <a:defRPr sz="1200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 panose="020F0502020204030204"/>
              <a:buNone/>
              <a:defRPr sz="1200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 panose="020F0502020204030204"/>
              <a:buNone/>
              <a:defRPr sz="1200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 panose="020F0502020204030204"/>
              <a:buNone/>
              <a:defRPr sz="1200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 panose="020F0502020204030204"/>
              <a:buNone/>
              <a:defRPr sz="1200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 panose="020F0502020204030204"/>
              <a:buNone/>
              <a:defRPr sz="1200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 panose="020F0502020204030204"/>
              <a:buNone/>
              <a:defRPr sz="1200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 panose="020F0502020204030204"/>
              <a:buNone/>
              <a:defRPr sz="1200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</a:defRPr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 matchingName="Только заголовок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3" name="Google Shape;63;p17"/>
          <p:cNvSpPr txBox="1"/>
          <p:nvPr/>
        </p:nvSpPr>
        <p:spPr bwMode="auto">
          <a:xfrm>
            <a:off x="498318" y="1526966"/>
            <a:ext cx="9290344" cy="1547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 fontScale="92500"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00FF"/>
              </a:buClr>
              <a:buSzPts val="7200"/>
              <a:buFont typeface="Arial" panose="020B0604020202020204"/>
              <a:buNone/>
              <a:defRPr/>
            </a:pPr>
            <a:r>
              <a:rPr lang="en-US" sz="7200" b="0" i="0" u="none" strike="noStrike" cap="none">
                <a:solidFill>
                  <a:srgbClr val="8F00FF"/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НАЗВАНИЕ  РАЗДЕЛА</a:t>
            </a:r>
            <a:endParaRPr lang="en-US" sz="7200" b="0" i="0" u="none" strike="noStrike" cap="none">
              <a:solidFill>
                <a:srgbClr val="8F00FF"/>
              </a:solidFill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  <p:sp>
        <p:nvSpPr>
          <p:cNvPr id="64" name="Google Shape;64;p17"/>
          <p:cNvSpPr txBox="1">
            <a:spLocks noGrp="1"/>
          </p:cNvSpPr>
          <p:nvPr>
            <p:ph type="sldNum" idx="12"/>
          </p:nvPr>
        </p:nvSpPr>
        <p:spPr bwMode="auto">
          <a:xfrm>
            <a:off x="11095181" y="6414762"/>
            <a:ext cx="258620" cy="248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 panose="020F0502020204030204"/>
              <a:buNone/>
              <a:defRPr sz="1200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 panose="020F0502020204030204"/>
              <a:buNone/>
              <a:defRPr sz="1200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 panose="020F0502020204030204"/>
              <a:buNone/>
              <a:defRPr sz="1200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 panose="020F0502020204030204"/>
              <a:buNone/>
              <a:defRPr sz="1200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 panose="020F0502020204030204"/>
              <a:buNone/>
              <a:defRPr sz="1200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 panose="020F0502020204030204"/>
              <a:buNone/>
              <a:defRPr sz="1200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 panose="020F0502020204030204"/>
              <a:buNone/>
              <a:defRPr sz="1200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 panose="020F0502020204030204"/>
              <a:buNone/>
              <a:defRPr sz="1200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 panose="020F0502020204030204"/>
              <a:buNone/>
              <a:defRPr sz="1200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</a:defRPr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 matchingName="Пустой слайд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6" name="Google Shape;66;p18"/>
          <p:cNvSpPr txBox="1">
            <a:spLocks noGrp="1"/>
          </p:cNvSpPr>
          <p:nvPr>
            <p:ph type="sldNum" idx="12"/>
          </p:nvPr>
        </p:nvSpPr>
        <p:spPr bwMode="auto">
          <a:xfrm>
            <a:off x="11095181" y="6414762"/>
            <a:ext cx="258620" cy="248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 panose="020F0502020204030204"/>
              <a:buNone/>
              <a:defRPr sz="1200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 panose="020F0502020204030204"/>
              <a:buNone/>
              <a:defRPr sz="1200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 panose="020F0502020204030204"/>
              <a:buNone/>
              <a:defRPr sz="1200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 panose="020F0502020204030204"/>
              <a:buNone/>
              <a:defRPr sz="1200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 panose="020F0502020204030204"/>
              <a:buNone/>
              <a:defRPr sz="1200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 panose="020F0502020204030204"/>
              <a:buNone/>
              <a:defRPr sz="1200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 panose="020F0502020204030204"/>
              <a:buNone/>
              <a:defRPr sz="1200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 panose="020F0502020204030204"/>
              <a:buNone/>
              <a:defRPr sz="1200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 panose="020F0502020204030204"/>
              <a:buNone/>
              <a:defRPr sz="1200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</a:defRPr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 matchingName="Объект с подписью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8" name="Google Shape;68;p19"/>
          <p:cNvSpPr/>
          <p:nvPr/>
        </p:nvSpPr>
        <p:spPr bwMode="auto">
          <a:xfrm>
            <a:off x="9478850" y="-9686"/>
            <a:ext cx="1857633" cy="1326299"/>
          </a:xfrm>
          <a:prstGeom prst="rect">
            <a:avLst/>
          </a:prstGeom>
          <a:solidFill>
            <a:srgbClr val="FD493D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 panose="020F0502020204030204"/>
              <a:buNone/>
              <a:defRPr/>
            </a:pPr>
            <a:endParaRPr sz="18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</a:endParaRPr>
          </a:p>
        </p:txBody>
      </p:sp>
      <p:sp>
        <p:nvSpPr>
          <p:cNvPr id="69" name="Google Shape;69;p19"/>
          <p:cNvSpPr txBox="1"/>
          <p:nvPr/>
        </p:nvSpPr>
        <p:spPr bwMode="auto">
          <a:xfrm>
            <a:off x="540509" y="836534"/>
            <a:ext cx="6518934" cy="701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00FF"/>
              </a:buClr>
              <a:buSzPts val="4800"/>
              <a:buFont typeface="Arial" panose="020B0604020202020204"/>
              <a:buNone/>
              <a:defRPr/>
            </a:pPr>
            <a:r>
              <a:rPr lang="en-US" sz="4800" b="0" i="0" u="none" strike="noStrike" cap="none">
                <a:solidFill>
                  <a:srgbClr val="8F00FF"/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ЗАГОЛОВОК СЛАЙДА</a:t>
            </a:r>
            <a:endParaRPr lang="en-US" sz="4800" b="0" i="0" u="none" strike="noStrike" cap="none">
              <a:solidFill>
                <a:srgbClr val="8F00FF"/>
              </a:solidFill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  <p:pic>
        <p:nvPicPr>
          <p:cNvPr id="70" name="Google Shape;70;p19" descr="Рисунок 9"/>
          <p:cNvPicPr/>
          <p:nvPr/>
        </p:nvPicPr>
        <p:blipFill>
          <a:blip r:embed="rId2"/>
          <a:stretch>
            <a:fillRect/>
          </a:stretch>
        </p:blipFill>
        <p:spPr bwMode="auto">
          <a:xfrm>
            <a:off x="9329611" y="-25758"/>
            <a:ext cx="2156114" cy="1212813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71" name="Google Shape;71;p19"/>
          <p:cNvGraphicFramePr/>
          <p:nvPr/>
        </p:nvGraphicFramePr>
        <p:xfrm>
          <a:off x="623887" y="1633919"/>
          <a:ext cx="10712550" cy="4389600"/>
        </p:xfrm>
        <a:graphic>
          <a:graphicData uri="http://schemas.openxmlformats.org/drawingml/2006/table">
            <a:tbl>
              <a:tblPr firstRow="1">
                <a:noFill/>
              </a:tblPr>
              <a:tblGrid>
                <a:gridCol w="1785425"/>
                <a:gridCol w="1785425"/>
                <a:gridCol w="1785425"/>
                <a:gridCol w="1785425"/>
                <a:gridCol w="1785425"/>
                <a:gridCol w="1785425"/>
              </a:tblGrid>
              <a:tr h="731600"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  <a:defRPr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R w="38100" algn="ctr">
                      <a:solidFill>
                        <a:srgbClr val="FFFFFF"/>
                      </a:solidFill>
                    </a:lnR>
                    <a:lnT w="9525" algn="ctr">
                      <a:solidFill>
                        <a:srgbClr val="000000"/>
                      </a:solidFill>
                    </a:lnT>
                    <a:lnB w="9525" algn="ctr">
                      <a:solidFill>
                        <a:srgbClr val="000000"/>
                      </a:solidFill>
                    </a:lnB>
                    <a:solidFill>
                      <a:srgbClr val="FFAFC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  <a:defRPr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L w="38100" algn="ctr">
                      <a:solidFill>
                        <a:srgbClr val="FFFFFF"/>
                      </a:solidFill>
                    </a:lnL>
                    <a:lnR w="38100" algn="ctr">
                      <a:solidFill>
                        <a:srgbClr val="FFFFFF"/>
                      </a:solidFill>
                    </a:lnR>
                    <a:lnT w="9525" algn="ctr">
                      <a:solidFill>
                        <a:srgbClr val="000000"/>
                      </a:solidFill>
                    </a:lnT>
                    <a:lnB w="9525" algn="ctr">
                      <a:solidFill>
                        <a:srgbClr val="000000"/>
                      </a:solidFill>
                    </a:lnB>
                    <a:solidFill>
                      <a:srgbClr val="FFAFC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  <a:defRPr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L w="38100" algn="ctr">
                      <a:solidFill>
                        <a:srgbClr val="FFFFFF"/>
                      </a:solidFill>
                    </a:lnL>
                    <a:lnR w="38100" algn="ctr">
                      <a:solidFill>
                        <a:srgbClr val="FFFFFF"/>
                      </a:solidFill>
                    </a:lnR>
                    <a:lnT w="9525" algn="ctr">
                      <a:solidFill>
                        <a:srgbClr val="000000"/>
                      </a:solidFill>
                    </a:lnT>
                    <a:lnB w="9525" algn="ctr">
                      <a:solidFill>
                        <a:srgbClr val="000000"/>
                      </a:solidFill>
                    </a:lnB>
                    <a:solidFill>
                      <a:srgbClr val="FFAFC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  <a:defRPr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L w="38100" algn="ctr">
                      <a:solidFill>
                        <a:srgbClr val="FFFFFF"/>
                      </a:solidFill>
                    </a:lnL>
                    <a:lnR w="38100" algn="ctr">
                      <a:solidFill>
                        <a:srgbClr val="FFFFFF"/>
                      </a:solidFill>
                    </a:lnR>
                    <a:lnT w="9525" algn="ctr">
                      <a:solidFill>
                        <a:srgbClr val="000000"/>
                      </a:solidFill>
                    </a:lnT>
                    <a:lnB w="9525" algn="ctr">
                      <a:solidFill>
                        <a:srgbClr val="000000"/>
                      </a:solidFill>
                    </a:lnB>
                    <a:solidFill>
                      <a:srgbClr val="FFAFC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  <a:defRPr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L w="38100" algn="ctr">
                      <a:solidFill>
                        <a:srgbClr val="FFFFFF"/>
                      </a:solidFill>
                    </a:lnL>
                    <a:lnR w="38100" algn="ctr">
                      <a:solidFill>
                        <a:srgbClr val="FFFFFF"/>
                      </a:solidFill>
                    </a:lnR>
                    <a:lnT w="9525" algn="ctr">
                      <a:solidFill>
                        <a:srgbClr val="000000"/>
                      </a:solidFill>
                    </a:lnT>
                    <a:lnB w="9525" algn="ctr">
                      <a:solidFill>
                        <a:srgbClr val="000000"/>
                      </a:solidFill>
                    </a:lnB>
                    <a:solidFill>
                      <a:srgbClr val="FFAFC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  <a:defRPr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L w="38100" algn="ctr">
                      <a:solidFill>
                        <a:srgbClr val="FFFFFF"/>
                      </a:solidFill>
                    </a:lnL>
                    <a:lnT w="9525" algn="ctr">
                      <a:solidFill>
                        <a:srgbClr val="000000"/>
                      </a:solidFill>
                    </a:lnT>
                    <a:lnB w="9525" algn="ctr">
                      <a:solidFill>
                        <a:srgbClr val="000000"/>
                      </a:solidFill>
                    </a:lnB>
                    <a:solidFill>
                      <a:srgbClr val="FFAFC1"/>
                    </a:solidFill>
                  </a:tcPr>
                </a:tc>
              </a:tr>
              <a:tr h="731600"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  <a:defRPr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L w="9525" algn="ctr">
                      <a:solidFill>
                        <a:srgbClr val="000000"/>
                      </a:solidFill>
                    </a:lnL>
                    <a:lnR w="38100" algn="ctr">
                      <a:solidFill>
                        <a:srgbClr val="FFAFC1"/>
                      </a:solidFill>
                    </a:lnR>
                    <a:lnT w="9525" algn="ctr">
                      <a:solidFill>
                        <a:srgbClr val="000000"/>
                      </a:solidFill>
                    </a:lnT>
                    <a:lnB w="38100" algn="ctr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  <a:defRPr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L w="38100" algn="ctr">
                      <a:solidFill>
                        <a:srgbClr val="FFAFC1"/>
                      </a:solidFill>
                    </a:lnL>
                    <a:lnR w="38100" algn="ctr">
                      <a:solidFill>
                        <a:srgbClr val="FFAFC1"/>
                      </a:solidFill>
                    </a:lnR>
                    <a:lnT w="9525" algn="ctr">
                      <a:solidFill>
                        <a:srgbClr val="000000"/>
                      </a:solidFill>
                    </a:lnT>
                    <a:lnB w="38100" algn="ctr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  <a:defRPr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L w="38100" algn="ctr">
                      <a:solidFill>
                        <a:srgbClr val="FFAFC1"/>
                      </a:solidFill>
                    </a:lnL>
                    <a:lnR w="38100" algn="ctr">
                      <a:solidFill>
                        <a:srgbClr val="FFAFC1"/>
                      </a:solidFill>
                    </a:lnR>
                    <a:lnT w="9525" algn="ctr">
                      <a:solidFill>
                        <a:srgbClr val="000000"/>
                      </a:solidFill>
                    </a:lnT>
                    <a:lnB w="38100" algn="ctr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  <a:defRPr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L w="38100" algn="ctr">
                      <a:solidFill>
                        <a:srgbClr val="FFAFC1"/>
                      </a:solidFill>
                    </a:lnL>
                    <a:lnR w="38100" algn="ctr">
                      <a:solidFill>
                        <a:srgbClr val="FFAFC1"/>
                      </a:solidFill>
                    </a:lnR>
                    <a:lnT w="9525" algn="ctr">
                      <a:solidFill>
                        <a:srgbClr val="000000"/>
                      </a:solidFill>
                    </a:lnT>
                    <a:lnB w="38100" algn="ctr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  <a:defRPr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L w="38100" algn="ctr">
                      <a:solidFill>
                        <a:srgbClr val="FFAFC1"/>
                      </a:solidFill>
                    </a:lnL>
                    <a:lnR w="38100" algn="ctr">
                      <a:solidFill>
                        <a:srgbClr val="FFAFC1"/>
                      </a:solidFill>
                    </a:lnR>
                    <a:lnT w="9525" algn="ctr">
                      <a:solidFill>
                        <a:srgbClr val="000000"/>
                      </a:solidFill>
                    </a:lnT>
                    <a:lnB w="38100" algn="ctr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  <a:defRPr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L w="38100" algn="ctr">
                      <a:solidFill>
                        <a:srgbClr val="FFAFC1"/>
                      </a:solidFill>
                    </a:lnL>
                    <a:lnR w="9525" algn="ctr">
                      <a:solidFill>
                        <a:srgbClr val="000000"/>
                      </a:solidFill>
                    </a:lnR>
                    <a:lnT w="9525" algn="ctr">
                      <a:solidFill>
                        <a:srgbClr val="000000"/>
                      </a:solidFill>
                    </a:lnT>
                    <a:lnB w="38100" algn="ctr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731600"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  <a:defRPr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L w="9525" algn="ctr">
                      <a:solidFill>
                        <a:srgbClr val="000000"/>
                      </a:solidFill>
                    </a:lnL>
                    <a:lnR w="38100" algn="ctr">
                      <a:solidFill>
                        <a:srgbClr val="FFAFC1"/>
                      </a:solidFill>
                    </a:lnR>
                    <a:lnT w="38100" algn="ctr">
                      <a:solidFill>
                        <a:srgbClr val="FFAFC1"/>
                      </a:solidFill>
                    </a:lnT>
                    <a:lnB w="38100" algn="ctr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  <a:defRPr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L w="38100" algn="ctr">
                      <a:solidFill>
                        <a:srgbClr val="FFAFC1"/>
                      </a:solidFill>
                    </a:lnL>
                    <a:lnR w="38100" algn="ctr">
                      <a:solidFill>
                        <a:srgbClr val="FFAFC1"/>
                      </a:solidFill>
                    </a:lnR>
                    <a:lnT w="38100" algn="ctr">
                      <a:solidFill>
                        <a:srgbClr val="FFAFC1"/>
                      </a:solidFill>
                    </a:lnT>
                    <a:lnB w="38100" algn="ctr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  <a:defRPr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L w="38100" algn="ctr">
                      <a:solidFill>
                        <a:srgbClr val="FFAFC1"/>
                      </a:solidFill>
                    </a:lnL>
                    <a:lnR w="38100" algn="ctr">
                      <a:solidFill>
                        <a:srgbClr val="FFAFC1"/>
                      </a:solidFill>
                    </a:lnR>
                    <a:lnT w="38100" algn="ctr">
                      <a:solidFill>
                        <a:srgbClr val="FFAFC1"/>
                      </a:solidFill>
                    </a:lnT>
                    <a:lnB w="38100" algn="ctr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  <a:defRPr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L w="38100" algn="ctr">
                      <a:solidFill>
                        <a:srgbClr val="FFAFC1"/>
                      </a:solidFill>
                    </a:lnL>
                    <a:lnR w="38100" algn="ctr">
                      <a:solidFill>
                        <a:srgbClr val="FFAFC1"/>
                      </a:solidFill>
                    </a:lnR>
                    <a:lnT w="38100" algn="ctr">
                      <a:solidFill>
                        <a:srgbClr val="FFAFC1"/>
                      </a:solidFill>
                    </a:lnT>
                    <a:lnB w="38100" algn="ctr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  <a:defRPr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L w="38100" algn="ctr">
                      <a:solidFill>
                        <a:srgbClr val="FFAFC1"/>
                      </a:solidFill>
                    </a:lnL>
                    <a:lnR w="38100" algn="ctr">
                      <a:solidFill>
                        <a:srgbClr val="FFAFC1"/>
                      </a:solidFill>
                    </a:lnR>
                    <a:lnT w="38100" algn="ctr">
                      <a:solidFill>
                        <a:srgbClr val="FFAFC1"/>
                      </a:solidFill>
                    </a:lnT>
                    <a:lnB w="38100" algn="ctr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  <a:defRPr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L w="38100" algn="ctr">
                      <a:solidFill>
                        <a:srgbClr val="FFAFC1"/>
                      </a:solidFill>
                    </a:lnL>
                    <a:lnR w="9525" algn="ctr">
                      <a:solidFill>
                        <a:srgbClr val="000000"/>
                      </a:solidFill>
                    </a:lnR>
                    <a:lnT w="38100" algn="ctr">
                      <a:solidFill>
                        <a:srgbClr val="FFAFC1"/>
                      </a:solidFill>
                    </a:lnT>
                    <a:lnB w="38100" algn="ctr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731600"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  <a:defRPr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L w="9525" algn="ctr">
                      <a:solidFill>
                        <a:srgbClr val="000000"/>
                      </a:solidFill>
                    </a:lnL>
                    <a:lnR w="38100" algn="ctr">
                      <a:solidFill>
                        <a:srgbClr val="FFAFC1"/>
                      </a:solidFill>
                    </a:lnR>
                    <a:lnT w="38100" algn="ctr">
                      <a:solidFill>
                        <a:srgbClr val="FFAFC1"/>
                      </a:solidFill>
                    </a:lnT>
                    <a:lnB w="38100" algn="ctr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  <a:defRPr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L w="38100" algn="ctr">
                      <a:solidFill>
                        <a:srgbClr val="FFAFC1"/>
                      </a:solidFill>
                    </a:lnL>
                    <a:lnR w="38100" algn="ctr">
                      <a:solidFill>
                        <a:srgbClr val="FFAFC1"/>
                      </a:solidFill>
                    </a:lnR>
                    <a:lnT w="38100" algn="ctr">
                      <a:solidFill>
                        <a:srgbClr val="FFAFC1"/>
                      </a:solidFill>
                    </a:lnT>
                    <a:lnB w="38100" algn="ctr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  <a:defRPr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L w="38100" algn="ctr">
                      <a:solidFill>
                        <a:srgbClr val="FFAFC1"/>
                      </a:solidFill>
                    </a:lnL>
                    <a:lnR w="38100" algn="ctr">
                      <a:solidFill>
                        <a:srgbClr val="FFAFC1"/>
                      </a:solidFill>
                    </a:lnR>
                    <a:lnT w="38100" algn="ctr">
                      <a:solidFill>
                        <a:srgbClr val="FFAFC1"/>
                      </a:solidFill>
                    </a:lnT>
                    <a:lnB w="38100" algn="ctr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  <a:defRPr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L w="38100" algn="ctr">
                      <a:solidFill>
                        <a:srgbClr val="FFAFC1"/>
                      </a:solidFill>
                    </a:lnL>
                    <a:lnR w="38100" algn="ctr">
                      <a:solidFill>
                        <a:srgbClr val="FFAFC1"/>
                      </a:solidFill>
                    </a:lnR>
                    <a:lnT w="38100" algn="ctr">
                      <a:solidFill>
                        <a:srgbClr val="FFAFC1"/>
                      </a:solidFill>
                    </a:lnT>
                    <a:lnB w="38100" algn="ctr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  <a:defRPr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L w="38100" algn="ctr">
                      <a:solidFill>
                        <a:srgbClr val="FFAFC1"/>
                      </a:solidFill>
                    </a:lnL>
                    <a:lnR w="38100" algn="ctr">
                      <a:solidFill>
                        <a:srgbClr val="FFAFC1"/>
                      </a:solidFill>
                    </a:lnR>
                    <a:lnT w="38100" algn="ctr">
                      <a:solidFill>
                        <a:srgbClr val="FFAFC1"/>
                      </a:solidFill>
                    </a:lnT>
                    <a:lnB w="38100" algn="ctr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  <a:defRPr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L w="38100" algn="ctr">
                      <a:solidFill>
                        <a:srgbClr val="FFAFC1"/>
                      </a:solidFill>
                    </a:lnL>
                    <a:lnR w="9525" algn="ctr">
                      <a:solidFill>
                        <a:srgbClr val="000000"/>
                      </a:solidFill>
                    </a:lnR>
                    <a:lnT w="38100" algn="ctr">
                      <a:solidFill>
                        <a:srgbClr val="FFAFC1"/>
                      </a:solidFill>
                    </a:lnT>
                    <a:lnB w="38100" algn="ctr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731600"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  <a:defRPr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L w="9525" algn="ctr">
                      <a:solidFill>
                        <a:srgbClr val="000000"/>
                      </a:solidFill>
                    </a:lnL>
                    <a:lnR w="38100" algn="ctr">
                      <a:solidFill>
                        <a:srgbClr val="FFAFC1"/>
                      </a:solidFill>
                    </a:lnR>
                    <a:lnT w="38100" algn="ctr">
                      <a:solidFill>
                        <a:srgbClr val="FFAFC1"/>
                      </a:solidFill>
                    </a:lnT>
                    <a:lnB w="38100" algn="ctr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  <a:defRPr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L w="38100" algn="ctr">
                      <a:solidFill>
                        <a:srgbClr val="FFAFC1"/>
                      </a:solidFill>
                    </a:lnL>
                    <a:lnR w="38100" algn="ctr">
                      <a:solidFill>
                        <a:srgbClr val="FFAFC1"/>
                      </a:solidFill>
                    </a:lnR>
                    <a:lnT w="38100" algn="ctr">
                      <a:solidFill>
                        <a:srgbClr val="FFAFC1"/>
                      </a:solidFill>
                    </a:lnT>
                    <a:lnB w="38100" algn="ctr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  <a:defRPr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L w="38100" algn="ctr">
                      <a:solidFill>
                        <a:srgbClr val="FFAFC1"/>
                      </a:solidFill>
                    </a:lnL>
                    <a:lnR w="38100" algn="ctr">
                      <a:solidFill>
                        <a:srgbClr val="FFAFC1"/>
                      </a:solidFill>
                    </a:lnR>
                    <a:lnT w="38100" algn="ctr">
                      <a:solidFill>
                        <a:srgbClr val="FFAFC1"/>
                      </a:solidFill>
                    </a:lnT>
                    <a:lnB w="38100" algn="ctr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  <a:defRPr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L w="38100" algn="ctr">
                      <a:solidFill>
                        <a:srgbClr val="FFAFC1"/>
                      </a:solidFill>
                    </a:lnL>
                    <a:lnR w="38100" algn="ctr">
                      <a:solidFill>
                        <a:srgbClr val="FFAFC1"/>
                      </a:solidFill>
                    </a:lnR>
                    <a:lnT w="38100" algn="ctr">
                      <a:solidFill>
                        <a:srgbClr val="FFAFC1"/>
                      </a:solidFill>
                    </a:lnT>
                    <a:lnB w="38100" algn="ctr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  <a:defRPr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L w="38100" algn="ctr">
                      <a:solidFill>
                        <a:srgbClr val="FFAFC1"/>
                      </a:solidFill>
                    </a:lnL>
                    <a:lnR w="38100" algn="ctr">
                      <a:solidFill>
                        <a:srgbClr val="FFAFC1"/>
                      </a:solidFill>
                    </a:lnR>
                    <a:lnT w="38100" algn="ctr">
                      <a:solidFill>
                        <a:srgbClr val="FFAFC1"/>
                      </a:solidFill>
                    </a:lnT>
                    <a:lnB w="38100" algn="ctr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  <a:defRPr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L w="38100" algn="ctr">
                      <a:solidFill>
                        <a:srgbClr val="FFAFC1"/>
                      </a:solidFill>
                    </a:lnL>
                    <a:lnR w="9525" algn="ctr">
                      <a:solidFill>
                        <a:srgbClr val="000000"/>
                      </a:solidFill>
                    </a:lnR>
                    <a:lnT w="38100" algn="ctr">
                      <a:solidFill>
                        <a:srgbClr val="FFAFC1"/>
                      </a:solidFill>
                    </a:lnT>
                    <a:lnB w="38100" algn="ctr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731600"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  <a:defRPr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L w="9525" algn="ctr">
                      <a:solidFill>
                        <a:srgbClr val="000000"/>
                      </a:solidFill>
                    </a:lnL>
                    <a:lnR w="38100" algn="ctr">
                      <a:solidFill>
                        <a:srgbClr val="FFAFC1"/>
                      </a:solidFill>
                    </a:lnR>
                    <a:lnT w="38100" algn="ctr">
                      <a:solidFill>
                        <a:srgbClr val="FFAFC1"/>
                      </a:solidFill>
                    </a:lnT>
                    <a:lnB w="9525" algn="ctr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  <a:defRPr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L w="38100" algn="ctr">
                      <a:solidFill>
                        <a:srgbClr val="FFAFC1"/>
                      </a:solidFill>
                    </a:lnL>
                    <a:lnR w="38100" algn="ctr">
                      <a:solidFill>
                        <a:srgbClr val="FFAFC1"/>
                      </a:solidFill>
                    </a:lnR>
                    <a:lnT w="38100" algn="ctr">
                      <a:solidFill>
                        <a:srgbClr val="FFAFC1"/>
                      </a:solidFill>
                    </a:lnT>
                    <a:lnB w="9525" algn="ctr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  <a:defRPr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L w="38100" algn="ctr">
                      <a:solidFill>
                        <a:srgbClr val="FFAFC1"/>
                      </a:solidFill>
                    </a:lnL>
                    <a:lnR w="38100" algn="ctr">
                      <a:solidFill>
                        <a:srgbClr val="FFAFC1"/>
                      </a:solidFill>
                    </a:lnR>
                    <a:lnT w="38100" algn="ctr">
                      <a:solidFill>
                        <a:srgbClr val="FFAFC1"/>
                      </a:solidFill>
                    </a:lnT>
                    <a:lnB w="9525" algn="ctr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  <a:defRPr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L w="38100" algn="ctr">
                      <a:solidFill>
                        <a:srgbClr val="FFAFC1"/>
                      </a:solidFill>
                    </a:lnL>
                    <a:lnR w="38100" algn="ctr">
                      <a:solidFill>
                        <a:srgbClr val="FFAFC1"/>
                      </a:solidFill>
                    </a:lnR>
                    <a:lnT w="38100" algn="ctr">
                      <a:solidFill>
                        <a:srgbClr val="FFAFC1"/>
                      </a:solidFill>
                    </a:lnT>
                    <a:lnB w="9525" algn="ctr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  <a:defRPr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L w="38100" algn="ctr">
                      <a:solidFill>
                        <a:srgbClr val="FFAFC1"/>
                      </a:solidFill>
                    </a:lnL>
                    <a:lnR w="38100" algn="ctr">
                      <a:solidFill>
                        <a:srgbClr val="FFAFC1"/>
                      </a:solidFill>
                    </a:lnR>
                    <a:lnT w="38100" algn="ctr">
                      <a:solidFill>
                        <a:srgbClr val="FFAFC1"/>
                      </a:solidFill>
                    </a:lnT>
                    <a:lnB w="9525" algn="ctr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  <a:defRPr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L w="38100" algn="ctr">
                      <a:solidFill>
                        <a:srgbClr val="FFAFC1"/>
                      </a:solidFill>
                    </a:lnL>
                    <a:lnR w="9525" algn="ctr">
                      <a:solidFill>
                        <a:srgbClr val="000000"/>
                      </a:solidFill>
                    </a:lnR>
                    <a:lnT w="38100" algn="ctr">
                      <a:solidFill>
                        <a:srgbClr val="FFAFC1"/>
                      </a:solidFill>
                    </a:lnT>
                    <a:lnB w="9525" algn="ctr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pSp>
        <p:nvGrpSpPr>
          <p:cNvPr id="72" name="Google Shape;72;p19"/>
          <p:cNvGrpSpPr/>
          <p:nvPr/>
        </p:nvGrpSpPr>
        <p:grpSpPr bwMode="auto">
          <a:xfrm>
            <a:off x="9488631" y="6157384"/>
            <a:ext cx="2343182" cy="705156"/>
            <a:chOff x="-2" y="-2"/>
            <a:chExt cx="2343182" cy="705155"/>
          </a:xfrm>
        </p:grpSpPr>
        <p:sp>
          <p:nvSpPr>
            <p:cNvPr id="73" name="Google Shape;73;p19"/>
            <p:cNvSpPr/>
            <p:nvPr/>
          </p:nvSpPr>
          <p:spPr bwMode="auto">
            <a:xfrm>
              <a:off x="-2" y="-2"/>
              <a:ext cx="2343182" cy="705155"/>
            </a:xfrm>
            <a:prstGeom prst="rect">
              <a:avLst/>
            </a:prstGeom>
            <a:solidFill>
              <a:srgbClr val="ADDAE3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 panose="020F0502020204030204"/>
                <a:buNone/>
                <a:defRPr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</a:endParaRPr>
            </a:p>
          </p:txBody>
        </p:sp>
        <p:sp>
          <p:nvSpPr>
            <p:cNvPr id="74" name="Google Shape;74;p19"/>
            <p:cNvSpPr txBox="1"/>
            <p:nvPr/>
          </p:nvSpPr>
          <p:spPr bwMode="auto">
            <a:xfrm>
              <a:off x="45719" y="206523"/>
              <a:ext cx="2251741" cy="2920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600"/>
                <a:buFont typeface="Arial" panose="020B0604020202020204"/>
                <a:buNone/>
                <a:defRPr/>
              </a:pPr>
              <a:r>
                <a:rPr lang="en-US" sz="1600" b="0" i="0" u="none" strike="noStrike" cap="non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НАЗВАНИЕ ДОКЛАДА</a:t>
              </a:r>
              <a:endParaRPr lang="en-US" sz="1600" b="0" i="0" u="none" strike="noStrike" cap="non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</a:endParaRPr>
            </a:p>
          </p:txBody>
        </p:sp>
      </p:grpSp>
      <p:grpSp>
        <p:nvGrpSpPr>
          <p:cNvPr id="75" name="Google Shape;75;p19"/>
          <p:cNvGrpSpPr/>
          <p:nvPr/>
        </p:nvGrpSpPr>
        <p:grpSpPr bwMode="auto">
          <a:xfrm>
            <a:off x="616790" y="6235377"/>
            <a:ext cx="669075" cy="625374"/>
            <a:chOff x="-1" y="-2"/>
            <a:chExt cx="669073" cy="625373"/>
          </a:xfrm>
        </p:grpSpPr>
        <p:sp>
          <p:nvSpPr>
            <p:cNvPr id="76" name="Google Shape;76;p19"/>
            <p:cNvSpPr/>
            <p:nvPr/>
          </p:nvSpPr>
          <p:spPr bwMode="auto">
            <a:xfrm>
              <a:off x="-1" y="-2"/>
              <a:ext cx="669073" cy="625373"/>
            </a:xfrm>
            <a:prstGeom prst="rect">
              <a:avLst/>
            </a:prstGeom>
            <a:solidFill>
              <a:srgbClr val="F5AC41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 panose="020F0502020204030204"/>
                <a:buNone/>
                <a:defRPr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</a:endParaRPr>
            </a:p>
          </p:txBody>
        </p:sp>
        <p:sp>
          <p:nvSpPr>
            <p:cNvPr id="77" name="Google Shape;77;p19"/>
            <p:cNvSpPr txBox="1"/>
            <p:nvPr/>
          </p:nvSpPr>
          <p:spPr bwMode="auto">
            <a:xfrm>
              <a:off x="45720" y="146138"/>
              <a:ext cx="577629" cy="3330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 panose="020F0502020204030204"/>
                <a:buNone/>
                <a:defRPr/>
              </a:pPr>
              <a:r>
                <a:rPr lang="en-US"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</a:rPr>
                <a:t>4</a:t>
              </a:r>
              <a:endParaRPr lang="en-US"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</a:endParaRPr>
            </a:p>
          </p:txBody>
        </p:sp>
      </p:grpSp>
      <p:grpSp>
        <p:nvGrpSpPr>
          <p:cNvPr id="78" name="Google Shape;78;p19"/>
          <p:cNvGrpSpPr/>
          <p:nvPr/>
        </p:nvGrpSpPr>
        <p:grpSpPr bwMode="auto">
          <a:xfrm>
            <a:off x="629425" y="-2451"/>
            <a:ext cx="2730093" cy="506843"/>
            <a:chOff x="-2" y="-2"/>
            <a:chExt cx="2730092" cy="506841"/>
          </a:xfrm>
        </p:grpSpPr>
        <p:sp>
          <p:nvSpPr>
            <p:cNvPr id="79" name="Google Shape;79;p19"/>
            <p:cNvSpPr/>
            <p:nvPr/>
          </p:nvSpPr>
          <p:spPr bwMode="auto">
            <a:xfrm>
              <a:off x="-2" y="-2"/>
              <a:ext cx="2730092" cy="506841"/>
            </a:xfrm>
            <a:prstGeom prst="rect">
              <a:avLst/>
            </a:prstGeom>
            <a:solidFill>
              <a:srgbClr val="8F00FF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Arial" panose="020B0604020202020204"/>
                <a:buNone/>
                <a:defRPr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</a:endParaRPr>
            </a:p>
          </p:txBody>
        </p:sp>
        <p:sp>
          <p:nvSpPr>
            <p:cNvPr id="80" name="Google Shape;80;p19"/>
            <p:cNvSpPr txBox="1"/>
            <p:nvPr/>
          </p:nvSpPr>
          <p:spPr bwMode="auto">
            <a:xfrm>
              <a:off x="45720" y="90856"/>
              <a:ext cx="2638651" cy="3251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Arial" panose="020B0604020202020204"/>
                <a:buNone/>
                <a:defRPr/>
              </a:pPr>
              <a:r>
                <a:rPr lang="en-US" sz="1800" b="0" i="0" u="none" strike="noStrike" cap="non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НАЗВАНИЕ РАЗДЕЛА</a:t>
              </a:r>
              <a:endParaRPr lang="en-US" sz="1800" b="0" i="0" u="none" strike="noStrike" cap="non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</a:endParaRPr>
            </a:p>
          </p:txBody>
        </p:sp>
      </p:grpSp>
      <p:sp>
        <p:nvSpPr>
          <p:cNvPr id="81" name="Google Shape;81;p19"/>
          <p:cNvSpPr txBox="1">
            <a:spLocks noGrp="1"/>
          </p:cNvSpPr>
          <p:nvPr>
            <p:ph type="sldNum" idx="12"/>
          </p:nvPr>
        </p:nvSpPr>
        <p:spPr bwMode="auto">
          <a:xfrm>
            <a:off x="11095181" y="6414762"/>
            <a:ext cx="258620" cy="248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 panose="020F0502020204030204"/>
              <a:buNone/>
              <a:defRPr sz="1200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 panose="020F0502020204030204"/>
              <a:buNone/>
              <a:defRPr sz="1200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 panose="020F0502020204030204"/>
              <a:buNone/>
              <a:defRPr sz="1200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 panose="020F0502020204030204"/>
              <a:buNone/>
              <a:defRPr sz="1200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 panose="020F0502020204030204"/>
              <a:buNone/>
              <a:defRPr sz="1200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 panose="020F0502020204030204"/>
              <a:buNone/>
              <a:defRPr sz="1200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 panose="020F0502020204030204"/>
              <a:buNone/>
              <a:defRPr sz="1200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 panose="020F0502020204030204"/>
              <a:buNone/>
              <a:defRPr sz="1200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 panose="020F0502020204030204"/>
              <a:buNone/>
              <a:defRPr sz="1200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</a:defRPr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 matchingName="Рисунок с подписью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83" name="Google Shape;83;p20" descr="2022-11-09 02.38.22.jpg"/>
          <p:cNvPicPr/>
          <p:nvPr/>
        </p:nvPicPr>
        <p:blipFill>
          <a:blip r:embed="rId2"/>
          <a:stretch>
            <a:fillRect/>
          </a:stretch>
        </p:blipFill>
        <p:spPr bwMode="auto">
          <a:xfrm>
            <a:off x="5948067" y="-3"/>
            <a:ext cx="4880971" cy="6858004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20" descr="Рисунок 9"/>
          <p:cNvPicPr/>
          <p:nvPr/>
        </p:nvPicPr>
        <p:blipFill>
          <a:blip r:embed="rId3"/>
          <a:stretch>
            <a:fillRect/>
          </a:stretch>
        </p:blipFill>
        <p:spPr bwMode="auto">
          <a:xfrm>
            <a:off x="9329611" y="-25758"/>
            <a:ext cx="2156114" cy="1212813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20"/>
          <p:cNvSpPr txBox="1"/>
          <p:nvPr/>
        </p:nvSpPr>
        <p:spPr bwMode="auto">
          <a:xfrm>
            <a:off x="566087" y="1544952"/>
            <a:ext cx="3774042" cy="1463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00FF"/>
              </a:buClr>
              <a:buSzPts val="4800"/>
              <a:buFont typeface="Arial" panose="020B0604020202020204"/>
              <a:buNone/>
              <a:defRPr/>
            </a:pPr>
            <a:r>
              <a:rPr lang="en-US" sz="4800" b="0" i="0" u="none" strike="noStrike" cap="none">
                <a:solidFill>
                  <a:srgbClr val="8F00FF"/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ЗАГОЛОВОК СЛАЙДА</a:t>
            </a:r>
            <a:endParaRPr lang="en-US" sz="4800" b="0" i="0" u="none" strike="noStrike" cap="none">
              <a:solidFill>
                <a:srgbClr val="8F00FF"/>
              </a:solidFill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  <p:sp>
        <p:nvSpPr>
          <p:cNvPr id="86" name="Google Shape;86;p20"/>
          <p:cNvSpPr/>
          <p:nvPr/>
        </p:nvSpPr>
        <p:spPr bwMode="auto">
          <a:xfrm>
            <a:off x="9478850" y="-9686"/>
            <a:ext cx="1857633" cy="1326299"/>
          </a:xfrm>
          <a:prstGeom prst="rect">
            <a:avLst/>
          </a:prstGeom>
          <a:solidFill>
            <a:srgbClr val="FD493D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 panose="020F0502020204030204"/>
              <a:buNone/>
              <a:defRPr/>
            </a:pPr>
            <a:endParaRPr sz="18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</a:endParaRPr>
          </a:p>
        </p:txBody>
      </p:sp>
      <p:pic>
        <p:nvPicPr>
          <p:cNvPr id="87" name="Google Shape;87;p20" descr="Рисунок 9"/>
          <p:cNvPicPr/>
          <p:nvPr/>
        </p:nvPicPr>
        <p:blipFill>
          <a:blip r:embed="rId3"/>
          <a:stretch>
            <a:fillRect/>
          </a:stretch>
        </p:blipFill>
        <p:spPr bwMode="auto">
          <a:xfrm>
            <a:off x="9329611" y="-25758"/>
            <a:ext cx="2156114" cy="121281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8" name="Google Shape;88;p20"/>
          <p:cNvGrpSpPr/>
          <p:nvPr/>
        </p:nvGrpSpPr>
        <p:grpSpPr bwMode="auto">
          <a:xfrm>
            <a:off x="9488631" y="6157384"/>
            <a:ext cx="2343182" cy="705156"/>
            <a:chOff x="-2" y="-2"/>
            <a:chExt cx="2343182" cy="705155"/>
          </a:xfrm>
        </p:grpSpPr>
        <p:sp>
          <p:nvSpPr>
            <p:cNvPr id="89" name="Google Shape;89;p20"/>
            <p:cNvSpPr/>
            <p:nvPr/>
          </p:nvSpPr>
          <p:spPr bwMode="auto">
            <a:xfrm>
              <a:off x="-2" y="-2"/>
              <a:ext cx="2343182" cy="705155"/>
            </a:xfrm>
            <a:prstGeom prst="rect">
              <a:avLst/>
            </a:prstGeom>
            <a:solidFill>
              <a:srgbClr val="ADDAE3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 panose="020F0502020204030204"/>
                <a:buNone/>
                <a:defRPr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</a:endParaRPr>
            </a:p>
          </p:txBody>
        </p:sp>
        <p:sp>
          <p:nvSpPr>
            <p:cNvPr id="90" name="Google Shape;90;p20"/>
            <p:cNvSpPr txBox="1"/>
            <p:nvPr/>
          </p:nvSpPr>
          <p:spPr bwMode="auto">
            <a:xfrm>
              <a:off x="45719" y="206523"/>
              <a:ext cx="2251741" cy="2920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600"/>
                <a:buFont typeface="Arial" panose="020B0604020202020204"/>
                <a:buNone/>
                <a:defRPr/>
              </a:pPr>
              <a:r>
                <a:rPr lang="en-US" sz="1600" b="0" i="0" u="none" strike="noStrike" cap="non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НАЗВАНИЕ ДОКЛАДА</a:t>
              </a:r>
              <a:endParaRPr lang="en-US" sz="1600" b="0" i="0" u="none" strike="noStrike" cap="non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</a:endParaRPr>
            </a:p>
          </p:txBody>
        </p:sp>
      </p:grpSp>
      <p:grpSp>
        <p:nvGrpSpPr>
          <p:cNvPr id="91" name="Google Shape;91;p20"/>
          <p:cNvGrpSpPr/>
          <p:nvPr/>
        </p:nvGrpSpPr>
        <p:grpSpPr bwMode="auto">
          <a:xfrm>
            <a:off x="616790" y="6235377"/>
            <a:ext cx="669075" cy="625374"/>
            <a:chOff x="-1" y="-2"/>
            <a:chExt cx="669073" cy="625373"/>
          </a:xfrm>
        </p:grpSpPr>
        <p:sp>
          <p:nvSpPr>
            <p:cNvPr id="92" name="Google Shape;92;p20"/>
            <p:cNvSpPr/>
            <p:nvPr/>
          </p:nvSpPr>
          <p:spPr bwMode="auto">
            <a:xfrm>
              <a:off x="-1" y="-2"/>
              <a:ext cx="669073" cy="625373"/>
            </a:xfrm>
            <a:prstGeom prst="rect">
              <a:avLst/>
            </a:prstGeom>
            <a:solidFill>
              <a:srgbClr val="F5AC41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 panose="020F0502020204030204"/>
                <a:buNone/>
                <a:defRPr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</a:endParaRPr>
            </a:p>
          </p:txBody>
        </p:sp>
        <p:sp>
          <p:nvSpPr>
            <p:cNvPr id="93" name="Google Shape;93;p20"/>
            <p:cNvSpPr txBox="1"/>
            <p:nvPr/>
          </p:nvSpPr>
          <p:spPr bwMode="auto">
            <a:xfrm>
              <a:off x="45720" y="146138"/>
              <a:ext cx="577629" cy="3330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 panose="020F0502020204030204"/>
                <a:buNone/>
                <a:defRPr/>
              </a:pPr>
              <a:r>
                <a:rPr lang="en-US"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</a:rPr>
                <a:t>7</a:t>
              </a:r>
              <a:endParaRPr lang="en-US"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</a:endParaRPr>
            </a:p>
          </p:txBody>
        </p:sp>
      </p:grpSp>
      <p:grpSp>
        <p:nvGrpSpPr>
          <p:cNvPr id="94" name="Google Shape;94;p20"/>
          <p:cNvGrpSpPr/>
          <p:nvPr/>
        </p:nvGrpSpPr>
        <p:grpSpPr bwMode="auto">
          <a:xfrm>
            <a:off x="629425" y="-2451"/>
            <a:ext cx="2730093" cy="506843"/>
            <a:chOff x="-2" y="-2"/>
            <a:chExt cx="2730092" cy="506841"/>
          </a:xfrm>
        </p:grpSpPr>
        <p:sp>
          <p:nvSpPr>
            <p:cNvPr id="95" name="Google Shape;95;p20"/>
            <p:cNvSpPr/>
            <p:nvPr/>
          </p:nvSpPr>
          <p:spPr bwMode="auto">
            <a:xfrm>
              <a:off x="-2" y="-2"/>
              <a:ext cx="2730092" cy="506841"/>
            </a:xfrm>
            <a:prstGeom prst="rect">
              <a:avLst/>
            </a:prstGeom>
            <a:solidFill>
              <a:srgbClr val="8F00FF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Arial" panose="020B0604020202020204"/>
                <a:buNone/>
                <a:defRPr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</a:endParaRPr>
            </a:p>
          </p:txBody>
        </p:sp>
        <p:sp>
          <p:nvSpPr>
            <p:cNvPr id="96" name="Google Shape;96;p20"/>
            <p:cNvSpPr txBox="1"/>
            <p:nvPr/>
          </p:nvSpPr>
          <p:spPr bwMode="auto">
            <a:xfrm>
              <a:off x="45720" y="90856"/>
              <a:ext cx="2638651" cy="3251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Arial" panose="020B0604020202020204"/>
                <a:buNone/>
                <a:defRPr/>
              </a:pPr>
              <a:r>
                <a:rPr lang="en-US" sz="1800" b="0" i="0" u="none" strike="noStrike" cap="non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НАЗВАНИЕ РАЗДЕЛА</a:t>
              </a:r>
              <a:endParaRPr lang="en-US" sz="1800" b="0" i="0" u="none" strike="noStrike" cap="non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</a:endParaRPr>
            </a:p>
          </p:txBody>
        </p:sp>
      </p:grpSp>
      <p:sp>
        <p:nvSpPr>
          <p:cNvPr id="97" name="Google Shape;97;p20"/>
          <p:cNvSpPr txBox="1"/>
          <p:nvPr/>
        </p:nvSpPr>
        <p:spPr bwMode="auto">
          <a:xfrm>
            <a:off x="609152" y="3188385"/>
            <a:ext cx="4782191" cy="1981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1600"/>
              <a:buFont typeface="Arial" panose="020B0604020202020204"/>
              <a:buNone/>
              <a:defRPr/>
            </a:pPr>
            <a:r>
              <a:rPr lang="en-US" sz="1600" b="0" i="0" u="none" strike="noStrike" cap="none">
                <a:solidFill>
                  <a:srgbClr val="1B1B1B"/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Имеется спорная точка зрения, гласящая примерно следующее: представители современных социальных резервов призваны </a:t>
            </a:r>
            <a:endParaRPr lang="en-US" sz="1600" b="0" i="0" u="none" strike="noStrike" cap="none">
              <a:solidFill>
                <a:srgbClr val="1B1B1B"/>
              </a:solidFill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1600"/>
              <a:buFont typeface="Arial" panose="020B0604020202020204"/>
              <a:buNone/>
              <a:defRPr/>
            </a:pPr>
            <a:r>
              <a:rPr lang="en-US" sz="1600" b="0" i="0" u="none" strike="noStrike" cap="none">
                <a:solidFill>
                  <a:srgbClr val="1B1B1B"/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к ответу! </a:t>
            </a:r>
            <a:endParaRPr sz="1200" b="0" i="0" u="none" strike="noStrike" cap="none">
              <a:solidFill>
                <a:srgbClr val="888888"/>
              </a:solidFill>
              <a:latin typeface="Helvetica Neue"/>
              <a:ea typeface="Helvetica Neue"/>
              <a:cs typeface="Helvetica Neue"/>
            </a:endParaRP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1600"/>
              <a:buFont typeface="Arial" panose="020B0604020202020204"/>
              <a:buNone/>
              <a:defRPr/>
            </a:pPr>
            <a:r>
              <a:rPr lang="en-US" sz="1600" b="0" i="0" u="none" strike="noStrike" cap="none">
                <a:solidFill>
                  <a:srgbClr val="1B1B1B"/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В целом, конечно, базовый вектор развития позволяет выполнить важные задания </a:t>
            </a:r>
            <a:endParaRPr lang="en-US" sz="1600" b="0" i="0" u="none" strike="noStrike" cap="none">
              <a:solidFill>
                <a:srgbClr val="1B1B1B"/>
              </a:solidFill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1600"/>
              <a:buFont typeface="Arial" panose="020B0604020202020204"/>
              <a:buNone/>
              <a:defRPr/>
            </a:pPr>
            <a:r>
              <a:rPr lang="en-US" sz="1600" b="0" i="0" u="none" strike="noStrike" cap="none">
                <a:solidFill>
                  <a:srgbClr val="1B1B1B"/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по разработке системы обучения кадров, соответствующей насущным потребностям </a:t>
            </a:r>
            <a:endParaRPr lang="en-US" sz="1600" b="0" i="0" u="none" strike="noStrike" cap="none">
              <a:solidFill>
                <a:srgbClr val="1B1B1B"/>
              </a:solidFill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  <p:sp>
        <p:nvSpPr>
          <p:cNvPr id="98" name="Google Shape;98;p20"/>
          <p:cNvSpPr txBox="1">
            <a:spLocks noGrp="1"/>
          </p:cNvSpPr>
          <p:nvPr>
            <p:ph type="sldNum" idx="12"/>
          </p:nvPr>
        </p:nvSpPr>
        <p:spPr bwMode="auto">
          <a:xfrm>
            <a:off x="11095181" y="6414762"/>
            <a:ext cx="258620" cy="248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 panose="020F0502020204030204"/>
              <a:buNone/>
              <a:defRPr sz="1200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 panose="020F0502020204030204"/>
              <a:buNone/>
              <a:defRPr sz="1200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 panose="020F0502020204030204"/>
              <a:buNone/>
              <a:defRPr sz="1200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 panose="020F0502020204030204"/>
              <a:buNone/>
              <a:defRPr sz="1200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 panose="020F0502020204030204"/>
              <a:buNone/>
              <a:defRPr sz="1200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 panose="020F0502020204030204"/>
              <a:buNone/>
              <a:defRPr sz="1200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 panose="020F0502020204030204"/>
              <a:buNone/>
              <a:defRPr sz="1200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 panose="020F0502020204030204"/>
              <a:buNone/>
              <a:defRPr sz="1200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 panose="020F0502020204030204"/>
              <a:buNone/>
              <a:defRPr sz="1200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</a:defRPr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0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Google Shape;6;p11"/>
          <p:cNvSpPr txBox="1"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 panose="020F0502020204030204"/>
              <a:buNone/>
              <a:defRPr sz="44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</a:defRPr>
            </a:lvl1pPr>
            <a:lvl2pPr marR="0"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 panose="020F0502020204030204"/>
              <a:buNone/>
              <a:defRPr sz="44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</a:defRPr>
            </a:lvl2pPr>
            <a:lvl3pPr marR="0"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 panose="020F0502020204030204"/>
              <a:buNone/>
              <a:defRPr sz="44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</a:defRPr>
            </a:lvl3pPr>
            <a:lvl4pPr marR="0"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 panose="020F0502020204030204"/>
              <a:buNone/>
              <a:defRPr sz="44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</a:defRPr>
            </a:lvl4pPr>
            <a:lvl5pPr marR="0"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 panose="020F0502020204030204"/>
              <a:buNone/>
              <a:defRPr sz="44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</a:defRPr>
            </a:lvl5pPr>
            <a:lvl6pPr marR="0"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 panose="020F0502020204030204"/>
              <a:buNone/>
              <a:defRPr sz="44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</a:defRPr>
            </a:lvl6pPr>
            <a:lvl7pPr marR="0"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 panose="020F0502020204030204"/>
              <a:buNone/>
              <a:defRPr sz="44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</a:defRPr>
            </a:lvl7pPr>
            <a:lvl8pPr marR="0"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 panose="020F0502020204030204"/>
              <a:buNone/>
              <a:defRPr sz="44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</a:defRPr>
            </a:lvl8pPr>
            <a:lvl9pPr marR="0"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 panose="020F0502020204030204"/>
              <a:buNone/>
              <a:defRPr sz="44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</a:defRPr>
            </a:lvl9pPr>
          </a:lstStyle>
          <a:p>
            <a:pPr>
              <a:defRPr/>
            </a:pPr>
          </a:p>
        </p:txBody>
      </p:sp>
      <p:sp>
        <p:nvSpPr>
          <p:cNvPr id="7" name="Google Shape;7;p11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marR="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 panose="020B0604020202020204"/>
              <a:buChar char="•"/>
              <a:defRPr sz="2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</a:defRPr>
            </a:lvl1pPr>
            <a:lvl2pPr marL="914400" marR="0" lvl="1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 panose="020B0604020202020204"/>
              <a:buChar char="•"/>
              <a:defRPr sz="2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</a:defRPr>
            </a:lvl2pPr>
            <a:lvl3pPr marL="1371600" marR="0" lvl="2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 panose="020B0604020202020204"/>
              <a:buChar char="•"/>
              <a:defRPr sz="2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</a:defRPr>
            </a:lvl3pPr>
            <a:lvl4pPr marL="1828800" marR="0" lvl="3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 panose="020B0604020202020204"/>
              <a:buChar char="•"/>
              <a:defRPr sz="2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</a:defRPr>
            </a:lvl4pPr>
            <a:lvl5pPr marL="2286000" marR="0" lvl="4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 panose="020B0604020202020204"/>
              <a:buChar char="•"/>
              <a:defRPr sz="2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</a:defRPr>
            </a:lvl5pPr>
            <a:lvl6pPr marL="2743200" marR="0" lvl="5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 panose="020B0604020202020204"/>
              <a:buChar char="•"/>
              <a:defRPr sz="2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</a:defRPr>
            </a:lvl6pPr>
            <a:lvl7pPr marL="3200400" marR="0" lvl="6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 panose="020B0604020202020204"/>
              <a:buChar char="•"/>
              <a:defRPr sz="2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</a:defRPr>
            </a:lvl7pPr>
            <a:lvl8pPr marL="3657600" marR="0" lvl="7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 panose="020B0604020202020204"/>
              <a:buChar char="•"/>
              <a:defRPr sz="2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</a:defRPr>
            </a:lvl8pPr>
            <a:lvl9pPr marL="4114800" marR="0" lvl="8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 panose="020B0604020202020204"/>
              <a:buChar char="•"/>
              <a:defRPr sz="2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</a:defRPr>
            </a:lvl9pPr>
          </a:lstStyle>
          <a:p>
            <a:pPr>
              <a:defRPr/>
            </a:pPr>
          </a:p>
        </p:txBody>
      </p:sp>
      <p:sp>
        <p:nvSpPr>
          <p:cNvPr id="8" name="Google Shape;8;p11"/>
          <p:cNvSpPr txBox="1">
            <a:spLocks noGrp="1"/>
          </p:cNvSpPr>
          <p:nvPr>
            <p:ph type="sldNum" idx="12"/>
          </p:nvPr>
        </p:nvSpPr>
        <p:spPr bwMode="auto">
          <a:xfrm>
            <a:off x="11095181" y="6414762"/>
            <a:ext cx="258620" cy="248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 panose="020F050202020403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 panose="020F050202020403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 panose="020F050202020403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 panose="020F050202020403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 panose="020F050202020403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 panose="020F050202020403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 panose="020F050202020403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 panose="020F050202020403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 panose="020F050202020403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</a:defRPr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sldNum="0" hdr="0" ftr="0" dt="0"/>
  <p:txStyles>
    <p:titleStyle>
      <a:defPPr marR="0" lvl="0" algn="l">
        <a:lnSpc>
          <a:spcPct val="100000"/>
        </a:lnSpc>
        <a:spcBef>
          <a:spcPts val="0"/>
        </a:spcBef>
        <a:spcAft>
          <a:spcPts val="0"/>
        </a:spcAft>
      </a:defPPr>
      <a:lvl1pPr marR="0" lv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</a:defRPr>
      </a:lvl1pPr>
      <a:lvl2pPr marR="0" lvl="1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</a:defRPr>
      </a:lvl2pPr>
      <a:lvl3pPr marR="0" lvl="2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</a:defRPr>
      </a:lvl3pPr>
      <a:lvl4pPr marR="0" lvl="3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</a:defRPr>
      </a:lvl4pPr>
      <a:lvl5pPr marR="0" lvl="4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</a:defRPr>
      </a:lvl5pPr>
      <a:lvl6pPr marR="0" lvl="5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</a:defRPr>
      </a:lvl6pPr>
      <a:lvl7pPr marR="0" lvl="6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</a:defRPr>
      </a:lvl7pPr>
      <a:lvl8pPr marR="0" lvl="7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</a:defRPr>
      </a:lvl8pPr>
      <a:lvl9pPr marR="0" lvl="8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</a:defRPr>
      </a:lvl9pPr>
    </p:titleStyle>
    <p:bodyStyle>
      <a:defPPr marR="0" lvl="0" algn="l">
        <a:lnSpc>
          <a:spcPct val="100000"/>
        </a:lnSpc>
        <a:spcBef>
          <a:spcPts val="0"/>
        </a:spcBef>
        <a:spcAft>
          <a:spcPts val="0"/>
        </a:spcAft>
      </a:defPPr>
      <a:lvl1pPr marR="0" lv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</a:defRPr>
      </a:lvl1pPr>
      <a:lvl2pPr marR="0" lvl="1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</a:defRPr>
      </a:lvl2pPr>
      <a:lvl3pPr marR="0" lvl="2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</a:defRPr>
      </a:lvl3pPr>
      <a:lvl4pPr marR="0" lvl="3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</a:defRPr>
      </a:lvl4pPr>
      <a:lvl5pPr marR="0" lvl="4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</a:defRPr>
      </a:lvl5pPr>
      <a:lvl6pPr marR="0" lvl="5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</a:defRPr>
      </a:lvl6pPr>
      <a:lvl7pPr marR="0" lvl="6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</a:defRPr>
      </a:lvl7pPr>
      <a:lvl8pPr marR="0" lvl="7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</a:defRPr>
      </a:lvl8pPr>
      <a:lvl9pPr marR="0" lvl="8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</a:defRPr>
      </a:lvl9pPr>
    </p:bodyStyle>
    <p:otherStyle>
      <a:defPPr marR="0" lvl="0" algn="l">
        <a:lnSpc>
          <a:spcPct val="100000"/>
        </a:lnSpc>
        <a:spcBef>
          <a:spcPts val="0"/>
        </a:spcBef>
        <a:spcAft>
          <a:spcPts val="0"/>
        </a:spcAft>
      </a:defPPr>
      <a:lvl1pPr marR="0" lv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</a:defRPr>
      </a:lvl1pPr>
      <a:lvl2pPr marR="0" lvl="1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</a:defRPr>
      </a:lvl2pPr>
      <a:lvl3pPr marR="0" lvl="2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</a:defRPr>
      </a:lvl3pPr>
      <a:lvl4pPr marR="0" lvl="3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</a:defRPr>
      </a:lvl4pPr>
      <a:lvl5pPr marR="0" lvl="4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</a:defRPr>
      </a:lvl5pPr>
      <a:lvl6pPr marR="0" lvl="5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</a:defRPr>
      </a:lvl6pPr>
      <a:lvl7pPr marR="0" lvl="6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</a:defRPr>
      </a:lvl7pPr>
      <a:lvl8pPr marR="0" lvl="7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</a:defRPr>
      </a:lvl8pPr>
      <a:lvl9pPr marR="0" lvl="8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chart" Target="../charts/char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30.png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3" name="Google Shape;103;p1"/>
          <p:cNvSpPr/>
          <p:nvPr/>
        </p:nvSpPr>
        <p:spPr bwMode="auto">
          <a:xfrm>
            <a:off x="6100292" y="2352708"/>
            <a:ext cx="6122342" cy="4529333"/>
          </a:xfrm>
          <a:prstGeom prst="rect">
            <a:avLst/>
          </a:prstGeom>
          <a:solidFill>
            <a:srgbClr val="FFAC00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AF17"/>
              </a:buClr>
              <a:buSzPts val="1800"/>
              <a:buFont typeface="Calibri" panose="020F0502020204030204"/>
              <a:buNone/>
              <a:defRPr/>
            </a:pPr>
            <a:endParaRPr sz="18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</a:endParaRPr>
          </a:p>
        </p:txBody>
      </p:sp>
      <p:sp>
        <p:nvSpPr>
          <p:cNvPr id="104" name="Google Shape;104;p1"/>
          <p:cNvSpPr/>
          <p:nvPr/>
        </p:nvSpPr>
        <p:spPr bwMode="auto">
          <a:xfrm>
            <a:off x="6103137" y="-2"/>
            <a:ext cx="6121526" cy="2345384"/>
          </a:xfrm>
          <a:prstGeom prst="rect">
            <a:avLst/>
          </a:prstGeom>
          <a:solidFill>
            <a:srgbClr val="9F00FF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00FF"/>
              </a:buClr>
              <a:buSzPts val="1800"/>
              <a:buFont typeface="Calibri" panose="020F0502020204030204"/>
              <a:buNone/>
              <a:defRPr/>
            </a:pPr>
            <a:endParaRPr sz="18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</a:endParaRPr>
          </a:p>
        </p:txBody>
      </p:sp>
      <p:sp>
        <p:nvSpPr>
          <p:cNvPr id="106" name="Google Shape;106;p1"/>
          <p:cNvSpPr txBox="1"/>
          <p:nvPr/>
        </p:nvSpPr>
        <p:spPr bwMode="auto">
          <a:xfrm>
            <a:off x="190839" y="2043073"/>
            <a:ext cx="5505449" cy="452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99" tIns="45699" rIns="45699" bIns="45699" anchor="ctr" anchorCtr="0">
            <a:normAutofit/>
          </a:bodyPr>
          <a:lstStyle/>
          <a:p>
            <a:pPr marL="0" marR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00FF"/>
              </a:buClr>
              <a:buSzPts val="4000"/>
              <a:buFont typeface="Arial" panose="020B0604020202020204"/>
              <a:buNone/>
              <a:defRPr/>
            </a:pPr>
            <a:r>
              <a:rPr lang="en-US" sz="4000" b="1" i="0" u="none" strike="noStrike" cap="none" dirty="0" err="1">
                <a:solidFill>
                  <a:srgbClr val="8F00FF"/>
                </a:solidFill>
                <a:latin typeface="Times New Roman" panose="02020603050405020304" charset="0"/>
                <a:cs typeface="Times New Roman" panose="02020603050405020304" charset="0"/>
              </a:rPr>
              <a:t>PolySands</a:t>
            </a:r>
            <a:endParaRPr sz="1800" b="0" i="0" u="none" strike="noStrike" cap="none" dirty="0">
              <a:solidFill>
                <a:srgbClr val="000000"/>
              </a:solidFill>
              <a:latin typeface="Times New Roman" panose="02020603050405020304" charset="0"/>
              <a:ea typeface="Helvetica Neue"/>
              <a:cs typeface="Times New Roman" panose="02020603050405020304" charset="0"/>
            </a:endParaRPr>
          </a:p>
          <a:p>
            <a:pPr marL="0" marR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8F00FF"/>
              </a:buClr>
              <a:buSzPts val="2300"/>
              <a:buFont typeface="Arial" panose="020B0604020202020204"/>
              <a:buNone/>
              <a:defRPr/>
            </a:pPr>
            <a:endParaRPr sz="6900" b="0" i="0" u="none" strike="noStrike" cap="none" dirty="0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0" marR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8F00FF"/>
              </a:buClr>
              <a:buSzPts val="2300"/>
              <a:buFont typeface="Arial" panose="020B0604020202020204"/>
              <a:buNone/>
              <a:defRPr/>
            </a:pPr>
            <a:r>
              <a:rPr lang="en-US" sz="2300" b="0" i="0" u="none" strike="noStrike" cap="none" dirty="0">
                <a:solidFill>
                  <a:srgbClr val="8F00FF"/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ЛИДЕР КОМАНДЫ:</a:t>
            </a:r>
            <a:endParaRPr lang="en-US" sz="2300" b="0" i="0" u="none" strike="noStrike" cap="none" dirty="0">
              <a:solidFill>
                <a:srgbClr val="8F00FF"/>
              </a:solidFill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0" marR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8F00FF"/>
              </a:buClr>
              <a:buSzPts val="2300"/>
              <a:buFont typeface="Arial" panose="020B0604020202020204"/>
              <a:buNone/>
              <a:defRPr/>
            </a:pPr>
            <a:r>
              <a:rPr lang="ru-RU" sz="2300" b="0" i="0" u="none" strike="noStrike" cap="none" dirty="0" err="1">
                <a:solidFill>
                  <a:srgbClr val="8F00FF"/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Мутовалов</a:t>
            </a:r>
            <a:r>
              <a:rPr lang="ru-RU" sz="2300" b="0" i="0" u="none" strike="noStrike" cap="none" dirty="0">
                <a:solidFill>
                  <a:srgbClr val="8F00FF"/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Эдуард</a:t>
            </a:r>
            <a:endParaRPr lang="en-US" sz="2300" b="0" i="0" u="none" strike="noStrike" cap="none" dirty="0">
              <a:solidFill>
                <a:srgbClr val="8F00FF"/>
              </a:solidFill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0" marR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2300"/>
              <a:buFont typeface="Arial" panose="020B0604020202020204"/>
              <a:buNone/>
              <a:defRPr/>
            </a:pPr>
            <a:endParaRPr dirty="0"/>
          </a:p>
        </p:txBody>
      </p:sp>
      <p:sp>
        <p:nvSpPr>
          <p:cNvPr id="107" name="Google Shape;107;p1"/>
          <p:cNvSpPr/>
          <p:nvPr/>
        </p:nvSpPr>
        <p:spPr bwMode="auto">
          <a:xfrm>
            <a:off x="8818529" y="-2"/>
            <a:ext cx="3406131" cy="4274948"/>
          </a:xfrm>
          <a:prstGeom prst="rect">
            <a:avLst/>
          </a:prstGeom>
          <a:solidFill>
            <a:srgbClr val="FBB3C1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5D8E1"/>
              </a:buClr>
              <a:buSzPts val="1800"/>
              <a:buFont typeface="Calibri" panose="020F0502020204030204"/>
              <a:buNone/>
              <a:defRPr/>
            </a:pPr>
            <a:endParaRPr sz="18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</a:endParaRPr>
          </a:p>
        </p:txBody>
      </p:sp>
      <p:sp>
        <p:nvSpPr>
          <p:cNvPr id="109" name="Google Shape;109;p1"/>
          <p:cNvSpPr/>
          <p:nvPr/>
        </p:nvSpPr>
        <p:spPr bwMode="auto">
          <a:xfrm>
            <a:off x="8818526" y="2349045"/>
            <a:ext cx="3404109" cy="4529333"/>
          </a:xfrm>
          <a:prstGeom prst="rect">
            <a:avLst/>
          </a:prstGeom>
          <a:solidFill>
            <a:srgbClr val="FBB3C1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BB3C1"/>
              </a:buClr>
              <a:buSzPts val="1800"/>
              <a:buFont typeface="Helvetica Neue"/>
              <a:buNone/>
              <a:defRPr/>
            </a:pPr>
            <a:endParaRPr sz="18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</a:endParaRPr>
          </a:p>
        </p:txBody>
      </p:sp>
      <p:pic>
        <p:nvPicPr>
          <p:cNvPr id="111" name="Google Shape;111;p1"/>
          <p:cNvPicPr/>
          <p:nvPr/>
        </p:nvPicPr>
        <p:blipFill>
          <a:blip r:embed="rId1"/>
          <a:stretch>
            <a:fillRect/>
          </a:stretch>
        </p:blipFill>
        <p:spPr bwMode="auto">
          <a:xfrm>
            <a:off x="9233902" y="123825"/>
            <a:ext cx="2678848" cy="2047452"/>
          </a:xfrm>
          <a:prstGeom prst="rect">
            <a:avLst/>
          </a:prstGeom>
          <a:noFill/>
          <a:ln>
            <a:noFill/>
          </a:ln>
        </p:spPr>
      </p:pic>
      <p:sp>
        <p:nvSpPr>
          <p:cNvPr id="1143517718" name="TextBox 1143517717"/>
          <p:cNvSpPr txBox="1"/>
          <p:nvPr/>
        </p:nvSpPr>
        <p:spPr bwMode="auto">
          <a:xfrm>
            <a:off x="6100292" y="1759761"/>
            <a:ext cx="1540224" cy="411515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marL="0" marR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8F00FF"/>
              </a:buClr>
              <a:buSzPts val="2300"/>
              <a:buFont typeface="Arial" panose="020B0604020202020204"/>
              <a:buNone/>
              <a:defRPr/>
            </a:pPr>
            <a:r>
              <a:rPr lang="en-US" b="0" i="0" u="none" strike="noStrike" cap="none">
                <a:solidFill>
                  <a:srgbClr val="8F00FF"/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ЛОГО ВУЗА </a:t>
            </a:r>
            <a:endParaRPr sz="69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  <p:sp>
        <p:nvSpPr>
          <p:cNvPr id="105" name="Google Shape;105;p1"/>
          <p:cNvSpPr/>
          <p:nvPr/>
        </p:nvSpPr>
        <p:spPr bwMode="auto">
          <a:xfrm>
            <a:off x="6101107" y="5359336"/>
            <a:ext cx="6121528" cy="1514425"/>
          </a:xfrm>
          <a:prstGeom prst="rect">
            <a:avLst/>
          </a:prstGeom>
          <a:solidFill>
            <a:srgbClr val="FF2F2D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493D"/>
              </a:buClr>
              <a:buSzPts val="1800"/>
              <a:buFont typeface="Helvetica Neue"/>
              <a:buNone/>
              <a:defRPr/>
            </a:pPr>
            <a:endParaRPr sz="18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</a:endParaRPr>
          </a:p>
        </p:txBody>
      </p:sp>
      <p:sp>
        <p:nvSpPr>
          <p:cNvPr id="1466120874" name="Google Shape;285;p9"/>
          <p:cNvSpPr/>
          <p:nvPr/>
        </p:nvSpPr>
        <p:spPr bwMode="auto">
          <a:xfrm>
            <a:off x="8818528" y="2349044"/>
            <a:ext cx="3404106" cy="4524715"/>
          </a:xfrm>
          <a:prstGeom prst="rect">
            <a:avLst/>
          </a:prstGeom>
          <a:solidFill>
            <a:srgbClr val="ADDAE3"/>
          </a:solidFill>
          <a:ln>
            <a:noFill/>
          </a:ln>
        </p:spPr>
        <p:txBody>
          <a:bodyPr spcFirstLastPara="1" wrap="square" lIns="29142" tIns="29142" rIns="29142" bIns="29142" anchor="ctr" anchorCtr="0">
            <a:noAutofit/>
          </a:bodyPr>
          <a:lstStyle/>
          <a:p>
            <a:pPr>
              <a:buClr>
                <a:srgbClr val="B5D8E1"/>
              </a:buClr>
              <a:buSzPts val="1800"/>
              <a:defRPr/>
            </a:pPr>
            <a:endParaRPr sz="1150">
              <a:latin typeface="Helvetica Neue"/>
              <a:ea typeface="Helvetica Neue"/>
              <a:cs typeface="Helvetica Neue"/>
            </a:endParaRPr>
          </a:p>
        </p:txBody>
      </p:sp>
      <p:sp>
        <p:nvSpPr>
          <p:cNvPr id="232385311" name="TextBox 1005318372"/>
          <p:cNvSpPr txBox="1"/>
          <p:nvPr/>
        </p:nvSpPr>
        <p:spPr bwMode="auto">
          <a:xfrm>
            <a:off x="7582" y="-1"/>
            <a:ext cx="6092744" cy="734175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lnSpc>
                <a:spcPct val="115000"/>
              </a:lnSpc>
              <a:buClr>
                <a:srgbClr val="1B1B1B"/>
              </a:buClr>
              <a:buSzPts val="2300"/>
              <a:defRPr/>
            </a:pPr>
            <a:r>
              <a:rPr lang="en-US" sz="1600" b="0" i="0" u="none" strike="noStrike" cap="none" spc="0" dirty="0">
                <a:solidFill>
                  <a:schemeClr val="tx1"/>
                </a:solidFill>
                <a:latin typeface="Arial" panose="020B0604020202020204"/>
                <a:cs typeface="Arial" panose="020B0604020202020204"/>
              </a:rPr>
              <a:t>МЕЖВУЗОВСКАЯ АКСЕЛЕРАЦИОННАЯ ПРОГРАММА</a:t>
            </a:r>
            <a:endParaRPr sz="1600" b="1" i="0" u="none" strike="noStrike" cap="none" spc="0" dirty="0">
              <a:solidFill>
                <a:schemeClr val="tx1"/>
              </a:solidFill>
              <a:latin typeface="Arial" panose="020B0604020202020204"/>
              <a:cs typeface="Arial" panose="020B0604020202020204"/>
            </a:endParaRPr>
          </a:p>
          <a:p>
            <a:pPr algn="ctr">
              <a:lnSpc>
                <a:spcPct val="115000"/>
              </a:lnSpc>
              <a:buClr>
                <a:srgbClr val="1B1B1B"/>
              </a:buClr>
              <a:buSzPts val="2300"/>
              <a:defRPr/>
            </a:pPr>
            <a:r>
              <a:rPr lang="en-US" sz="2400" b="1" i="0" u="none" strike="noStrike" cap="none" spc="0" dirty="0">
                <a:solidFill>
                  <a:srgbClr val="1B1B1B"/>
                </a:solidFill>
                <a:latin typeface="Arial" panose="020B0604020202020204"/>
                <a:cs typeface="Arial" panose="020B0604020202020204"/>
              </a:rPr>
              <a:t>АКСЕЛЕРАТОР 2.10</a:t>
            </a:r>
            <a:endParaRPr lang="en-US" sz="2400" b="1" i="0" u="none" strike="noStrike" cap="none" spc="0" dirty="0">
              <a:solidFill>
                <a:srgbClr val="1B1B1B"/>
              </a:solidFill>
              <a:latin typeface="Arial" panose="020B0604020202020204"/>
              <a:cs typeface="Arial" panose="020B0604020202020204"/>
            </a:endParaRPr>
          </a:p>
        </p:txBody>
      </p:sp>
      <p:pic>
        <p:nvPicPr>
          <p:cNvPr id="1057955214" name="Рисунок 10579552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6280956" y="874020"/>
            <a:ext cx="2357721" cy="59733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8658298" y="2696376"/>
            <a:ext cx="3830049" cy="383004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8193" y="2340760"/>
            <a:ext cx="2728308" cy="301857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2" name="Google Shape;122;p2"/>
          <p:cNvSpPr txBox="1"/>
          <p:nvPr/>
        </p:nvSpPr>
        <p:spPr bwMode="auto">
          <a:xfrm>
            <a:off x="420954" y="355604"/>
            <a:ext cx="6518970" cy="335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indent="0">
              <a:buClr>
                <a:schemeClr val="dk1"/>
              </a:buClr>
              <a:buSzPts val="1600"/>
              <a:buFont typeface="Arial" panose="020B0604020202020204"/>
              <a:buNone/>
              <a:defRPr/>
            </a:pPr>
            <a:r>
              <a:rPr lang="ru-RU" sz="1600" b="1">
                <a:solidFill>
                  <a:schemeClr val="dk1"/>
                </a:solidFill>
              </a:rPr>
              <a:t>БИЗНЕС-МОДЕЛЬ</a:t>
            </a:r>
            <a:endParaRPr sz="1600" b="1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  <p:grpSp>
        <p:nvGrpSpPr>
          <p:cNvPr id="14" name="Google Shape;123;p2"/>
          <p:cNvGrpSpPr/>
          <p:nvPr/>
        </p:nvGrpSpPr>
        <p:grpSpPr bwMode="auto">
          <a:xfrm>
            <a:off x="0" y="692501"/>
            <a:ext cx="2624903" cy="97077"/>
            <a:chOff x="0" y="692501"/>
            <a:chExt cx="2624903" cy="97077"/>
          </a:xfrm>
        </p:grpSpPr>
        <p:sp>
          <p:nvSpPr>
            <p:cNvPr id="15" name="Google Shape;124;p2"/>
            <p:cNvSpPr/>
            <p:nvPr/>
          </p:nvSpPr>
          <p:spPr bwMode="auto">
            <a:xfrm>
              <a:off x="0" y="692501"/>
              <a:ext cx="1294463" cy="97077"/>
            </a:xfrm>
            <a:prstGeom prst="rect">
              <a:avLst/>
            </a:prstGeom>
            <a:solidFill>
              <a:srgbClr val="FBB3C1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  <a:defRPr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</a:endParaRPr>
            </a:p>
          </p:txBody>
        </p:sp>
        <p:sp>
          <p:nvSpPr>
            <p:cNvPr id="16" name="Google Shape;125;p2"/>
            <p:cNvSpPr/>
            <p:nvPr/>
          </p:nvSpPr>
          <p:spPr bwMode="auto">
            <a:xfrm>
              <a:off x="336583" y="692501"/>
              <a:ext cx="1294463" cy="97077"/>
            </a:xfrm>
            <a:prstGeom prst="rect">
              <a:avLst/>
            </a:prstGeom>
            <a:solidFill>
              <a:srgbClr val="9F00FF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  <a:defRPr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</a:endParaRPr>
            </a:p>
          </p:txBody>
        </p:sp>
        <p:sp>
          <p:nvSpPr>
            <p:cNvPr id="17" name="Google Shape;126;p2"/>
            <p:cNvSpPr/>
            <p:nvPr/>
          </p:nvSpPr>
          <p:spPr bwMode="auto">
            <a:xfrm>
              <a:off x="673166" y="692501"/>
              <a:ext cx="1294463" cy="97077"/>
            </a:xfrm>
            <a:prstGeom prst="rect">
              <a:avLst/>
            </a:prstGeom>
            <a:solidFill>
              <a:srgbClr val="FD493D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  <a:defRPr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</a:endParaRPr>
            </a:p>
          </p:txBody>
        </p:sp>
        <p:sp>
          <p:nvSpPr>
            <p:cNvPr id="18" name="Google Shape;127;p2"/>
            <p:cNvSpPr/>
            <p:nvPr/>
          </p:nvSpPr>
          <p:spPr bwMode="auto">
            <a:xfrm>
              <a:off x="993857" y="692501"/>
              <a:ext cx="1294463" cy="97077"/>
            </a:xfrm>
            <a:prstGeom prst="rect">
              <a:avLst/>
            </a:prstGeom>
            <a:solidFill>
              <a:srgbClr val="FCAF17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  <a:defRPr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</a:endParaRPr>
            </a:p>
          </p:txBody>
        </p:sp>
        <p:sp>
          <p:nvSpPr>
            <p:cNvPr id="19" name="Google Shape;128;p2"/>
            <p:cNvSpPr/>
            <p:nvPr/>
          </p:nvSpPr>
          <p:spPr bwMode="auto">
            <a:xfrm>
              <a:off x="1330440" y="692501"/>
              <a:ext cx="1294463" cy="97077"/>
            </a:xfrm>
            <a:prstGeom prst="rect">
              <a:avLst/>
            </a:prstGeom>
            <a:solidFill>
              <a:srgbClr val="B5D8E1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  <a:defRPr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</a:endParaRPr>
            </a:p>
          </p:txBody>
        </p:sp>
      </p:grpSp>
      <p:grpSp>
        <p:nvGrpSpPr>
          <p:cNvPr id="21" name="Google Shape;158;p4"/>
          <p:cNvGrpSpPr/>
          <p:nvPr/>
        </p:nvGrpSpPr>
        <p:grpSpPr bwMode="auto">
          <a:xfrm>
            <a:off x="-6779" y="6365338"/>
            <a:ext cx="542262" cy="506843"/>
            <a:chOff x="-1" y="0"/>
            <a:chExt cx="542260" cy="506841"/>
          </a:xfrm>
        </p:grpSpPr>
        <p:sp>
          <p:nvSpPr>
            <p:cNvPr id="22" name="Google Shape;159;p4"/>
            <p:cNvSpPr/>
            <p:nvPr/>
          </p:nvSpPr>
          <p:spPr bwMode="auto">
            <a:xfrm>
              <a:off x="-1" y="0"/>
              <a:ext cx="542260" cy="506841"/>
            </a:xfrm>
            <a:prstGeom prst="rect">
              <a:avLst/>
            </a:prstGeom>
            <a:solidFill>
              <a:srgbClr val="8F00FF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 panose="020F0502020204030204"/>
                <a:buNone/>
                <a:defRPr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</a:endParaRPr>
            </a:p>
          </p:txBody>
        </p:sp>
        <p:sp>
          <p:nvSpPr>
            <p:cNvPr id="23" name="Google Shape;160;p4"/>
            <p:cNvSpPr txBox="1"/>
            <p:nvPr/>
          </p:nvSpPr>
          <p:spPr bwMode="auto">
            <a:xfrm>
              <a:off x="37054" y="153867"/>
              <a:ext cx="468149" cy="1991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Arial" panose="020B0604020202020204"/>
                <a:buNone/>
                <a:defRPr/>
              </a:pPr>
              <a:r>
                <a:rPr lang="ru-RU" sz="1200" b="0" i="0" u="none" strike="noStrike" cap="non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10</a:t>
              </a:r>
              <a:endParaRPr lang="ru-RU" sz="1200" b="0" i="0" u="none" strike="noStrike" cap="non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</a:endParaRPr>
            </a:p>
          </p:txBody>
        </p:sp>
      </p:grpSp>
      <p:sp>
        <p:nvSpPr>
          <p:cNvPr id="100" name="Текстовое поле 99"/>
          <p:cNvSpPr txBox="1"/>
          <p:nvPr/>
        </p:nvSpPr>
        <p:spPr>
          <a:xfrm>
            <a:off x="194945" y="1363028"/>
            <a:ext cx="5080000" cy="175323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marL="0" indent="0"/>
            <a:r>
              <a:rPr lang="en-US" sz="1800">
                <a:latin typeface="Times New Roman" panose="02020603050405020304" charset="0"/>
              </a:rPr>
              <a:t>1. Строительные компании.2. Городские органы - Для благоустройства общественных мест и парков. 3. Частные застройщики - В поиске эстетически привлекательных и экологически чистых решений для домов и участков.</a:t>
            </a:r>
            <a:endParaRPr lang="en-US" altLang="en-US" sz="1800">
              <a:latin typeface="Times New Roman" panose="02020603050405020304" charset="0"/>
            </a:endParaRPr>
          </a:p>
        </p:txBody>
      </p:sp>
      <p:sp>
        <p:nvSpPr>
          <p:cNvPr id="4" name="Текстовое поле 3"/>
          <p:cNvSpPr txBox="1"/>
          <p:nvPr/>
        </p:nvSpPr>
        <p:spPr>
          <a:xfrm>
            <a:off x="479425" y="975360"/>
            <a:ext cx="40640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marL="0" indent="0"/>
            <a:r>
              <a:rPr lang="en-US" sz="1800" b="1">
                <a:latin typeface="Times New Roman" panose="02020603050405020304" charset="0"/>
                <a:ea typeface="SimSun" panose="02010600030101010101" pitchFamily="2" charset="-122"/>
                <a:cs typeface="Times New Roman" panose="02020603050405020304" charset="0"/>
              </a:rPr>
              <a:t> потребительские сегменты</a:t>
            </a:r>
            <a:endParaRPr lang="en-US" altLang="en-US" sz="1800" b="1">
              <a:latin typeface="Times New Roman" panose="02020603050405020304" charset="0"/>
              <a:ea typeface="SimSun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5" name="Текстовое поле 4"/>
          <p:cNvSpPr txBox="1"/>
          <p:nvPr/>
        </p:nvSpPr>
        <p:spPr>
          <a:xfrm>
            <a:off x="194945" y="3501708"/>
            <a:ext cx="5080000" cy="11988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marL="0" indent="127000"/>
            <a:r>
              <a:rPr lang="ru-RU" altLang="en-US" sz="1800">
                <a:latin typeface="Times New Roman" panose="02020603050405020304" charset="0"/>
              </a:rPr>
              <a:t>О</a:t>
            </a:r>
            <a:r>
              <a:rPr lang="en-US" sz="1800">
                <a:latin typeface="Times New Roman" panose="02020603050405020304" charset="0"/>
              </a:rPr>
              <a:t>нлайн продажи,  через веб-сайт и популярные платформы. </a:t>
            </a:r>
            <a:endParaRPr lang="en-US" sz="1800">
              <a:latin typeface="Times New Roman" panose="02020603050405020304" charset="0"/>
            </a:endParaRPr>
          </a:p>
          <a:p>
            <a:pPr marL="0" indent="127000"/>
            <a:r>
              <a:rPr lang="en-US" sz="1800">
                <a:latin typeface="Times New Roman" panose="02020603050405020304" charset="0"/>
              </a:rPr>
              <a:t>Взаимодействие с строительными компаниями. </a:t>
            </a:r>
            <a:r>
              <a:rPr lang="ru-RU" altLang="en-US" sz="1800">
                <a:latin typeface="Times New Roman" panose="02020603050405020304" charset="0"/>
              </a:rPr>
              <a:t>     </a:t>
            </a:r>
            <a:endParaRPr lang="ru-RU" altLang="en-US" sz="1800">
              <a:latin typeface="Times New Roman" panose="02020603050405020304" charset="0"/>
            </a:endParaRPr>
          </a:p>
          <a:p>
            <a:pPr marL="0" indent="127000"/>
            <a:r>
              <a:rPr lang="en-US" sz="1800">
                <a:latin typeface="Times New Roman" panose="02020603050405020304" charset="0"/>
              </a:rPr>
              <a:t>Участие в выставках и конференциях, </a:t>
            </a:r>
            <a:endParaRPr lang="en-US" altLang="en-US" sz="1800">
              <a:latin typeface="Times New Roman" panose="02020603050405020304" charset="0"/>
            </a:endParaRPr>
          </a:p>
        </p:txBody>
      </p:sp>
      <p:sp>
        <p:nvSpPr>
          <p:cNvPr id="6" name="Текстовое поле 5"/>
          <p:cNvSpPr txBox="1"/>
          <p:nvPr/>
        </p:nvSpPr>
        <p:spPr>
          <a:xfrm>
            <a:off x="479425" y="312547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1800" b="1">
                <a:latin typeface="Times New Roman" panose="02020603050405020304" charset="0"/>
                <a:sym typeface="+mn-ea"/>
              </a:rPr>
              <a:t>Каналы продвижения и сбыта</a:t>
            </a:r>
            <a:endParaRPr lang="ru-RU" altLang="en-US" sz="1800" b="1"/>
          </a:p>
        </p:txBody>
      </p:sp>
      <p:sp>
        <p:nvSpPr>
          <p:cNvPr id="7" name="Текстовое поле 6"/>
          <p:cNvSpPr txBox="1"/>
          <p:nvPr/>
        </p:nvSpPr>
        <p:spPr>
          <a:xfrm>
            <a:off x="479425" y="501332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 sz="1800" b="1">
                <a:latin typeface="Times New Roman" panose="02020603050405020304" charset="0"/>
                <a:cs typeface="Times New Roman" panose="02020603050405020304" charset="0"/>
              </a:rPr>
              <a:t>Отношение с клиентами </a:t>
            </a:r>
            <a:endParaRPr lang="ru-RU" altLang="en-US" sz="18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8" name="Текстовое поле 7"/>
          <p:cNvSpPr txBox="1"/>
          <p:nvPr/>
        </p:nvSpPr>
        <p:spPr>
          <a:xfrm>
            <a:off x="194945" y="5430520"/>
            <a:ext cx="508000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127000">
              <a:buSzTx/>
            </a:pPr>
            <a:r>
              <a:rPr lang="en-US" sz="1800">
                <a:latin typeface="Times New Roman" panose="02020603050405020304" charset="0"/>
              </a:rPr>
              <a:t>прямые контакты с заказчиками</a:t>
            </a:r>
            <a:r>
              <a:rPr lang="ru-RU" altLang="en-US" sz="1800">
                <a:latin typeface="Times New Roman" panose="02020603050405020304" charset="0"/>
              </a:rPr>
              <a:t>, </a:t>
            </a:r>
            <a:r>
              <a:rPr lang="en-US" sz="1800">
                <a:latin typeface="Times New Roman" panose="02020603050405020304" charset="0"/>
              </a:rPr>
              <a:t>активное взаимодействие с конечными потребителями через онлайн-платформы, выставки</a:t>
            </a:r>
            <a:r>
              <a:rPr lang="ru-RU" altLang="en-US" sz="1800">
                <a:latin typeface="Times New Roman" panose="02020603050405020304" charset="0"/>
              </a:rPr>
              <a:t>.</a:t>
            </a:r>
            <a:endParaRPr lang="ru-RU" altLang="en-US" sz="1800">
              <a:latin typeface="Times New Roman" panose="02020603050405020304" charset="0"/>
            </a:endParaRPr>
          </a:p>
        </p:txBody>
      </p:sp>
      <p:sp>
        <p:nvSpPr>
          <p:cNvPr id="9" name="Текстовое поле 8"/>
          <p:cNvSpPr txBox="1"/>
          <p:nvPr/>
        </p:nvSpPr>
        <p:spPr>
          <a:xfrm>
            <a:off x="7400290" y="690880"/>
            <a:ext cx="43948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 sz="1800" b="1">
                <a:latin typeface="Times New Roman" panose="02020603050405020304" charset="0"/>
                <a:cs typeface="Times New Roman" panose="02020603050405020304" charset="0"/>
              </a:rPr>
              <a:t>Получение прибыли</a:t>
            </a:r>
            <a:endParaRPr lang="ru-RU" altLang="en-US" sz="18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0" name="Текстовое поле 9"/>
          <p:cNvSpPr txBox="1"/>
          <p:nvPr/>
        </p:nvSpPr>
        <p:spPr>
          <a:xfrm>
            <a:off x="6095365" y="981075"/>
            <a:ext cx="589724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buSzTx/>
            </a:pPr>
            <a:r>
              <a:rPr lang="en-US" sz="1800">
                <a:latin typeface="Times New Roman" panose="02020603050405020304" charset="0"/>
              </a:rPr>
              <a:t>Продажа полимерпесчаной плитки</a:t>
            </a:r>
            <a:r>
              <a:rPr lang="ru-RU" altLang="en-US" sz="1800">
                <a:latin typeface="Times New Roman" panose="02020603050405020304" charset="0"/>
              </a:rPr>
              <a:t>,</a:t>
            </a:r>
            <a:endParaRPr lang="ru-RU" altLang="en-US" sz="1800">
              <a:latin typeface="Times New Roman" panose="02020603050405020304" charset="0"/>
            </a:endParaRPr>
          </a:p>
          <a:p>
            <a:pPr>
              <a:buSzTx/>
            </a:pPr>
            <a:endParaRPr lang="ru-RU" altLang="en-US" sz="1800">
              <a:latin typeface="Times New Roman" panose="02020603050405020304" charset="0"/>
            </a:endParaRPr>
          </a:p>
        </p:txBody>
      </p:sp>
      <p:sp>
        <p:nvSpPr>
          <p:cNvPr id="12" name="Текстовое поле 11"/>
          <p:cNvSpPr txBox="1"/>
          <p:nvPr/>
        </p:nvSpPr>
        <p:spPr>
          <a:xfrm>
            <a:off x="7392035" y="2924810"/>
            <a:ext cx="4394835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indent="0"/>
            <a:r>
              <a:rPr lang="en-US" sz="1800" b="1">
                <a:latin typeface="Times New Roman" panose="02020603050405020304" charset="0"/>
                <a:ea typeface="SimSun" panose="02010600030101010101" pitchFamily="2" charset="-122"/>
              </a:rPr>
              <a:t>Маркетинг и реклама</a:t>
            </a:r>
            <a:endParaRPr lang="en-US" altLang="en-US" sz="1800" b="1">
              <a:latin typeface="Times New Roman" panose="02020603050405020304" charset="0"/>
              <a:ea typeface="SimSun" panose="02010600030101010101" pitchFamily="2" charset="-122"/>
            </a:endParaRPr>
          </a:p>
        </p:txBody>
      </p:sp>
      <p:sp>
        <p:nvSpPr>
          <p:cNvPr id="13" name="Текстовое поле 12"/>
          <p:cNvSpPr txBox="1"/>
          <p:nvPr/>
        </p:nvSpPr>
        <p:spPr>
          <a:xfrm>
            <a:off x="6095365" y="3270885"/>
            <a:ext cx="589724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buSzTx/>
            </a:pPr>
            <a:r>
              <a:rPr lang="en-US" sz="1800">
                <a:latin typeface="Times New Roman" panose="02020603050405020304" charset="0"/>
              </a:rPr>
              <a:t>социальные сети и контент-маркетинг, активное ведение социальных сетей, создание качественного контента о преимуществах и возможностях использования продукции. Поисковая реклама оптимизация веб-сайта для поисковых систем и использование контекстной рекламы для увеличения онлайн-продаж.</a:t>
            </a:r>
            <a:endParaRPr lang="en-US" sz="1800">
              <a:latin typeface="Times New Roman" panose="02020603050405020304" charset="0"/>
            </a:endParaRPr>
          </a:p>
        </p:txBody>
      </p:sp>
      <p:sp>
        <p:nvSpPr>
          <p:cNvPr id="20" name="Текстовое поле 19"/>
          <p:cNvSpPr txBox="1"/>
          <p:nvPr/>
        </p:nvSpPr>
        <p:spPr>
          <a:xfrm>
            <a:off x="7400290" y="5065395"/>
            <a:ext cx="43948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 sz="1800" b="1">
                <a:latin typeface="Times New Roman" panose="02020603050405020304" charset="0"/>
                <a:cs typeface="Times New Roman" panose="02020603050405020304" charset="0"/>
              </a:rPr>
              <a:t> Обслуживание послепродажного</a:t>
            </a:r>
            <a:endParaRPr lang="ru-RU" altLang="en-US" sz="18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4" name="Текстовое поле 23"/>
          <p:cNvSpPr txBox="1"/>
          <p:nvPr/>
        </p:nvSpPr>
        <p:spPr>
          <a:xfrm>
            <a:off x="6095365" y="5589270"/>
            <a:ext cx="589724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1800">
                <a:latin typeface="Times New Roman" panose="02020603050405020304" charset="0"/>
              </a:rPr>
              <a:t>гарантийные и сервисные услуги. Предоставление гарантий на продукцию</a:t>
            </a:r>
            <a:r>
              <a:rPr lang="ru-RU" altLang="en-US"/>
              <a:t> </a:t>
            </a:r>
            <a:endParaRPr lang="ru-RU" altLang="en-US"/>
          </a:p>
        </p:txBody>
      </p:sp>
      <p:sp>
        <p:nvSpPr>
          <p:cNvPr id="25" name="Текстовое поле 24"/>
          <p:cNvSpPr txBox="1"/>
          <p:nvPr/>
        </p:nvSpPr>
        <p:spPr>
          <a:xfrm>
            <a:off x="7400290" y="1626235"/>
            <a:ext cx="4394835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indent="0"/>
            <a:r>
              <a:rPr lang="en-US" sz="1800" b="1">
                <a:latin typeface="Times New Roman" panose="02020603050405020304" charset="0"/>
                <a:ea typeface="SimSun" panose="02010600030101010101" pitchFamily="2" charset="-122"/>
              </a:rPr>
              <a:t>Сбор обратной</a:t>
            </a:r>
            <a:r>
              <a:rPr lang="en-US" sz="1800">
                <a:latin typeface="Times New Roman" panose="02020603050405020304" charset="0"/>
                <a:ea typeface="SimSun" panose="02010600030101010101" pitchFamily="2" charset="-122"/>
              </a:rPr>
              <a:t> </a:t>
            </a:r>
            <a:r>
              <a:rPr lang="en-US" sz="1800" b="1">
                <a:latin typeface="Times New Roman" panose="02020603050405020304" charset="0"/>
                <a:ea typeface="SimSun" panose="02010600030101010101" pitchFamily="2" charset="-122"/>
              </a:rPr>
              <a:t>связи</a:t>
            </a:r>
            <a:endParaRPr lang="en-US" altLang="en-US" sz="1800" b="1">
              <a:latin typeface="Times New Roman" panose="02020603050405020304" charset="0"/>
              <a:ea typeface="SimSun" panose="02010600030101010101" pitchFamily="2" charset="-122"/>
            </a:endParaRPr>
          </a:p>
        </p:txBody>
      </p:sp>
      <p:sp>
        <p:nvSpPr>
          <p:cNvPr id="27" name="Текстовое поле 26"/>
          <p:cNvSpPr txBox="1"/>
          <p:nvPr/>
        </p:nvSpPr>
        <p:spPr>
          <a:xfrm>
            <a:off x="6095365" y="1939925"/>
            <a:ext cx="589724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SzTx/>
            </a:pPr>
            <a:r>
              <a:rPr lang="en-US" sz="1800">
                <a:latin typeface="Times New Roman" panose="02020603050405020304" charset="0"/>
              </a:rPr>
              <a:t>Активное сбор и анализ отзывов и предложений от клиентов для постоянного улучшения качества продукции и услуг.</a:t>
            </a:r>
            <a:endParaRPr lang="en-US" sz="1800">
              <a:latin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Текстовое поле 3"/>
          <p:cNvSpPr txBox="1"/>
          <p:nvPr/>
        </p:nvSpPr>
        <p:spPr>
          <a:xfrm>
            <a:off x="407035" y="981075"/>
            <a:ext cx="4064000" cy="52622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 sz="1600">
                <a:latin typeface="Times New Roman" panose="02020603050405020304" charset="0"/>
                <a:cs typeface="Times New Roman" panose="02020603050405020304" charset="0"/>
              </a:rPr>
              <a:t>Цифрами на схеме обозначены:</a:t>
            </a:r>
            <a:endParaRPr lang="ru-RU" altLang="en-US" sz="16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ru-RU" altLang="en-US" sz="1600">
                <a:latin typeface="Times New Roman" panose="02020603050405020304" charset="0"/>
                <a:cs typeface="Times New Roman" panose="02020603050405020304" charset="0"/>
              </a:rPr>
              <a:t>1. Участок сушки песка; </a:t>
            </a:r>
            <a:endParaRPr lang="ru-RU" altLang="en-US" sz="16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ru-RU" altLang="en-US" sz="1600">
                <a:latin typeface="Times New Roman" panose="02020603050405020304" charset="0"/>
                <a:cs typeface="Times New Roman" panose="02020603050405020304" charset="0"/>
              </a:rPr>
              <a:t>2. Агрегат для сушки и просеивания песка; </a:t>
            </a:r>
            <a:endParaRPr lang="ru-RU" altLang="en-US" sz="16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ru-RU" altLang="en-US" sz="1600">
                <a:latin typeface="Times New Roman" panose="02020603050405020304" charset="0"/>
                <a:cs typeface="Times New Roman" panose="02020603050405020304" charset="0"/>
              </a:rPr>
              <a:t>3. Участок переработки мягких полимерных отходов; </a:t>
            </a:r>
            <a:endParaRPr lang="ru-RU" altLang="en-US" sz="16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ru-RU" altLang="en-US" sz="1600">
                <a:latin typeface="Times New Roman" panose="02020603050405020304" charset="0"/>
                <a:cs typeface="Times New Roman" panose="02020603050405020304" charset="0"/>
              </a:rPr>
              <a:t>4. Участок переработки твердых полимерных отходов; </a:t>
            </a:r>
            <a:endParaRPr lang="ru-RU" altLang="en-US" sz="16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ru-RU" altLang="en-US" sz="1600">
                <a:latin typeface="Times New Roman" panose="02020603050405020304" charset="0"/>
                <a:cs typeface="Times New Roman" panose="02020603050405020304" charset="0"/>
              </a:rPr>
              <a:t>5. Дробилка для пластмасс </a:t>
            </a:r>
            <a:endParaRPr lang="ru-RU" altLang="en-US" sz="16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ru-RU" altLang="en-US" sz="1600">
                <a:latin typeface="Times New Roman" panose="02020603050405020304" charset="0"/>
                <a:cs typeface="Times New Roman" panose="02020603050405020304" charset="0"/>
              </a:rPr>
              <a:t>6. Смеситель; </a:t>
            </a:r>
            <a:endParaRPr lang="ru-RU" altLang="en-US" sz="16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ru-RU" altLang="en-US" sz="1600">
                <a:latin typeface="Times New Roman" panose="02020603050405020304" charset="0"/>
                <a:cs typeface="Times New Roman" panose="02020603050405020304" charset="0"/>
              </a:rPr>
              <a:t>7. Участок подготовки смеси для переработки в экструдере; </a:t>
            </a:r>
            <a:endParaRPr lang="ru-RU" altLang="en-US" sz="16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ru-RU" altLang="en-US" sz="1600">
                <a:latin typeface="Times New Roman" panose="02020603050405020304" charset="0"/>
                <a:cs typeface="Times New Roman" panose="02020603050405020304" charset="0"/>
              </a:rPr>
              <a:t>8. Экструдер для получения термопласткомпозита; </a:t>
            </a:r>
            <a:endParaRPr lang="ru-RU" altLang="en-US" sz="16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ru-RU" altLang="en-US" sz="1600">
                <a:latin typeface="Times New Roman" panose="02020603050405020304" charset="0"/>
                <a:cs typeface="Times New Roman" panose="02020603050405020304" charset="0"/>
              </a:rPr>
              <a:t>9. Пресс гидравлический 100т; </a:t>
            </a:r>
            <a:endParaRPr lang="ru-RU" altLang="en-US" sz="16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ru-RU" altLang="en-US" sz="1600">
                <a:latin typeface="Times New Roman" panose="02020603050405020304" charset="0"/>
                <a:cs typeface="Times New Roman" panose="02020603050405020304" charset="0"/>
              </a:rPr>
              <a:t>10. Место для готовой продукции;</a:t>
            </a:r>
            <a:endParaRPr lang="ru-RU" altLang="en-US" sz="16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ru-RU" altLang="en-US" sz="1600">
                <a:latin typeface="Times New Roman" panose="02020603050405020304" charset="0"/>
                <a:cs typeface="Times New Roman" panose="02020603050405020304" charset="0"/>
              </a:rPr>
              <a:t>Требуемые помещения:</a:t>
            </a:r>
            <a:endParaRPr lang="ru-RU" altLang="en-US" sz="16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ru-RU" altLang="en-US" sz="1600">
                <a:latin typeface="Times New Roman" panose="02020603050405020304" charset="0"/>
                <a:cs typeface="Times New Roman" panose="02020603050405020304" charset="0"/>
              </a:rPr>
              <a:t>производственный цех. Для размещения запланированного оборудования </a:t>
            </a:r>
            <a:endParaRPr lang="ru-RU" altLang="en-US" sz="16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ru-RU" altLang="en-US" sz="1600">
                <a:latin typeface="Times New Roman" panose="02020603050405020304" charset="0"/>
                <a:cs typeface="Times New Roman" panose="02020603050405020304" charset="0"/>
              </a:rPr>
              <a:t>потребуется площадь в размере 160 м2</a:t>
            </a:r>
            <a:endParaRPr lang="ru-RU" altLang="en-US" sz="16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ru-RU" altLang="en-US" sz="1600">
                <a:latin typeface="Times New Roman" panose="02020603050405020304" charset="0"/>
                <a:cs typeface="Times New Roman" panose="02020603050405020304" charset="0"/>
              </a:rPr>
              <a:t> и высотой </a:t>
            </a:r>
            <a:endParaRPr lang="ru-RU" altLang="en-US" sz="16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ru-RU" altLang="en-US" sz="1600">
                <a:latin typeface="Times New Roman" panose="02020603050405020304" charset="0"/>
                <a:cs typeface="Times New Roman" panose="02020603050405020304" charset="0"/>
              </a:rPr>
              <a:t>потолков 4 м;</a:t>
            </a:r>
            <a:endParaRPr lang="ru-RU" altLang="en-US" sz="16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" name="Текстовое поле 5"/>
          <p:cNvSpPr txBox="1"/>
          <p:nvPr/>
        </p:nvSpPr>
        <p:spPr>
          <a:xfrm>
            <a:off x="4064000" y="332740"/>
            <a:ext cx="4064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 sz="2400" b="1">
                <a:latin typeface="Times New Roman" panose="02020603050405020304" charset="0"/>
                <a:cs typeface="Times New Roman" panose="02020603050405020304" charset="0"/>
              </a:rPr>
              <a:t>Схема производства</a:t>
            </a:r>
            <a:endParaRPr lang="ru-RU" altLang="en-US" sz="24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15865" y="1772285"/>
            <a:ext cx="5812790" cy="4656455"/>
          </a:xfrm>
          <a:prstGeom prst="rect">
            <a:avLst/>
          </a:prstGeom>
        </p:spPr>
      </p:pic>
      <p:sp>
        <p:nvSpPr>
          <p:cNvPr id="9" name="Google Shape;175;p5"/>
          <p:cNvSpPr/>
          <p:nvPr/>
        </p:nvSpPr>
        <p:spPr bwMode="auto">
          <a:xfrm>
            <a:off x="-6779" y="6365338"/>
            <a:ext cx="542262" cy="506843"/>
          </a:xfrm>
          <a:prstGeom prst="rect">
            <a:avLst/>
          </a:prstGeom>
          <a:solidFill>
            <a:srgbClr val="B5D8E1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 panose="020F0502020204030204"/>
              <a:buNone/>
              <a:defRPr/>
            </a:pPr>
            <a:endParaRPr sz="18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</a:endParaRPr>
          </a:p>
        </p:txBody>
      </p:sp>
      <p:sp>
        <p:nvSpPr>
          <p:cNvPr id="10" name="Google Shape;176;p5"/>
          <p:cNvSpPr txBox="1"/>
          <p:nvPr/>
        </p:nvSpPr>
        <p:spPr bwMode="auto">
          <a:xfrm>
            <a:off x="30276" y="6519206"/>
            <a:ext cx="468151" cy="199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 panose="020B0604020202020204"/>
              <a:buNone/>
              <a:defRPr/>
            </a:pPr>
            <a:r>
              <a:rPr lang="ru-RU" sz="1200" b="0" i="0" u="none" strike="noStrike" cap="non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11</a:t>
            </a:r>
            <a:endParaRPr lang="ru-RU" sz="1200" b="0" i="0" u="none" strike="noStrike" cap="none">
              <a:solidFill>
                <a:srgbClr val="FFFFFF"/>
              </a:solidFill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2" name="Google Shape;122;p2"/>
          <p:cNvSpPr txBox="1"/>
          <p:nvPr/>
        </p:nvSpPr>
        <p:spPr bwMode="auto">
          <a:xfrm>
            <a:off x="420954" y="355604"/>
            <a:ext cx="6518970" cy="335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/>
              <a:buNone/>
              <a:defRPr/>
            </a:pPr>
            <a:r>
              <a:rPr lang="ru-RU" sz="16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БЮДЖЕТ И ИСТОЧНИКИ ФИНАНСИРОВАНИЯ</a:t>
            </a:r>
            <a:endParaRPr b="1"/>
          </a:p>
        </p:txBody>
      </p:sp>
      <p:grpSp>
        <p:nvGrpSpPr>
          <p:cNvPr id="2" name="Google Shape;123;p2"/>
          <p:cNvGrpSpPr/>
          <p:nvPr/>
        </p:nvGrpSpPr>
        <p:grpSpPr bwMode="auto">
          <a:xfrm>
            <a:off x="0" y="692501"/>
            <a:ext cx="2624903" cy="97077"/>
            <a:chOff x="0" y="692501"/>
            <a:chExt cx="2624903" cy="97077"/>
          </a:xfrm>
        </p:grpSpPr>
        <p:sp>
          <p:nvSpPr>
            <p:cNvPr id="3" name="Google Shape;124;p2"/>
            <p:cNvSpPr/>
            <p:nvPr/>
          </p:nvSpPr>
          <p:spPr bwMode="auto">
            <a:xfrm>
              <a:off x="0" y="692501"/>
              <a:ext cx="1294463" cy="97077"/>
            </a:xfrm>
            <a:prstGeom prst="rect">
              <a:avLst/>
            </a:prstGeom>
            <a:solidFill>
              <a:srgbClr val="FBB3C1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  <a:defRPr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</a:endParaRPr>
            </a:p>
          </p:txBody>
        </p:sp>
        <p:sp>
          <p:nvSpPr>
            <p:cNvPr id="4" name="Google Shape;125;p2"/>
            <p:cNvSpPr/>
            <p:nvPr/>
          </p:nvSpPr>
          <p:spPr bwMode="auto">
            <a:xfrm>
              <a:off x="336583" y="692501"/>
              <a:ext cx="1294463" cy="97077"/>
            </a:xfrm>
            <a:prstGeom prst="rect">
              <a:avLst/>
            </a:prstGeom>
            <a:solidFill>
              <a:srgbClr val="9F00FF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  <a:defRPr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</a:endParaRPr>
            </a:p>
          </p:txBody>
        </p:sp>
        <p:sp>
          <p:nvSpPr>
            <p:cNvPr id="5" name="Google Shape;126;p2"/>
            <p:cNvSpPr/>
            <p:nvPr/>
          </p:nvSpPr>
          <p:spPr bwMode="auto">
            <a:xfrm>
              <a:off x="673166" y="692501"/>
              <a:ext cx="1294463" cy="97077"/>
            </a:xfrm>
            <a:prstGeom prst="rect">
              <a:avLst/>
            </a:prstGeom>
            <a:solidFill>
              <a:srgbClr val="FD493D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  <a:defRPr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</a:endParaRPr>
            </a:p>
          </p:txBody>
        </p:sp>
        <p:sp>
          <p:nvSpPr>
            <p:cNvPr id="6" name="Google Shape;127;p2"/>
            <p:cNvSpPr/>
            <p:nvPr/>
          </p:nvSpPr>
          <p:spPr bwMode="auto">
            <a:xfrm>
              <a:off x="993857" y="692501"/>
              <a:ext cx="1294463" cy="97077"/>
            </a:xfrm>
            <a:prstGeom prst="rect">
              <a:avLst/>
            </a:prstGeom>
            <a:solidFill>
              <a:srgbClr val="FCAF17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  <a:defRPr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</a:endParaRPr>
            </a:p>
          </p:txBody>
        </p:sp>
        <p:sp>
          <p:nvSpPr>
            <p:cNvPr id="7" name="Google Shape;128;p2"/>
            <p:cNvSpPr/>
            <p:nvPr/>
          </p:nvSpPr>
          <p:spPr bwMode="auto">
            <a:xfrm>
              <a:off x="1330440" y="692501"/>
              <a:ext cx="1294463" cy="97077"/>
            </a:xfrm>
            <a:prstGeom prst="rect">
              <a:avLst/>
            </a:prstGeom>
            <a:solidFill>
              <a:srgbClr val="B5D8E1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  <a:defRPr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</a:endParaRPr>
            </a:p>
          </p:txBody>
        </p:sp>
      </p:grpSp>
      <p:grpSp>
        <p:nvGrpSpPr>
          <p:cNvPr id="8" name="Google Shape;174;p5"/>
          <p:cNvGrpSpPr/>
          <p:nvPr/>
        </p:nvGrpSpPr>
        <p:grpSpPr bwMode="auto">
          <a:xfrm>
            <a:off x="-6779" y="6365338"/>
            <a:ext cx="542262" cy="506843"/>
            <a:chOff x="-1" y="0"/>
            <a:chExt cx="542260" cy="506841"/>
          </a:xfrm>
        </p:grpSpPr>
        <p:sp>
          <p:nvSpPr>
            <p:cNvPr id="9" name="Google Shape;175;p5"/>
            <p:cNvSpPr/>
            <p:nvPr/>
          </p:nvSpPr>
          <p:spPr bwMode="auto">
            <a:xfrm>
              <a:off x="-1" y="0"/>
              <a:ext cx="542260" cy="506841"/>
            </a:xfrm>
            <a:prstGeom prst="rect">
              <a:avLst/>
            </a:prstGeom>
            <a:solidFill>
              <a:srgbClr val="B5D8E1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 panose="020F0502020204030204"/>
                <a:buNone/>
                <a:defRPr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</a:endParaRPr>
            </a:p>
          </p:txBody>
        </p:sp>
        <p:sp>
          <p:nvSpPr>
            <p:cNvPr id="10" name="Google Shape;176;p5"/>
            <p:cNvSpPr txBox="1"/>
            <p:nvPr/>
          </p:nvSpPr>
          <p:spPr bwMode="auto">
            <a:xfrm>
              <a:off x="37054" y="153867"/>
              <a:ext cx="468149" cy="1991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Arial" panose="020B0604020202020204"/>
                <a:buNone/>
                <a:defRPr/>
              </a:pPr>
              <a:r>
                <a:rPr lang="ru-RU" sz="1200" b="0" i="0" u="none" strike="noStrike" cap="non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12</a:t>
              </a:r>
              <a:endParaRPr lang="ru-RU" sz="1200" b="0" i="0" u="none" strike="noStrike" cap="non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</a:endParaRPr>
            </a:p>
          </p:txBody>
        </p:sp>
      </p:grpSp>
      <p:graphicFrame>
        <p:nvGraphicFramePr>
          <p:cNvPr id="1493291171" name="Google Shape;161;p4"/>
          <p:cNvGraphicFramePr/>
          <p:nvPr/>
        </p:nvGraphicFramePr>
        <p:xfrm>
          <a:off x="731043" y="2124006"/>
          <a:ext cx="10542768" cy="3626058"/>
        </p:xfrm>
        <a:graphic>
          <a:graphicData uri="http://schemas.openxmlformats.org/drawingml/2006/table">
            <a:tbl>
              <a:tblPr firstRow="1">
                <a:tableStyleId>{E41325F8-6C6D-1E27-1C28-9EF0DFBFCE1C}</a:tableStyleId>
              </a:tblPr>
              <a:tblGrid>
                <a:gridCol w="810000"/>
                <a:gridCol w="4461384"/>
                <a:gridCol w="2635692"/>
                <a:gridCol w="2635692"/>
              </a:tblGrid>
              <a:tr h="745214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sz="1800">
                          <a:solidFill>
                            <a:schemeClr val="bg1"/>
                          </a:solidFill>
                        </a:rPr>
                        <a:t>№ п/п</a:t>
                      </a:r>
                      <a:endParaRPr sz="18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8F00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sz="1800" b="1" i="0" u="none">
                          <a:solidFill>
                            <a:srgbClr val="FFFFFF"/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Источники инвестиций</a:t>
                      </a:r>
                      <a:endParaRPr sz="18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8F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  <a:defRPr/>
                      </a:pPr>
                      <a:r>
                        <a:rPr sz="1800" b="1" i="0" u="none">
                          <a:solidFill>
                            <a:srgbClr val="FFFFFF"/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Сумма инвестиций,</a:t>
                      </a:r>
                      <a:endParaRPr sz="1800" b="1" i="0" u="none">
                        <a:solidFill>
                          <a:srgbClr val="FFFFFF"/>
                        </a:solidFill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  <a:defRPr/>
                      </a:pPr>
                      <a:r>
                        <a:rPr sz="1800" b="1" i="0" u="none">
                          <a:solidFill>
                            <a:srgbClr val="FFFFFF"/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тыс. руб.</a:t>
                      </a:r>
                      <a:endParaRPr sz="1800" u="none" strike="noStrike" cap="none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8F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  <a:defRPr/>
                      </a:pPr>
                      <a:r>
                        <a:rPr sz="1800" b="1" i="0" u="none">
                          <a:solidFill>
                            <a:srgbClr val="FFFFFF"/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Сумма инвестиций, %</a:t>
                      </a:r>
                      <a:endParaRPr sz="1800" u="none" strike="noStrike" cap="none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8F00FF"/>
                    </a:solidFill>
                  </a:tcPr>
                </a:tc>
              </a:tr>
              <a:tr h="730927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sz="1800" b="1">
                          <a:solidFill>
                            <a:schemeClr val="bg1"/>
                          </a:solidFill>
                        </a:rPr>
                        <a:t>1</a:t>
                      </a:r>
                      <a:endParaRPr sz="1800" b="1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8F00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sz="1800" b="0" i="0" u="none">
                          <a:solidFill>
                            <a:srgbClr val="000000"/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Потребность в финансовых средствах</a:t>
                      </a:r>
                      <a:endParaRPr sz="1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  <a:defRPr/>
                      </a:pPr>
                      <a:r>
                        <a:rPr lang="ru-RU" sz="1800" u="none" strike="noStrike" cap="none"/>
                        <a:t>2000</a:t>
                      </a:r>
                      <a:endParaRPr lang="ru-RU" sz="1800" u="none" strike="noStrike" cap="none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  <a:defRPr/>
                      </a:pPr>
                      <a:r>
                        <a:rPr lang="ru-RU" sz="1800" u="none" strike="noStrike" cap="none"/>
                        <a:t>80</a:t>
                      </a:r>
                      <a:r>
                        <a:rPr sz="1800" u="none" strike="noStrike" cap="none"/>
                        <a:t> %</a:t>
                      </a:r>
                      <a:endParaRPr sz="1800" u="none" strike="noStrike" cap="none"/>
                    </a:p>
                  </a:txBody>
                  <a:tcPr anchor="ctr"/>
                </a:tc>
              </a:tr>
              <a:tr h="716639"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  <a:defRPr/>
                      </a:pPr>
                      <a:r>
                        <a:rPr sz="1800" b="1" u="none" strike="noStrike" cap="none">
                          <a:solidFill>
                            <a:schemeClr val="bg1"/>
                          </a:solidFill>
                        </a:rPr>
                        <a:t>2</a:t>
                      </a:r>
                      <a:endParaRPr sz="1800" b="1" u="none" strike="noStrike" cap="none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8F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  <a:defRPr/>
                      </a:pPr>
                      <a:r>
                        <a:rPr sz="1800" b="0" i="0" u="none">
                          <a:solidFill>
                            <a:srgbClr val="000000"/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Собственные средства</a:t>
                      </a:r>
                      <a:endParaRPr sz="1800" u="none" strike="noStrike" cap="none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  <a:defRPr/>
                      </a:pPr>
                      <a:r>
                        <a:rPr lang="ru-RU" sz="1800" u="none" strike="noStrike" cap="none"/>
                        <a:t>120</a:t>
                      </a:r>
                      <a:endParaRPr lang="ru-RU" sz="1800" u="none" strike="noStrike" cap="none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  <a:defRPr/>
                      </a:pPr>
                      <a:r>
                        <a:rPr lang="ru-RU" sz="1800" u="none" strike="noStrike" cap="none"/>
                        <a:t>100%</a:t>
                      </a:r>
                      <a:endParaRPr lang="ru-RU" sz="1800" u="none" strike="noStrike" cap="none"/>
                    </a:p>
                  </a:txBody>
                  <a:tcPr anchor="ctr"/>
                </a:tc>
              </a:tr>
              <a:tr h="716639"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  <a:defRPr/>
                      </a:pPr>
                      <a:r>
                        <a:rPr sz="1800" b="1" u="none" strike="noStrike" cap="none">
                          <a:solidFill>
                            <a:schemeClr val="bg1"/>
                          </a:solidFill>
                        </a:rPr>
                        <a:t>3</a:t>
                      </a:r>
                      <a:endParaRPr sz="1800" b="1" u="none" strike="noStrike" cap="none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8F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  <a:defRPr/>
                      </a:pPr>
                      <a:r>
                        <a:rPr sz="1800" b="0" i="0" u="none">
                          <a:solidFill>
                            <a:srgbClr val="000000"/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Заимствованные средства </a:t>
                      </a:r>
                      <a:endParaRPr sz="1800" u="none" strike="noStrike" cap="none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  <a:defRPr/>
                      </a:pPr>
                      <a:r>
                        <a:rPr lang="ru-RU" sz="1800" u="none" strike="noStrike" cap="none"/>
                        <a:t>880</a:t>
                      </a:r>
                      <a:endParaRPr lang="ru-RU" sz="1800" u="none" strike="noStrike" cap="none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  <a:defRPr/>
                      </a:pPr>
                      <a:r>
                        <a:rPr lang="ru-RU" sz="1800" u="none" strike="noStrike" cap="none"/>
                        <a:t>50%</a:t>
                      </a:r>
                      <a:endParaRPr lang="ru-RU" sz="1800" u="none" strike="noStrike" cap="none"/>
                    </a:p>
                  </a:txBody>
                  <a:tcPr anchor="ctr"/>
                </a:tc>
              </a:tr>
              <a:tr h="716639"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  <a:defRPr/>
                      </a:pPr>
                      <a:r>
                        <a:rPr sz="1800" b="1" u="none" strike="noStrike" cap="none">
                          <a:solidFill>
                            <a:schemeClr val="bg1"/>
                          </a:solidFill>
                        </a:rPr>
                        <a:t>4</a:t>
                      </a:r>
                      <a:endParaRPr sz="1800" b="1" u="none" strike="noStrike" cap="none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8F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  <a:defRPr/>
                      </a:pPr>
                      <a:r>
                        <a:rPr sz="1800" b="0" i="0" u="none">
                          <a:solidFill>
                            <a:srgbClr val="000000"/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Гранты</a:t>
                      </a:r>
                      <a:endParaRPr sz="1800" u="none" strike="noStrike" cap="none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  <a:defRPr/>
                      </a:pPr>
                      <a:r>
                        <a:rPr lang="ru-RU" sz="1800" u="none" strike="noStrike" cap="none"/>
                        <a:t>1000</a:t>
                      </a:r>
                      <a:endParaRPr lang="ru-RU" sz="1800" u="none" strike="noStrike" cap="none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  <a:defRPr/>
                      </a:pPr>
                      <a:r>
                        <a:rPr lang="ru-RU" sz="1800" u="none" strike="noStrike" cap="none"/>
                        <a:t>100%</a:t>
                      </a:r>
                      <a:endParaRPr lang="ru-RU" sz="1800" u="none" strike="noStrike" cap="none"/>
                    </a:p>
                  </a:txBody>
                  <a:tcPr anchor="ctr"/>
                </a:tc>
              </a:tr>
            </a:tbl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noFill/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2" name="Google Shape;122;p2"/>
          <p:cNvSpPr txBox="1"/>
          <p:nvPr/>
        </p:nvSpPr>
        <p:spPr bwMode="auto">
          <a:xfrm>
            <a:off x="420954" y="355604"/>
            <a:ext cx="6518970" cy="335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/>
              <a:buNone/>
              <a:defRPr/>
            </a:pPr>
            <a:r>
              <a:rPr lang="ru-RU" sz="16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ЭКОНОМИЧЕСКИЕ ПОКАЗАТЕЛИ</a:t>
            </a:r>
            <a:endParaRPr b="1"/>
          </a:p>
        </p:txBody>
      </p:sp>
      <p:grpSp>
        <p:nvGrpSpPr>
          <p:cNvPr id="2" name="Google Shape;123;p2"/>
          <p:cNvGrpSpPr/>
          <p:nvPr/>
        </p:nvGrpSpPr>
        <p:grpSpPr bwMode="auto">
          <a:xfrm>
            <a:off x="0" y="692501"/>
            <a:ext cx="2624903" cy="97077"/>
            <a:chOff x="0" y="692501"/>
            <a:chExt cx="2624903" cy="97077"/>
          </a:xfrm>
        </p:grpSpPr>
        <p:sp>
          <p:nvSpPr>
            <p:cNvPr id="3" name="Google Shape;124;p2"/>
            <p:cNvSpPr/>
            <p:nvPr/>
          </p:nvSpPr>
          <p:spPr bwMode="auto">
            <a:xfrm>
              <a:off x="0" y="692501"/>
              <a:ext cx="1294463" cy="97077"/>
            </a:xfrm>
            <a:prstGeom prst="rect">
              <a:avLst/>
            </a:prstGeom>
            <a:solidFill>
              <a:srgbClr val="FBB3C1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  <a:defRPr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</a:endParaRPr>
            </a:p>
          </p:txBody>
        </p:sp>
        <p:sp>
          <p:nvSpPr>
            <p:cNvPr id="4" name="Google Shape;125;p2"/>
            <p:cNvSpPr/>
            <p:nvPr/>
          </p:nvSpPr>
          <p:spPr bwMode="auto">
            <a:xfrm>
              <a:off x="336583" y="692501"/>
              <a:ext cx="1294463" cy="97077"/>
            </a:xfrm>
            <a:prstGeom prst="rect">
              <a:avLst/>
            </a:prstGeom>
            <a:solidFill>
              <a:srgbClr val="9F00FF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  <a:defRPr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</a:endParaRPr>
            </a:p>
          </p:txBody>
        </p:sp>
        <p:sp>
          <p:nvSpPr>
            <p:cNvPr id="5" name="Google Shape;126;p2"/>
            <p:cNvSpPr/>
            <p:nvPr/>
          </p:nvSpPr>
          <p:spPr bwMode="auto">
            <a:xfrm>
              <a:off x="673166" y="692501"/>
              <a:ext cx="1294463" cy="97077"/>
            </a:xfrm>
            <a:prstGeom prst="rect">
              <a:avLst/>
            </a:prstGeom>
            <a:solidFill>
              <a:srgbClr val="FD493D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  <a:defRPr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</a:endParaRPr>
            </a:p>
          </p:txBody>
        </p:sp>
        <p:sp>
          <p:nvSpPr>
            <p:cNvPr id="6" name="Google Shape;127;p2"/>
            <p:cNvSpPr/>
            <p:nvPr/>
          </p:nvSpPr>
          <p:spPr bwMode="auto">
            <a:xfrm>
              <a:off x="993857" y="692501"/>
              <a:ext cx="1294463" cy="97077"/>
            </a:xfrm>
            <a:prstGeom prst="rect">
              <a:avLst/>
            </a:prstGeom>
            <a:solidFill>
              <a:srgbClr val="FCAF17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  <a:defRPr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</a:endParaRPr>
            </a:p>
          </p:txBody>
        </p:sp>
        <p:sp>
          <p:nvSpPr>
            <p:cNvPr id="7" name="Google Shape;128;p2"/>
            <p:cNvSpPr/>
            <p:nvPr/>
          </p:nvSpPr>
          <p:spPr bwMode="auto">
            <a:xfrm>
              <a:off x="1330440" y="692501"/>
              <a:ext cx="1294463" cy="97077"/>
            </a:xfrm>
            <a:prstGeom prst="rect">
              <a:avLst/>
            </a:prstGeom>
            <a:solidFill>
              <a:srgbClr val="B5D8E1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  <a:defRPr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</a:endParaRPr>
            </a:p>
          </p:txBody>
        </p:sp>
      </p:grpSp>
      <p:grpSp>
        <p:nvGrpSpPr>
          <p:cNvPr id="8" name="Google Shape;202;p6"/>
          <p:cNvGrpSpPr/>
          <p:nvPr/>
        </p:nvGrpSpPr>
        <p:grpSpPr bwMode="auto">
          <a:xfrm>
            <a:off x="-6779" y="6365338"/>
            <a:ext cx="542262" cy="506843"/>
            <a:chOff x="-1" y="0"/>
            <a:chExt cx="542260" cy="506841"/>
          </a:xfrm>
        </p:grpSpPr>
        <p:sp>
          <p:nvSpPr>
            <p:cNvPr id="9" name="Google Shape;203;p6"/>
            <p:cNvSpPr/>
            <p:nvPr/>
          </p:nvSpPr>
          <p:spPr bwMode="auto">
            <a:xfrm>
              <a:off x="-1" y="0"/>
              <a:ext cx="542260" cy="506841"/>
            </a:xfrm>
            <a:prstGeom prst="rect">
              <a:avLst/>
            </a:prstGeom>
            <a:solidFill>
              <a:srgbClr val="FBB3C1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 panose="020F0502020204030204"/>
                <a:buNone/>
                <a:defRPr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</a:endParaRPr>
            </a:p>
          </p:txBody>
        </p:sp>
        <p:sp>
          <p:nvSpPr>
            <p:cNvPr id="10" name="Google Shape;204;p6"/>
            <p:cNvSpPr txBox="1"/>
            <p:nvPr/>
          </p:nvSpPr>
          <p:spPr bwMode="auto">
            <a:xfrm>
              <a:off x="37054" y="153867"/>
              <a:ext cx="468149" cy="1991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Arial" panose="020B0604020202020204"/>
                <a:buNone/>
                <a:defRPr/>
              </a:pPr>
              <a:r>
                <a:rPr lang="ru-RU" sz="1200" b="0" i="0" u="none" strike="noStrike" cap="non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13</a:t>
              </a:r>
              <a:endParaRPr lang="ru-RU" sz="1200" b="0" i="0" u="none" strike="noStrike" cap="non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</a:endParaRPr>
            </a:p>
          </p:txBody>
        </p:sp>
      </p:grpSp>
      <p:graphicFrame>
        <p:nvGraphicFramePr>
          <p:cNvPr id="1234965514" name="Таблица 1234965513"/>
          <p:cNvGraphicFramePr/>
          <p:nvPr/>
        </p:nvGraphicFramePr>
        <p:xfrm>
          <a:off x="647229" y="2677278"/>
          <a:ext cx="4328498" cy="2346960"/>
        </p:xfrm>
        <a:graphic>
          <a:graphicData uri="http://schemas.openxmlformats.org/drawingml/2006/table">
            <a:tbl>
              <a:tblPr firstRow="1" bandRow="1">
                <a:tableStyleId>{E41325F8-6C6D-1E27-1C28-9EF0DFBFCE1C}</a:tableStyleId>
              </a:tblPr>
              <a:tblGrid>
                <a:gridCol w="2164080"/>
                <a:gridCol w="2164418"/>
              </a:tblGrid>
              <a:tr h="292099">
                <a:tc gridSpan="2"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sz="1600">
                          <a:solidFill>
                            <a:srgbClr val="8F00FF"/>
                          </a:solidFill>
                        </a:rPr>
                        <a:t>Показатели эффективности проекта</a:t>
                      </a:r>
                      <a:endParaRPr sz="1600">
                        <a:solidFill>
                          <a:srgbClr val="8F00FF"/>
                        </a:solidFill>
                      </a:endParaRPr>
                    </a:p>
                  </a:txBody>
                  <a:tcPr>
                    <a:lnL w="12699" algn="ctr">
                      <a:solidFill>
                        <a:srgbClr val="8F00FF"/>
                      </a:solidFill>
                    </a:lnL>
                    <a:lnR w="12699" algn="ctr">
                      <a:solidFill>
                        <a:srgbClr val="8F00FF"/>
                      </a:solidFill>
                    </a:lnR>
                    <a:lnT w="12699" algn="ctr">
                      <a:solidFill>
                        <a:srgbClr val="8F00FF"/>
                      </a:solidFill>
                    </a:lnT>
                    <a:lnB w="12699" algn="ctr">
                      <a:solidFill>
                        <a:srgbClr val="8F00FF"/>
                      </a:solidFill>
                    </a:lnB>
                  </a:tcPr>
                </a:tc>
                <a:tc hMerge="1">
                  <a:tcPr/>
                </a:tc>
              </a:tr>
              <a:tr h="304799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sz="1600">
                          <a:solidFill>
                            <a:srgbClr val="8F00FF"/>
                          </a:solidFill>
                        </a:rPr>
                        <a:t>NPV</a:t>
                      </a:r>
                      <a:endParaRPr sz="1600">
                        <a:solidFill>
                          <a:srgbClr val="8F00FF"/>
                        </a:solidFill>
                      </a:endParaRPr>
                    </a:p>
                  </a:txBody>
                  <a:tcPr>
                    <a:lnL w="12699" algn="ctr">
                      <a:solidFill>
                        <a:srgbClr val="8F00FF"/>
                      </a:solidFill>
                    </a:lnL>
                    <a:lnR w="12699" algn="ctr">
                      <a:solidFill>
                        <a:srgbClr val="8F00FF"/>
                      </a:solidFill>
                    </a:lnR>
                    <a:lnT w="12699" algn="ctr">
                      <a:solidFill>
                        <a:srgbClr val="8F00FF"/>
                      </a:solidFill>
                    </a:lnT>
                    <a:lnB w="12699" algn="ctr">
                      <a:solidFill>
                        <a:srgbClr val="8F00FF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600">
                          <a:solidFill>
                            <a:srgbClr val="8F00FF"/>
                          </a:solidFill>
                        </a:rPr>
                        <a:t>6444000</a:t>
                      </a:r>
                      <a:r>
                        <a:rPr sz="1600">
                          <a:solidFill>
                            <a:srgbClr val="8F00FF"/>
                          </a:solidFill>
                        </a:rPr>
                        <a:t> руб.</a:t>
                      </a:r>
                      <a:endParaRPr sz="1600">
                        <a:solidFill>
                          <a:srgbClr val="8F00FF"/>
                        </a:solidFill>
                      </a:endParaRPr>
                    </a:p>
                  </a:txBody>
                  <a:tcPr>
                    <a:lnL w="12699" algn="ctr">
                      <a:solidFill>
                        <a:srgbClr val="8F00FF"/>
                      </a:solidFill>
                    </a:lnL>
                    <a:lnR w="12699" algn="ctr">
                      <a:solidFill>
                        <a:srgbClr val="8F00FF"/>
                      </a:solidFill>
                    </a:lnR>
                    <a:lnT w="12699" algn="ctr">
                      <a:solidFill>
                        <a:srgbClr val="8F00FF"/>
                      </a:solidFill>
                    </a:lnT>
                    <a:lnB w="12699" algn="ctr">
                      <a:solidFill>
                        <a:srgbClr val="8F00FF"/>
                      </a:solidFill>
                    </a:lnB>
                  </a:tcPr>
                </a:tc>
              </a:tr>
            </a:tbl>
          </a:graphicData>
        </a:graphic>
      </p:graphicFrame>
      <p:graphicFrame>
        <p:nvGraphicFramePr>
          <p:cNvPr id="11" name="Диаграмма 10"/>
          <p:cNvGraphicFramePr/>
          <p:nvPr/>
        </p:nvGraphicFramePr>
        <p:xfrm>
          <a:off x="5375910" y="1700530"/>
          <a:ext cx="6350000" cy="4762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7" name="Google Shape;117;p2"/>
          <p:cNvSpPr txBox="1"/>
          <p:nvPr/>
        </p:nvSpPr>
        <p:spPr bwMode="auto">
          <a:xfrm>
            <a:off x="2567305" y="1196975"/>
            <a:ext cx="8155940" cy="1382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1600"/>
              <a:buFont typeface="Arial" panose="020B0604020202020204"/>
              <a:buNone/>
              <a:defRPr/>
            </a:pPr>
            <a:r>
              <a:rPr lang="ru-RU" sz="2800" b="0" i="0" u="none" strike="noStrike" cap="none">
                <a:solidFill>
                  <a:srgbClr val="1B1B1B"/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Анализы (</a:t>
            </a:r>
            <a:r>
              <a:rPr lang="ru-RU" sz="2800">
                <a:solidFill>
                  <a:srgbClr val="1B1B1B"/>
                </a:solidFill>
                <a:sym typeface="+mn-ea"/>
              </a:rPr>
              <a:t>SWOT) полимерпесчаной плитки</a:t>
            </a:r>
            <a:endParaRPr sz="2800" b="0" i="0" u="none" strike="noStrike" cap="none">
              <a:solidFill>
                <a:srgbClr val="1B1B1B"/>
              </a:solidFill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1600"/>
              <a:buFont typeface="Arial" panose="020B0604020202020204"/>
              <a:buNone/>
              <a:defRPr/>
            </a:pPr>
            <a:endParaRPr lang="ru-RU" sz="2800" b="0" i="0" u="none" strike="noStrike" cap="none">
              <a:solidFill>
                <a:srgbClr val="1B1B1B"/>
              </a:solidFill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1600"/>
              <a:buFont typeface="Arial" panose="020B0604020202020204"/>
              <a:buNone/>
              <a:defRPr/>
            </a:pPr>
            <a:endParaRPr sz="2800" b="0" i="0" u="none" strike="noStrike" cap="none">
              <a:solidFill>
                <a:srgbClr val="1B1B1B"/>
              </a:solidFill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  <p:sp>
        <p:nvSpPr>
          <p:cNvPr id="122" name="Google Shape;122;p2"/>
          <p:cNvSpPr txBox="1"/>
          <p:nvPr/>
        </p:nvSpPr>
        <p:spPr bwMode="auto">
          <a:xfrm>
            <a:off x="420954" y="355604"/>
            <a:ext cx="6518970" cy="335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/>
              <a:buNone/>
              <a:defRPr/>
            </a:pPr>
            <a:r>
              <a:rPr lang="ru-RU" sz="16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ВОЗМОЖНОСТИ И РИСКИ</a:t>
            </a:r>
            <a:endParaRPr b="1"/>
          </a:p>
        </p:txBody>
      </p:sp>
      <p:grpSp>
        <p:nvGrpSpPr>
          <p:cNvPr id="2" name="Google Shape;123;p2"/>
          <p:cNvGrpSpPr/>
          <p:nvPr/>
        </p:nvGrpSpPr>
        <p:grpSpPr bwMode="auto">
          <a:xfrm>
            <a:off x="0" y="692501"/>
            <a:ext cx="2624903" cy="97077"/>
            <a:chOff x="0" y="692501"/>
            <a:chExt cx="2624903" cy="97077"/>
          </a:xfrm>
        </p:grpSpPr>
        <p:sp>
          <p:nvSpPr>
            <p:cNvPr id="3" name="Google Shape;124;p2"/>
            <p:cNvSpPr/>
            <p:nvPr/>
          </p:nvSpPr>
          <p:spPr bwMode="auto">
            <a:xfrm>
              <a:off x="0" y="692501"/>
              <a:ext cx="1294463" cy="97077"/>
            </a:xfrm>
            <a:prstGeom prst="rect">
              <a:avLst/>
            </a:prstGeom>
            <a:solidFill>
              <a:srgbClr val="FBB3C1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  <a:defRPr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</a:endParaRPr>
            </a:p>
          </p:txBody>
        </p:sp>
        <p:sp>
          <p:nvSpPr>
            <p:cNvPr id="4" name="Google Shape;125;p2"/>
            <p:cNvSpPr/>
            <p:nvPr/>
          </p:nvSpPr>
          <p:spPr bwMode="auto">
            <a:xfrm>
              <a:off x="336583" y="692501"/>
              <a:ext cx="1294463" cy="97077"/>
            </a:xfrm>
            <a:prstGeom prst="rect">
              <a:avLst/>
            </a:prstGeom>
            <a:solidFill>
              <a:srgbClr val="9F00FF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  <a:defRPr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</a:endParaRPr>
            </a:p>
          </p:txBody>
        </p:sp>
        <p:sp>
          <p:nvSpPr>
            <p:cNvPr id="5" name="Google Shape;126;p2"/>
            <p:cNvSpPr/>
            <p:nvPr/>
          </p:nvSpPr>
          <p:spPr bwMode="auto">
            <a:xfrm>
              <a:off x="673166" y="692501"/>
              <a:ext cx="1294463" cy="97077"/>
            </a:xfrm>
            <a:prstGeom prst="rect">
              <a:avLst/>
            </a:prstGeom>
            <a:solidFill>
              <a:srgbClr val="FD493D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  <a:defRPr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</a:endParaRPr>
            </a:p>
          </p:txBody>
        </p:sp>
        <p:sp>
          <p:nvSpPr>
            <p:cNvPr id="6" name="Google Shape;127;p2"/>
            <p:cNvSpPr/>
            <p:nvPr/>
          </p:nvSpPr>
          <p:spPr bwMode="auto">
            <a:xfrm>
              <a:off x="993857" y="692501"/>
              <a:ext cx="1294463" cy="97077"/>
            </a:xfrm>
            <a:prstGeom prst="rect">
              <a:avLst/>
            </a:prstGeom>
            <a:solidFill>
              <a:srgbClr val="FCAF17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  <a:defRPr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</a:endParaRPr>
            </a:p>
          </p:txBody>
        </p:sp>
        <p:sp>
          <p:nvSpPr>
            <p:cNvPr id="7" name="Google Shape;128;p2"/>
            <p:cNvSpPr/>
            <p:nvPr/>
          </p:nvSpPr>
          <p:spPr bwMode="auto">
            <a:xfrm>
              <a:off x="1330440" y="692501"/>
              <a:ext cx="1294463" cy="97077"/>
            </a:xfrm>
            <a:prstGeom prst="rect">
              <a:avLst/>
            </a:prstGeom>
            <a:solidFill>
              <a:srgbClr val="B5D8E1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  <a:defRPr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</a:endParaRPr>
            </a:p>
          </p:txBody>
        </p:sp>
      </p:grpSp>
      <p:grpSp>
        <p:nvGrpSpPr>
          <p:cNvPr id="11" name="Google Shape;118;p2"/>
          <p:cNvGrpSpPr/>
          <p:nvPr/>
        </p:nvGrpSpPr>
        <p:grpSpPr bwMode="auto">
          <a:xfrm>
            <a:off x="-18522" y="6358525"/>
            <a:ext cx="542262" cy="506843"/>
            <a:chOff x="-1" y="0"/>
            <a:chExt cx="542260" cy="506841"/>
          </a:xfrm>
        </p:grpSpPr>
        <p:sp>
          <p:nvSpPr>
            <p:cNvPr id="12" name="Google Shape;119;p2"/>
            <p:cNvSpPr/>
            <p:nvPr/>
          </p:nvSpPr>
          <p:spPr bwMode="auto">
            <a:xfrm>
              <a:off x="-1" y="0"/>
              <a:ext cx="542260" cy="506841"/>
            </a:xfrm>
            <a:prstGeom prst="rect">
              <a:avLst/>
            </a:prstGeom>
            <a:solidFill>
              <a:srgbClr val="FD493D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 panose="020F0502020204030204"/>
                <a:buNone/>
                <a:defRPr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</a:endParaRPr>
            </a:p>
          </p:txBody>
        </p:sp>
        <p:sp>
          <p:nvSpPr>
            <p:cNvPr id="13" name="Google Shape;120;p2"/>
            <p:cNvSpPr txBox="1"/>
            <p:nvPr/>
          </p:nvSpPr>
          <p:spPr bwMode="auto">
            <a:xfrm>
              <a:off x="37054" y="153867"/>
              <a:ext cx="468149" cy="1991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Arial" panose="020B0604020202020204"/>
                <a:buNone/>
                <a:defRPr/>
              </a:pPr>
              <a:r>
                <a:rPr lang="ru-RU" sz="1200">
                  <a:solidFill>
                    <a:srgbClr val="FFFFFF"/>
                  </a:solidFill>
                </a:rPr>
                <a:t>14</a:t>
              </a:r>
              <a:endParaRPr lang="ru-RU" sz="1200">
                <a:solidFill>
                  <a:srgbClr val="FFFFFF"/>
                </a:solidFill>
              </a:endParaRPr>
            </a:p>
          </p:txBody>
        </p:sp>
      </p:grpSp>
      <p:graphicFrame>
        <p:nvGraphicFramePr>
          <p:cNvPr id="398" name="Google Shape;398;p12"/>
          <p:cNvGraphicFramePr/>
          <p:nvPr/>
        </p:nvGraphicFramePr>
        <p:xfrm>
          <a:off x="1559291" y="1845613"/>
          <a:ext cx="9289475" cy="4348330"/>
        </p:xfrm>
        <a:graphic>
          <a:graphicData uri="http://schemas.openxmlformats.org/drawingml/2006/table">
            <a:tbl>
              <a:tblPr>
                <a:noFill/>
                <a:tableStyleId>{5433072B-80B2-4605-9B24-51E8EBA815FF}</a:tableStyleId>
              </a:tblPr>
              <a:tblGrid>
                <a:gridCol w="4644390"/>
                <a:gridCol w="4645085"/>
              </a:tblGrid>
              <a:tr h="2005330">
                <a:tc>
                  <a:txBody>
                    <a:bodyPr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b="1" u="none" strike="noStrike" cap="none">
                          <a:solidFill>
                            <a:srgbClr val="000000"/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  <a:sym typeface="Arial" panose="020B0604020202020204"/>
                        </a:rPr>
                        <a:t>Сильные стороны</a:t>
                      </a:r>
                      <a:endParaRPr sz="1400" u="none" strike="noStrike" cap="none">
                        <a:solidFill>
                          <a:srgbClr val="000000"/>
                        </a:solidFill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  <a:p>
                      <a:pPr marL="342900" marR="0" lvl="0" indent="-3429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Noto Sans Symbols"/>
                        <a:buChar char="−"/>
                      </a:pPr>
                      <a:r>
                        <a:rPr sz="1400" u="none" strike="noStrike" cap="none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  <a:cs typeface="Calibri" panose="020F0502020204030204"/>
                          <a:sym typeface="Arial" panose="020B0604020202020204"/>
                        </a:rPr>
                        <a:t>Низкая стоимость сырья</a:t>
                      </a:r>
                      <a:endParaRPr sz="1400" u="none" strike="noStrike" cap="none">
                        <a:solidFill>
                          <a:srgbClr val="000000"/>
                        </a:solidFill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Arial" panose="020B0604020202020204"/>
                      </a:endParaRPr>
                    </a:p>
                    <a:p>
                      <a:pPr marL="342900" marR="0" lvl="0" indent="-3429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Noto Sans Symbols"/>
                        <a:buChar char="−"/>
                      </a:pPr>
                      <a:r>
                        <a:rPr sz="1400" u="none" strike="noStrike" cap="none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  <a:cs typeface="Calibri" panose="020F0502020204030204"/>
                          <a:sym typeface="Arial" panose="020B0604020202020204"/>
                        </a:rPr>
                        <a:t>Технология производства защищена патентами</a:t>
                      </a:r>
                      <a:endParaRPr sz="1400" u="none" strike="noStrike" cap="none">
                        <a:solidFill>
                          <a:srgbClr val="000000"/>
                        </a:solidFill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Arial" panose="020B0604020202020204"/>
                      </a:endParaRPr>
                    </a:p>
                    <a:p>
                      <a:pPr marL="342900" marR="0" lvl="0" indent="-3429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Noto Sans Symbols"/>
                        <a:buChar char="−"/>
                      </a:pPr>
                      <a:r>
                        <a:rPr sz="1400" u="none" strike="noStrike" cap="none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  <a:cs typeface="Calibri" panose="020F0502020204030204"/>
                          <a:sym typeface="Arial" panose="020B0604020202020204"/>
                        </a:rPr>
                        <a:t>Возможность управления характеристиками продукта</a:t>
                      </a:r>
                      <a:endParaRPr sz="1400" u="none" strike="noStrike" cap="none">
                        <a:solidFill>
                          <a:srgbClr val="000000"/>
                        </a:solidFill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Arial" panose="020B0604020202020204"/>
                      </a:endParaRPr>
                    </a:p>
                    <a:p>
                      <a:pPr marL="342900" marR="0" lvl="0" indent="-3429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Noto Sans Symbols"/>
                        <a:buChar char="−"/>
                      </a:pPr>
                      <a:r>
                        <a:rPr sz="1400" u="none" strike="noStrike" cap="none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  <a:cs typeface="Calibri" panose="020F0502020204030204"/>
                          <a:sym typeface="Arial" panose="020B0604020202020204"/>
                        </a:rPr>
                        <a:t>Экологичность и безопасность</a:t>
                      </a:r>
                      <a:endParaRPr sz="1400" u="none" strike="noStrike" cap="none">
                        <a:solidFill>
                          <a:srgbClr val="000000"/>
                        </a:solidFill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Arial" panose="020B0604020202020204"/>
                      </a:endParaRPr>
                    </a:p>
                    <a:p>
                      <a:pPr marL="342900" marR="0" lvl="0" indent="-3429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Noto Sans Symbols"/>
                        <a:buChar char="−"/>
                      </a:pPr>
                      <a:r>
                        <a:rPr sz="1400" u="none" strike="noStrike" cap="none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  <a:cs typeface="Calibri" panose="020F0502020204030204"/>
                          <a:sym typeface="Arial" panose="020B0604020202020204"/>
                        </a:rPr>
                        <a:t>Разнообразие фактур и расцветок</a:t>
                      </a:r>
                      <a:endParaRPr sz="1400" u="none" strike="noStrike" cap="none">
                        <a:solidFill>
                          <a:srgbClr val="000000"/>
                        </a:solidFill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Arial" panose="020B0604020202020204"/>
                      </a:endParaRPr>
                    </a:p>
                    <a:p>
                      <a:pPr marL="342900" marR="0" lvl="0" indent="-3429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Noto Sans Symbols"/>
                        <a:buChar char="−"/>
                      </a:pPr>
                      <a:r>
                        <a:rPr sz="1400" u="none" strike="noStrike" cap="none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  <a:cs typeface="Calibri" panose="020F0502020204030204"/>
                          <a:sym typeface="Arial" panose="020B0604020202020204"/>
                        </a:rPr>
                        <a:t>Простота монтажа для потребителя</a:t>
                      </a:r>
                      <a:endParaRPr sz="1400" u="none" strike="noStrike" cap="none">
                        <a:solidFill>
                          <a:srgbClr val="000000"/>
                        </a:solidFill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Arial" panose="020B0604020202020204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8064A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8064A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8064A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8064A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b="1" u="none" strike="noStrike" cap="none">
                          <a:solidFill>
                            <a:srgbClr val="000000"/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  <a:sym typeface="Arial" panose="020B0604020202020204"/>
                        </a:rPr>
                        <a:t>Слабые стороны</a:t>
                      </a:r>
                      <a:endParaRPr sz="1400" u="none" strike="noStrike" cap="none">
                        <a:solidFill>
                          <a:srgbClr val="000000"/>
                        </a:solidFill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  <a:p>
                      <a:pPr marL="342900" marR="0" lvl="0" indent="-3429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Noto Sans Symbols"/>
                        <a:buChar char="−"/>
                      </a:pPr>
                      <a:r>
                        <a:rPr sz="1400" u="none" strike="noStrike" cap="none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  <a:cs typeface="Calibri" panose="020F0502020204030204"/>
                          <a:sym typeface="Calibri" panose="020F0502020204030204"/>
                        </a:rPr>
                        <a:t>Новый незнакомый бренд на рынке</a:t>
                      </a:r>
                      <a:endParaRPr sz="1400" u="none" strike="noStrike" cap="none">
                        <a:solidFill>
                          <a:srgbClr val="000000"/>
                        </a:solidFill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  <a:p>
                      <a:pPr marL="342900" marR="0" lvl="0" indent="-3429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Noto Sans Symbols"/>
                        <a:buChar char="−"/>
                      </a:pPr>
                      <a:r>
                        <a:rPr sz="1400" u="none" strike="noStrike" cap="none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  <a:cs typeface="Calibri" panose="020F0502020204030204"/>
                          <a:sym typeface="Calibri" panose="020F0502020204030204"/>
                        </a:rPr>
                        <a:t>Требуется значительный стартовый капитал</a:t>
                      </a:r>
                      <a:endParaRPr sz="1400" u="none" strike="noStrike" cap="none">
                        <a:solidFill>
                          <a:srgbClr val="000000"/>
                        </a:solidFill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  <a:p>
                      <a:pPr marL="342900" marR="0" lvl="0" indent="-3429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Noto Sans Symbols"/>
                        <a:buChar char="−"/>
                      </a:pPr>
                      <a:r>
                        <a:rPr sz="1400" u="none" strike="noStrike" cap="none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  <a:cs typeface="Calibri" panose="020F0502020204030204"/>
                          <a:sym typeface="Calibri" panose="020F0502020204030204"/>
                        </a:rPr>
                        <a:t>Нет истории продаж</a:t>
                      </a:r>
                      <a:endParaRPr sz="1400" u="none" strike="noStrike" cap="none">
                        <a:solidFill>
                          <a:srgbClr val="000000"/>
                        </a:solidFill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  <a:p>
                      <a:pPr marL="342900" marR="0" lvl="0" indent="-3429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Noto Sans Symbols"/>
                        <a:buChar char="−"/>
                      </a:pPr>
                      <a:r>
                        <a:rPr sz="1400" u="none" strike="noStrike" cap="none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  <a:cs typeface="Calibri" panose="020F0502020204030204"/>
                          <a:sym typeface="Calibri" panose="020F0502020204030204"/>
                        </a:rPr>
                        <a:t>Отсутствие мощностей для крупносерийного производства</a:t>
                      </a:r>
                      <a:endParaRPr sz="1400" u="none" strike="noStrike" cap="none">
                        <a:solidFill>
                          <a:srgbClr val="000000"/>
                        </a:solidFill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8064A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8064A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8064A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8064A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2343000">
                <a:tc>
                  <a:txBody>
                    <a:bodyPr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b="1">
                          <a:sym typeface="Arial" panose="020B0604020202020204"/>
                        </a:rPr>
                        <a:t>Угрозы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  <a:p>
                      <a:pPr marL="342900" marR="0" lvl="0" indent="-3429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Noto Sans Symbols"/>
                        <a:buChar char="−"/>
                      </a:pPr>
                      <a:r>
                        <a:rPr sz="1400" u="none" strike="noStrike" cap="none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  <a:cs typeface="Calibri" panose="020F0502020204030204"/>
                          <a:sym typeface="Calibri" panose="020F0502020204030204"/>
                        </a:rPr>
                        <a:t>Снижение платежеспособного спроса населения</a:t>
                      </a:r>
                      <a:endParaRPr sz="1400" u="none" strike="noStrike" cap="none">
                        <a:solidFill>
                          <a:srgbClr val="000000"/>
                        </a:solidFill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  <a:p>
                      <a:pPr marL="342900" marR="0" lvl="0" indent="-3429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Noto Sans Symbols"/>
                        <a:buChar char="−"/>
                      </a:pPr>
                      <a:r>
                        <a:rPr sz="1400" u="none" strike="noStrike" cap="none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  <a:cs typeface="Calibri" panose="020F0502020204030204"/>
                          <a:sym typeface="Calibri" panose="020F0502020204030204"/>
                        </a:rPr>
                        <a:t>Рост цен на сырье и материалы</a:t>
                      </a:r>
                      <a:endParaRPr sz="1400" u="none" strike="noStrike" cap="none">
                        <a:solidFill>
                          <a:srgbClr val="000000"/>
                        </a:solidFill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  <a:p>
                      <a:pPr marL="342900" marR="0" lvl="0" indent="-3429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Noto Sans Symbols"/>
                        <a:buChar char="−"/>
                      </a:pPr>
                      <a:r>
                        <a:rPr sz="1400" u="none" strike="noStrike" cap="none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  <a:cs typeface="Calibri" panose="020F0502020204030204"/>
                          <a:sym typeface="Calibri" panose="020F0502020204030204"/>
                        </a:rPr>
                        <a:t>Появление новых конкурентов</a:t>
                      </a:r>
                      <a:endParaRPr sz="1400" u="none" strike="noStrike" cap="none">
                        <a:solidFill>
                          <a:srgbClr val="000000"/>
                        </a:solidFill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  <a:p>
                      <a:pPr marL="342900" marR="0" lvl="0" indent="-3429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Noto Sans Symbols"/>
                        <a:buChar char="−"/>
                      </a:pPr>
                      <a:r>
                        <a:rPr sz="1400" u="none" strike="noStrike" cap="none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  <a:cs typeface="Calibri" panose="020F0502020204030204"/>
                          <a:sym typeface="Calibri" panose="020F0502020204030204"/>
                        </a:rPr>
                        <a:t>Введение дополнительных сертификационных требований со стороны государства</a:t>
                      </a:r>
                      <a:endParaRPr sz="1400" u="none" strike="noStrike" cap="none">
                        <a:solidFill>
                          <a:srgbClr val="000000"/>
                        </a:solidFill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8064A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8064A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8064A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8064A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Noto Sans Symbols"/>
                        <a:buNone/>
                      </a:pPr>
                      <a:r>
                        <a:rPr lang="ru-RU" sz="1800" b="1">
                          <a:sym typeface="Arial" panose="020B0604020202020204"/>
                        </a:rPr>
                        <a:t>Возможности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  <a:p>
                      <a:pPr marL="342900" marR="0" lvl="0" indent="-3429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Noto Sans Symbols"/>
                        <a:buChar char="−"/>
                      </a:pPr>
                      <a:r>
                        <a:rPr sz="1400" u="none" strike="noStrike" cap="none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  <a:cs typeface="Calibri" panose="020F0502020204030204"/>
                          <a:sym typeface="Calibri" panose="020F0502020204030204"/>
                        </a:rPr>
                        <a:t>Импортозамещение традиционной плитки</a:t>
                      </a:r>
                      <a:endParaRPr sz="1400" u="none" strike="noStrike" cap="none">
                        <a:solidFill>
                          <a:srgbClr val="000000"/>
                        </a:solidFill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  <a:p>
                      <a:pPr marL="342900" marR="0" lvl="0" indent="-3429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Noto Sans Symbols"/>
                        <a:buChar char="−"/>
                      </a:pPr>
                      <a:r>
                        <a:rPr sz="1400" u="none" strike="noStrike" cap="none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  <a:cs typeface="Calibri" panose="020F0502020204030204"/>
                          <a:sym typeface="Calibri" panose="020F0502020204030204"/>
                        </a:rPr>
                        <a:t>Рост спроса на облицовочные материалы</a:t>
                      </a:r>
                      <a:endParaRPr sz="1400" u="none" strike="noStrike" cap="none">
                        <a:solidFill>
                          <a:srgbClr val="000000"/>
                        </a:solidFill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  <a:p>
                      <a:pPr marL="342900" marR="0" lvl="0" indent="-3429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Noto Sans Symbols"/>
                        <a:buChar char="−"/>
                      </a:pPr>
                      <a:r>
                        <a:rPr sz="1400" u="none" strike="noStrike" cap="none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  <a:cs typeface="Calibri" panose="020F0502020204030204"/>
                          <a:sym typeface="Calibri" panose="020F0502020204030204"/>
                        </a:rPr>
                        <a:t>Господдержка как импортозамещающего производства</a:t>
                      </a:r>
                      <a:endParaRPr sz="1400" u="none" strike="noStrike" cap="none">
                        <a:solidFill>
                          <a:srgbClr val="000000"/>
                        </a:solidFill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  <a:p>
                      <a:pPr marL="342900" marR="0" lvl="0" indent="-3429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Noto Sans Symbols"/>
                        <a:buChar char="−"/>
                      </a:pPr>
                      <a:r>
                        <a:rPr sz="1400" u="none" strike="noStrike" cap="none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  <a:cs typeface="Calibri" panose="020F0502020204030204"/>
                          <a:sym typeface="Calibri" panose="020F0502020204030204"/>
                        </a:rPr>
                        <a:t>Вывод продукции на экспорт</a:t>
                      </a:r>
                      <a:endParaRPr sz="1400" u="none" strike="noStrike" cap="none">
                        <a:solidFill>
                          <a:srgbClr val="000000"/>
                        </a:solidFill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8064A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8064A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8064A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8064A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5810" y="260985"/>
            <a:ext cx="10515600" cy="1325563"/>
          </a:xfrm>
        </p:spPr>
        <p:txBody>
          <a:bodyPr/>
          <a:p>
            <a:r>
              <a:rPr lang="ru-RU" altLang="en-US"/>
              <a:t>перспективы </a:t>
            </a:r>
            <a:r>
              <a:rPr lang="ru-RU" altLang="en-US" sz="1800">
                <a:solidFill>
                  <a:schemeClr val="tx1"/>
                </a:solidFill>
              </a:rPr>
              <a:t>(</a:t>
            </a:r>
            <a:r>
              <a:rPr lang="ru-RU" altLang="en-US" sz="18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Дорожная карта 5 лет)</a:t>
            </a:r>
            <a:endParaRPr lang="ru-RU" altLang="en-US" sz="180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11" name="Полилиния 10"/>
          <p:cNvSpPr/>
          <p:nvPr/>
        </p:nvSpPr>
        <p:spPr>
          <a:xfrm>
            <a:off x="575945" y="1833880"/>
            <a:ext cx="11128375" cy="3691890"/>
          </a:xfrm>
          <a:custGeom>
            <a:avLst/>
            <a:gdLst>
              <a:gd name="connisteX0" fmla="*/ 1335805 w 11128356"/>
              <a:gd name="connsiteY0" fmla="*/ 132667 h 3691885"/>
              <a:gd name="connisteX1" fmla="*/ 9624460 w 11128356"/>
              <a:gd name="connsiteY1" fmla="*/ 142827 h 3691885"/>
              <a:gd name="connisteX2" fmla="*/ 10046100 w 11128356"/>
              <a:gd name="connsiteY2" fmla="*/ 1633807 h 3691885"/>
              <a:gd name="connisteX3" fmla="*/ 1306595 w 11128356"/>
              <a:gd name="connsiteY3" fmla="*/ 1633807 h 3691885"/>
              <a:gd name="connisteX4" fmla="*/ 1306595 w 11128356"/>
              <a:gd name="connsiteY4" fmla="*/ 3526742 h 3691885"/>
              <a:gd name="connisteX5" fmla="*/ 9987045 w 11128356"/>
              <a:gd name="connsiteY5" fmla="*/ 3526742 h 3691885"/>
              <a:gd name="connisteX6" fmla="*/ 12939160 w 11128356"/>
              <a:gd name="connsiteY6" fmla="*/ 3595322 h 369188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l" t="t" r="r" b="b"/>
            <a:pathLst>
              <a:path w="11128357" h="3691885">
                <a:moveTo>
                  <a:pt x="1335806" y="132668"/>
                </a:moveTo>
                <a:cubicBezTo>
                  <a:pt x="2984901" y="104728"/>
                  <a:pt x="7882656" y="-157527"/>
                  <a:pt x="9624461" y="142828"/>
                </a:cubicBezTo>
                <a:cubicBezTo>
                  <a:pt x="11366266" y="443183"/>
                  <a:pt x="11709801" y="1335358"/>
                  <a:pt x="10046101" y="1633808"/>
                </a:cubicBezTo>
                <a:cubicBezTo>
                  <a:pt x="8382401" y="1932258"/>
                  <a:pt x="3054751" y="1255348"/>
                  <a:pt x="1306596" y="1633808"/>
                </a:cubicBezTo>
                <a:cubicBezTo>
                  <a:pt x="-441559" y="2012268"/>
                  <a:pt x="-429494" y="3148283"/>
                  <a:pt x="1306596" y="3526743"/>
                </a:cubicBezTo>
                <a:cubicBezTo>
                  <a:pt x="3042686" y="3905203"/>
                  <a:pt x="7660406" y="3512773"/>
                  <a:pt x="9987046" y="3526743"/>
                </a:cubicBezTo>
              </a:path>
            </a:pathLst>
          </a:custGeom>
          <a:ln w="31750">
            <a:gradFill>
              <a:gsLst>
                <a:gs pos="0">
                  <a:schemeClr val="accent1">
                    <a:hueOff val="-4200000"/>
                  </a:schemeClr>
                </a:gs>
                <a:gs pos="100000">
                  <a:schemeClr val="accent1"/>
                </a:gs>
              </a:gsLst>
            </a:gradFill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ru-RU" altLang="en-US"/>
          </a:p>
        </p:txBody>
      </p:sp>
      <p:sp>
        <p:nvSpPr>
          <p:cNvPr id="12" name="Равнобедренный треугольник 11"/>
          <p:cNvSpPr/>
          <p:nvPr/>
        </p:nvSpPr>
        <p:spPr>
          <a:xfrm>
            <a:off x="2207260" y="1701165"/>
            <a:ext cx="793750" cy="465455"/>
          </a:xfrm>
          <a:prstGeom prst="triangle">
            <a:avLst/>
          </a:prstGeom>
          <a:effectLst>
            <a:softEdge rad="50800"/>
          </a:effectLst>
        </p:spPr>
        <p:style>
          <a:lnRef idx="0">
            <a:srgbClr val="FFFFFF"/>
          </a:lnRef>
          <a:fillRef idx="1">
            <a:schemeClr val="accent4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  <p:sp>
        <p:nvSpPr>
          <p:cNvPr id="13" name="Равнобедренный треугольник 12"/>
          <p:cNvSpPr/>
          <p:nvPr/>
        </p:nvSpPr>
        <p:spPr>
          <a:xfrm>
            <a:off x="5520055" y="1557020"/>
            <a:ext cx="793750" cy="465455"/>
          </a:xfrm>
          <a:prstGeom prst="triangle">
            <a:avLst/>
          </a:prstGeom>
          <a:effectLst>
            <a:softEdge rad="50800"/>
          </a:effectLst>
        </p:spPr>
        <p:style>
          <a:lnRef idx="0">
            <a:srgbClr val="FFFFFF"/>
          </a:lnRef>
          <a:fillRef idx="1">
            <a:schemeClr val="accent4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  <p:sp>
        <p:nvSpPr>
          <p:cNvPr id="14" name="Равнобедренный треугольник 13"/>
          <p:cNvSpPr/>
          <p:nvPr/>
        </p:nvSpPr>
        <p:spPr>
          <a:xfrm>
            <a:off x="9624060" y="1628775"/>
            <a:ext cx="793750" cy="465455"/>
          </a:xfrm>
          <a:prstGeom prst="triangle">
            <a:avLst/>
          </a:prstGeom>
          <a:effectLst>
            <a:softEdge rad="50800"/>
          </a:effectLst>
        </p:spPr>
        <p:style>
          <a:lnRef idx="0">
            <a:srgbClr val="FFFFFF"/>
          </a:lnRef>
          <a:fillRef idx="1">
            <a:schemeClr val="accent4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  <p:sp>
        <p:nvSpPr>
          <p:cNvPr id="15" name="Равнобедренный треугольник 14"/>
          <p:cNvSpPr/>
          <p:nvPr/>
        </p:nvSpPr>
        <p:spPr>
          <a:xfrm>
            <a:off x="9030970" y="3285490"/>
            <a:ext cx="1545590" cy="465455"/>
          </a:xfrm>
          <a:prstGeom prst="triangle">
            <a:avLst/>
          </a:prstGeom>
          <a:effectLst>
            <a:softEdge rad="50800"/>
          </a:effectLst>
        </p:spPr>
        <p:style>
          <a:lnRef idx="0">
            <a:srgbClr val="FFFFFF"/>
          </a:lnRef>
          <a:fillRef idx="1">
            <a:schemeClr val="accent4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  <p:sp>
        <p:nvSpPr>
          <p:cNvPr id="16" name="Равнобедренный треугольник 15"/>
          <p:cNvSpPr/>
          <p:nvPr/>
        </p:nvSpPr>
        <p:spPr>
          <a:xfrm>
            <a:off x="5447665" y="5229225"/>
            <a:ext cx="793750" cy="465455"/>
          </a:xfrm>
          <a:prstGeom prst="triangle">
            <a:avLst/>
          </a:prstGeom>
          <a:effectLst>
            <a:softEdge rad="50800"/>
          </a:effectLst>
        </p:spPr>
        <p:style>
          <a:lnRef idx="0">
            <a:srgbClr val="FFFFFF"/>
          </a:lnRef>
          <a:fillRef idx="1">
            <a:schemeClr val="accent4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  <p:sp>
        <p:nvSpPr>
          <p:cNvPr id="17" name="Равнобедренный треугольник 16"/>
          <p:cNvSpPr/>
          <p:nvPr/>
        </p:nvSpPr>
        <p:spPr>
          <a:xfrm>
            <a:off x="1703070" y="3068955"/>
            <a:ext cx="793750" cy="465455"/>
          </a:xfrm>
          <a:prstGeom prst="triangle">
            <a:avLst/>
          </a:prstGeom>
          <a:effectLst>
            <a:softEdge rad="50800"/>
          </a:effectLst>
        </p:spPr>
        <p:style>
          <a:lnRef idx="0">
            <a:srgbClr val="FFFFFF"/>
          </a:lnRef>
          <a:fillRef idx="1">
            <a:schemeClr val="accent4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  <p:sp>
        <p:nvSpPr>
          <p:cNvPr id="19" name="Текстовое поле 18"/>
          <p:cNvSpPr txBox="1"/>
          <p:nvPr/>
        </p:nvSpPr>
        <p:spPr>
          <a:xfrm>
            <a:off x="1456055" y="2205355"/>
            <a:ext cx="26549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/>
              <a:t>доработка технологического</a:t>
            </a:r>
            <a:endParaRPr lang="ru-RU" altLang="en-US"/>
          </a:p>
          <a:p>
            <a:r>
              <a:rPr lang="ru-RU" altLang="en-US"/>
              <a:t>процесса производства</a:t>
            </a:r>
            <a:endParaRPr lang="ru-RU" altLang="en-US"/>
          </a:p>
        </p:txBody>
      </p:sp>
      <p:sp>
        <p:nvSpPr>
          <p:cNvPr id="20" name="Текстовое поле 19"/>
          <p:cNvSpPr txBox="1"/>
          <p:nvPr/>
        </p:nvSpPr>
        <p:spPr>
          <a:xfrm>
            <a:off x="4655820" y="2061210"/>
            <a:ext cx="378460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/>
              <a:t>Приобретение и установка необходимого оборудования.</a:t>
            </a:r>
            <a:endParaRPr lang="ru-RU" altLang="en-US"/>
          </a:p>
          <a:p>
            <a:r>
              <a:rPr lang="ru-RU" altLang="en-US"/>
              <a:t>Настройка производственных </a:t>
            </a:r>
            <a:endParaRPr lang="ru-RU" altLang="en-US"/>
          </a:p>
          <a:p>
            <a:r>
              <a:rPr lang="ru-RU" altLang="en-US"/>
              <a:t>линий и тестирование процессов</a:t>
            </a:r>
            <a:endParaRPr lang="ru-RU" altLang="en-US"/>
          </a:p>
        </p:txBody>
      </p:sp>
      <p:sp>
        <p:nvSpPr>
          <p:cNvPr id="21" name="Текстовое поле 20"/>
          <p:cNvSpPr txBox="1"/>
          <p:nvPr/>
        </p:nvSpPr>
        <p:spPr>
          <a:xfrm>
            <a:off x="9264015" y="2204720"/>
            <a:ext cx="2482850" cy="737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ru-RU" altLang="en-US"/>
              <a:t>Увеличение </a:t>
            </a:r>
            <a:endParaRPr lang="ru-RU" altLang="en-US"/>
          </a:p>
          <a:p>
            <a:r>
              <a:rPr lang="ru-RU" altLang="en-US"/>
              <a:t>производственных</a:t>
            </a:r>
            <a:endParaRPr lang="ru-RU" altLang="en-US"/>
          </a:p>
          <a:p>
            <a:r>
              <a:rPr lang="ru-RU" altLang="en-US"/>
              <a:t>мощностей</a:t>
            </a:r>
            <a:endParaRPr lang="ru-RU" altLang="en-US"/>
          </a:p>
        </p:txBody>
      </p:sp>
      <p:sp>
        <p:nvSpPr>
          <p:cNvPr id="22" name="Текстовое поле 21"/>
          <p:cNvSpPr txBox="1"/>
          <p:nvPr/>
        </p:nvSpPr>
        <p:spPr>
          <a:xfrm>
            <a:off x="8112125" y="3897630"/>
            <a:ext cx="1545590" cy="737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ru-RU" altLang="en-US"/>
              <a:t>Новые продукты и инновации</a:t>
            </a:r>
            <a:endParaRPr lang="ru-RU" altLang="en-US"/>
          </a:p>
        </p:txBody>
      </p:sp>
      <p:sp>
        <p:nvSpPr>
          <p:cNvPr id="23" name="Текстовое поле 22"/>
          <p:cNvSpPr txBox="1"/>
          <p:nvPr/>
        </p:nvSpPr>
        <p:spPr>
          <a:xfrm>
            <a:off x="1343025" y="3609975"/>
            <a:ext cx="4064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/>
              <a:t>Глобальное расширение,</a:t>
            </a:r>
            <a:endParaRPr lang="ru-RU" altLang="en-US"/>
          </a:p>
          <a:p>
            <a:r>
              <a:rPr lang="ru-RU" altLang="en-US"/>
              <a:t>возможность выхода на мировой рынок через экспорт</a:t>
            </a:r>
            <a:endParaRPr lang="ru-RU" altLang="en-US"/>
          </a:p>
        </p:txBody>
      </p:sp>
      <p:sp>
        <p:nvSpPr>
          <p:cNvPr id="24" name="Текстовое поле 23"/>
          <p:cNvSpPr txBox="1"/>
          <p:nvPr/>
        </p:nvSpPr>
        <p:spPr>
          <a:xfrm>
            <a:off x="4583430" y="5694680"/>
            <a:ext cx="4060825" cy="737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ru-RU" altLang="en-US"/>
              <a:t>Развитие бренда,</a:t>
            </a:r>
            <a:endParaRPr lang="ru-RU" altLang="en-US"/>
          </a:p>
          <a:p>
            <a:r>
              <a:rPr lang="ru-RU" altLang="en-US"/>
              <a:t>укрепление бренда на рынке и дополнительные инвестиции в маркетинг</a:t>
            </a:r>
            <a:endParaRPr lang="ru-RU" altLang="en-US"/>
          </a:p>
        </p:txBody>
      </p:sp>
      <p:grpSp>
        <p:nvGrpSpPr>
          <p:cNvPr id="118" name="Google Shape;118;p2"/>
          <p:cNvGrpSpPr/>
          <p:nvPr/>
        </p:nvGrpSpPr>
        <p:grpSpPr bwMode="auto">
          <a:xfrm>
            <a:off x="-18522" y="6358525"/>
            <a:ext cx="542262" cy="506843"/>
            <a:chOff x="-1" y="0"/>
            <a:chExt cx="542260" cy="506841"/>
          </a:xfrm>
        </p:grpSpPr>
        <p:sp>
          <p:nvSpPr>
            <p:cNvPr id="119" name="Google Shape;119;p2"/>
            <p:cNvSpPr/>
            <p:nvPr/>
          </p:nvSpPr>
          <p:spPr bwMode="auto">
            <a:xfrm>
              <a:off x="-1" y="0"/>
              <a:ext cx="542260" cy="506841"/>
            </a:xfrm>
            <a:prstGeom prst="rect">
              <a:avLst/>
            </a:prstGeom>
            <a:solidFill>
              <a:srgbClr val="FD493D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p>
              <a:pPr marL="0"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 panose="020F0502020204030204"/>
                <a:buNone/>
                <a:defRPr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</a:endParaRPr>
            </a:p>
          </p:txBody>
        </p:sp>
        <p:sp>
          <p:nvSpPr>
            <p:cNvPr id="120" name="Google Shape;120;p2"/>
            <p:cNvSpPr txBox="1"/>
            <p:nvPr/>
          </p:nvSpPr>
          <p:spPr bwMode="auto">
            <a:xfrm>
              <a:off x="37054" y="153867"/>
              <a:ext cx="468149" cy="1991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p>
              <a:pPr marL="0"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Arial" panose="020B0604020202020204"/>
                <a:buNone/>
                <a:defRPr/>
              </a:pPr>
              <a:r>
                <a:rPr lang="ru-RU" altLang="en-US" sz="1200" b="0" i="0" u="none" strike="noStrike" cap="non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15</a:t>
              </a:r>
              <a:endParaRPr lang="ru-RU" altLang="en-US" sz="1200" b="0" i="0" u="none" strike="noStrike" cap="non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</a:endParaRP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2" name="Google Shape;122;p2"/>
          <p:cNvSpPr txBox="1"/>
          <p:nvPr/>
        </p:nvSpPr>
        <p:spPr bwMode="auto">
          <a:xfrm>
            <a:off x="420954" y="355604"/>
            <a:ext cx="6518970" cy="335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/>
              <a:buNone/>
              <a:defRPr/>
            </a:pPr>
            <a:r>
              <a:rPr lang="ru-RU" sz="1600" b="1" dirty="0">
                <a:solidFill>
                  <a:schemeClr val="dk1"/>
                </a:solidFill>
              </a:rPr>
              <a:t>ЗАПРОС НА АКСЕЛЕРАЦИЮ</a:t>
            </a:r>
            <a:endParaRPr sz="1600" b="1" i="0" u="none" strike="noStrike" cap="none" dirty="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  <p:grpSp>
        <p:nvGrpSpPr>
          <p:cNvPr id="8" name="Google Shape;123;p2"/>
          <p:cNvGrpSpPr/>
          <p:nvPr/>
        </p:nvGrpSpPr>
        <p:grpSpPr bwMode="auto">
          <a:xfrm>
            <a:off x="0" y="692501"/>
            <a:ext cx="2624903" cy="97077"/>
            <a:chOff x="0" y="692501"/>
            <a:chExt cx="2624903" cy="97077"/>
          </a:xfrm>
        </p:grpSpPr>
        <p:sp>
          <p:nvSpPr>
            <p:cNvPr id="9" name="Google Shape;124;p2"/>
            <p:cNvSpPr/>
            <p:nvPr/>
          </p:nvSpPr>
          <p:spPr bwMode="auto">
            <a:xfrm>
              <a:off x="0" y="692501"/>
              <a:ext cx="1294463" cy="97077"/>
            </a:xfrm>
            <a:prstGeom prst="rect">
              <a:avLst/>
            </a:prstGeom>
            <a:solidFill>
              <a:srgbClr val="FBB3C1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  <a:defRPr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</a:endParaRPr>
            </a:p>
          </p:txBody>
        </p:sp>
        <p:sp>
          <p:nvSpPr>
            <p:cNvPr id="10" name="Google Shape;125;p2"/>
            <p:cNvSpPr/>
            <p:nvPr/>
          </p:nvSpPr>
          <p:spPr bwMode="auto">
            <a:xfrm>
              <a:off x="336583" y="692501"/>
              <a:ext cx="1294463" cy="97077"/>
            </a:xfrm>
            <a:prstGeom prst="rect">
              <a:avLst/>
            </a:prstGeom>
            <a:solidFill>
              <a:srgbClr val="9F00FF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  <a:defRPr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</a:endParaRPr>
            </a:p>
          </p:txBody>
        </p:sp>
        <p:sp>
          <p:nvSpPr>
            <p:cNvPr id="11" name="Google Shape;126;p2"/>
            <p:cNvSpPr/>
            <p:nvPr/>
          </p:nvSpPr>
          <p:spPr bwMode="auto">
            <a:xfrm>
              <a:off x="673166" y="692501"/>
              <a:ext cx="1294463" cy="97077"/>
            </a:xfrm>
            <a:prstGeom prst="rect">
              <a:avLst/>
            </a:prstGeom>
            <a:solidFill>
              <a:srgbClr val="FD493D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  <a:defRPr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</a:endParaRPr>
            </a:p>
          </p:txBody>
        </p:sp>
        <p:sp>
          <p:nvSpPr>
            <p:cNvPr id="12" name="Google Shape;127;p2"/>
            <p:cNvSpPr/>
            <p:nvPr/>
          </p:nvSpPr>
          <p:spPr bwMode="auto">
            <a:xfrm>
              <a:off x="993857" y="692501"/>
              <a:ext cx="1294463" cy="97077"/>
            </a:xfrm>
            <a:prstGeom prst="rect">
              <a:avLst/>
            </a:prstGeom>
            <a:solidFill>
              <a:srgbClr val="FCAF17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  <a:defRPr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</a:endParaRPr>
            </a:p>
          </p:txBody>
        </p:sp>
        <p:sp>
          <p:nvSpPr>
            <p:cNvPr id="13" name="Google Shape;128;p2"/>
            <p:cNvSpPr/>
            <p:nvPr/>
          </p:nvSpPr>
          <p:spPr bwMode="auto">
            <a:xfrm>
              <a:off x="1330440" y="692501"/>
              <a:ext cx="1294463" cy="97077"/>
            </a:xfrm>
            <a:prstGeom prst="rect">
              <a:avLst/>
            </a:prstGeom>
            <a:solidFill>
              <a:srgbClr val="B5D8E1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  <a:defRPr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</a:endParaRPr>
            </a:p>
          </p:txBody>
        </p:sp>
      </p:grpSp>
      <p:grpSp>
        <p:nvGrpSpPr>
          <p:cNvPr id="15" name="Google Shape;133;p3"/>
          <p:cNvGrpSpPr/>
          <p:nvPr/>
        </p:nvGrpSpPr>
        <p:grpSpPr bwMode="auto">
          <a:xfrm>
            <a:off x="-18522" y="6358525"/>
            <a:ext cx="542262" cy="506843"/>
            <a:chOff x="-1" y="0"/>
            <a:chExt cx="542260" cy="506841"/>
          </a:xfrm>
        </p:grpSpPr>
        <p:sp>
          <p:nvSpPr>
            <p:cNvPr id="16" name="Google Shape;134;p3"/>
            <p:cNvSpPr/>
            <p:nvPr/>
          </p:nvSpPr>
          <p:spPr bwMode="auto">
            <a:xfrm>
              <a:off x="-1" y="0"/>
              <a:ext cx="542260" cy="506841"/>
            </a:xfrm>
            <a:prstGeom prst="rect">
              <a:avLst/>
            </a:prstGeom>
            <a:solidFill>
              <a:srgbClr val="FCAF17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 panose="020F0502020204030204"/>
                <a:buNone/>
                <a:defRPr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</a:endParaRPr>
            </a:p>
          </p:txBody>
        </p:sp>
        <p:sp>
          <p:nvSpPr>
            <p:cNvPr id="17" name="Google Shape;135;p3"/>
            <p:cNvSpPr txBox="1"/>
            <p:nvPr/>
          </p:nvSpPr>
          <p:spPr bwMode="auto">
            <a:xfrm>
              <a:off x="37054" y="153867"/>
              <a:ext cx="468149" cy="1991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Arial" panose="020B0604020202020204"/>
                <a:buNone/>
                <a:defRPr/>
              </a:pPr>
              <a:r>
                <a:rPr lang="ru-RU" sz="1200" dirty="0">
                  <a:solidFill>
                    <a:srgbClr val="FFFFFF"/>
                  </a:solidFill>
                </a:rPr>
                <a:t>16</a:t>
              </a:r>
              <a:endParaRPr lang="ru-RU" sz="1200" b="0" i="0" u="none" strike="noStrike" cap="none" dirty="0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199763" y="1484575"/>
            <a:ext cx="7646505" cy="4246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SzTx/>
            </a:pPr>
            <a:endParaRPr lang="ru-RU" dirty="0"/>
          </a:p>
          <a:p>
            <a:pPr algn="l">
              <a:buSzTx/>
            </a:pPr>
            <a:r>
              <a:rPr lang="ru-RU" sz="1600" b="1" dirty="0"/>
              <a:t>Оборудование для экспериментального образца </a:t>
            </a:r>
            <a:endParaRPr lang="ru-RU" sz="1600" b="1" dirty="0"/>
          </a:p>
          <a:p>
            <a:pPr marL="0" algn="l">
              <a:buSzTx/>
              <a:buNone/>
            </a:pPr>
            <a:endParaRPr lang="ru-RU" sz="1600" b="1" dirty="0"/>
          </a:p>
          <a:p>
            <a:pPr marL="0" algn="l">
              <a:buSzTx/>
              <a:buNone/>
            </a:pPr>
            <a:r>
              <a:rPr lang="ru-RU" sz="1600" b="1" dirty="0"/>
              <a:t>Имеем:</a:t>
            </a:r>
            <a:endParaRPr lang="ru-RU" sz="1600" b="1" dirty="0"/>
          </a:p>
          <a:p>
            <a:pPr marL="0" algn="l">
              <a:buSzTx/>
              <a:buNone/>
            </a:pPr>
            <a:r>
              <a:rPr lang="ru-RU" dirty="0"/>
              <a:t>1) пресс форму</a:t>
            </a:r>
            <a:endParaRPr lang="ru-RU" dirty="0"/>
          </a:p>
          <a:p>
            <a:pPr marL="0" algn="l">
              <a:buSzTx/>
              <a:buNone/>
            </a:pPr>
            <a:r>
              <a:rPr lang="ru-RU" dirty="0"/>
              <a:t>2) арендован гидравлический пресс </a:t>
            </a:r>
            <a:endParaRPr lang="ru-RU" dirty="0"/>
          </a:p>
          <a:p>
            <a:pPr algn="l">
              <a:buSzTx/>
            </a:pPr>
            <a:r>
              <a:rPr lang="ru-RU" dirty="0"/>
              <a:t>3) сырье</a:t>
            </a:r>
            <a:endParaRPr lang="ru-RU" dirty="0"/>
          </a:p>
          <a:p>
            <a:pPr algn="l">
              <a:buSzTx/>
            </a:pPr>
            <a:r>
              <a:rPr lang="ru-RU" sz="1600" b="1" dirty="0"/>
              <a:t>отсутствует:</a:t>
            </a:r>
            <a:endParaRPr lang="ru-RU" sz="1600" b="1" dirty="0"/>
          </a:p>
          <a:p>
            <a:pPr algn="l">
              <a:buSzTx/>
            </a:pPr>
            <a:r>
              <a:rPr lang="ru-RU" dirty="0"/>
              <a:t> 1) экструдер для нагревания и смешивания </a:t>
            </a:r>
            <a:r>
              <a:rPr lang="ru-RU" dirty="0">
                <a:sym typeface="+mn-ea"/>
              </a:rPr>
              <a:t>термопласткомпозита</a:t>
            </a:r>
            <a:endParaRPr lang="ru-RU" dirty="0">
              <a:sym typeface="+mn-ea"/>
            </a:endParaRPr>
          </a:p>
          <a:p>
            <a:pPr algn="l">
              <a:buSzTx/>
            </a:pPr>
            <a:endParaRPr lang="ru-RU" sz="1600" b="1" dirty="0">
              <a:sym typeface="+mn-ea"/>
            </a:endParaRPr>
          </a:p>
          <a:p>
            <a:pPr algn="l">
              <a:buSzTx/>
            </a:pPr>
            <a:r>
              <a:rPr lang="ru-RU" sz="1600" dirty="0">
                <a:sym typeface="+mn-ea"/>
              </a:rPr>
              <a:t>Для дальнейшей конкурентоспособности и понимания нашего продукта нужно произвести </a:t>
            </a:r>
            <a:r>
              <a:rPr lang="ru-RU" sz="1600" dirty="0"/>
              <a:t> промышленные испытания.</a:t>
            </a:r>
            <a:endParaRPr lang="ru-RU" sz="1600" dirty="0"/>
          </a:p>
          <a:p>
            <a:pPr algn="l">
              <a:buSzTx/>
            </a:pPr>
            <a:endParaRPr lang="ru-RU" sz="1600" dirty="0"/>
          </a:p>
          <a:p>
            <a:pPr algn="l">
              <a:buSzTx/>
            </a:pPr>
            <a:r>
              <a:rPr lang="ru-RU" sz="1600" b="1" dirty="0">
                <a:sym typeface="+mn-ea"/>
              </a:rPr>
              <a:t>промышленные испытания полимерпесчаной плитки</a:t>
            </a:r>
            <a:endParaRPr lang="ru-RU" sz="1600" b="1" dirty="0">
              <a:sym typeface="+mn-ea"/>
            </a:endParaRPr>
          </a:p>
          <a:p>
            <a:pPr algn="l">
              <a:buSzTx/>
            </a:pPr>
            <a:r>
              <a:rPr lang="ru-RU" dirty="0"/>
              <a:t>Прочность при изгибе, МПа</a:t>
            </a:r>
            <a:endParaRPr lang="ru-RU" dirty="0"/>
          </a:p>
          <a:p>
            <a:pPr algn="l">
              <a:buSzTx/>
            </a:pPr>
            <a:r>
              <a:rPr lang="ru-RU" dirty="0"/>
              <a:t>Прочность при сжатии, МПа </a:t>
            </a:r>
            <a:endParaRPr lang="ru-RU" dirty="0"/>
          </a:p>
          <a:p>
            <a:pPr algn="l">
              <a:buSzTx/>
            </a:pPr>
            <a:r>
              <a:rPr lang="ru-RU" dirty="0"/>
              <a:t>Морозостойкость, циклы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Массовое водопоглощение</a:t>
            </a:r>
            <a:endParaRPr lang="ru-RU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2" name="Google Shape;122;p2"/>
          <p:cNvSpPr txBox="1"/>
          <p:nvPr/>
        </p:nvSpPr>
        <p:spPr bwMode="auto">
          <a:xfrm>
            <a:off x="420954" y="355604"/>
            <a:ext cx="6518970" cy="335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/>
              <a:buNone/>
              <a:defRPr/>
            </a:pPr>
            <a:r>
              <a:rPr lang="ru-RU" sz="1600" b="1">
                <a:solidFill>
                  <a:schemeClr val="dk1"/>
                </a:solidFill>
              </a:rPr>
              <a:t>КОМАНДА</a:t>
            </a:r>
            <a:endParaRPr sz="1600" b="1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  <p:grpSp>
        <p:nvGrpSpPr>
          <p:cNvPr id="8" name="Google Shape;123;p2"/>
          <p:cNvGrpSpPr/>
          <p:nvPr/>
        </p:nvGrpSpPr>
        <p:grpSpPr bwMode="auto">
          <a:xfrm>
            <a:off x="0" y="692501"/>
            <a:ext cx="2624903" cy="97077"/>
            <a:chOff x="0" y="692501"/>
            <a:chExt cx="2624903" cy="97077"/>
          </a:xfrm>
        </p:grpSpPr>
        <p:sp>
          <p:nvSpPr>
            <p:cNvPr id="9" name="Google Shape;124;p2"/>
            <p:cNvSpPr/>
            <p:nvPr/>
          </p:nvSpPr>
          <p:spPr bwMode="auto">
            <a:xfrm>
              <a:off x="0" y="692501"/>
              <a:ext cx="1294463" cy="97077"/>
            </a:xfrm>
            <a:prstGeom prst="rect">
              <a:avLst/>
            </a:prstGeom>
            <a:solidFill>
              <a:srgbClr val="FBB3C1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  <a:defRPr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</a:endParaRPr>
            </a:p>
          </p:txBody>
        </p:sp>
        <p:sp>
          <p:nvSpPr>
            <p:cNvPr id="10" name="Google Shape;125;p2"/>
            <p:cNvSpPr/>
            <p:nvPr/>
          </p:nvSpPr>
          <p:spPr bwMode="auto">
            <a:xfrm>
              <a:off x="336583" y="692501"/>
              <a:ext cx="1294463" cy="97077"/>
            </a:xfrm>
            <a:prstGeom prst="rect">
              <a:avLst/>
            </a:prstGeom>
            <a:solidFill>
              <a:srgbClr val="9F00FF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  <a:defRPr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</a:endParaRPr>
            </a:p>
          </p:txBody>
        </p:sp>
        <p:sp>
          <p:nvSpPr>
            <p:cNvPr id="11" name="Google Shape;126;p2"/>
            <p:cNvSpPr/>
            <p:nvPr/>
          </p:nvSpPr>
          <p:spPr bwMode="auto">
            <a:xfrm>
              <a:off x="673166" y="692501"/>
              <a:ext cx="1294463" cy="97077"/>
            </a:xfrm>
            <a:prstGeom prst="rect">
              <a:avLst/>
            </a:prstGeom>
            <a:solidFill>
              <a:srgbClr val="FD493D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  <a:defRPr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</a:endParaRPr>
            </a:p>
          </p:txBody>
        </p:sp>
        <p:sp>
          <p:nvSpPr>
            <p:cNvPr id="12" name="Google Shape;127;p2"/>
            <p:cNvSpPr/>
            <p:nvPr/>
          </p:nvSpPr>
          <p:spPr bwMode="auto">
            <a:xfrm>
              <a:off x="993857" y="692501"/>
              <a:ext cx="1294463" cy="97077"/>
            </a:xfrm>
            <a:prstGeom prst="rect">
              <a:avLst/>
            </a:prstGeom>
            <a:solidFill>
              <a:srgbClr val="FCAF17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  <a:defRPr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</a:endParaRPr>
            </a:p>
          </p:txBody>
        </p:sp>
        <p:sp>
          <p:nvSpPr>
            <p:cNvPr id="13" name="Google Shape;128;p2"/>
            <p:cNvSpPr/>
            <p:nvPr/>
          </p:nvSpPr>
          <p:spPr bwMode="auto">
            <a:xfrm>
              <a:off x="1330440" y="692501"/>
              <a:ext cx="1294463" cy="97077"/>
            </a:xfrm>
            <a:prstGeom prst="rect">
              <a:avLst/>
            </a:prstGeom>
            <a:solidFill>
              <a:srgbClr val="B5D8E1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  <a:defRPr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</a:endParaRPr>
            </a:p>
          </p:txBody>
        </p:sp>
      </p:grpSp>
      <p:grpSp>
        <p:nvGrpSpPr>
          <p:cNvPr id="15" name="Google Shape;133;p3"/>
          <p:cNvGrpSpPr/>
          <p:nvPr/>
        </p:nvGrpSpPr>
        <p:grpSpPr bwMode="auto">
          <a:xfrm>
            <a:off x="-18522" y="6358525"/>
            <a:ext cx="542262" cy="506843"/>
            <a:chOff x="-1" y="0"/>
            <a:chExt cx="542260" cy="506841"/>
          </a:xfrm>
        </p:grpSpPr>
        <p:sp>
          <p:nvSpPr>
            <p:cNvPr id="16" name="Google Shape;134;p3"/>
            <p:cNvSpPr/>
            <p:nvPr/>
          </p:nvSpPr>
          <p:spPr bwMode="auto">
            <a:xfrm>
              <a:off x="-1" y="0"/>
              <a:ext cx="542260" cy="506841"/>
            </a:xfrm>
            <a:prstGeom prst="rect">
              <a:avLst/>
            </a:prstGeom>
            <a:solidFill>
              <a:srgbClr val="FCAF17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 panose="020F0502020204030204"/>
                <a:buNone/>
                <a:defRPr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</a:endParaRPr>
            </a:p>
          </p:txBody>
        </p:sp>
        <p:sp>
          <p:nvSpPr>
            <p:cNvPr id="17" name="Google Shape;135;p3"/>
            <p:cNvSpPr txBox="1"/>
            <p:nvPr/>
          </p:nvSpPr>
          <p:spPr bwMode="auto">
            <a:xfrm>
              <a:off x="37054" y="153867"/>
              <a:ext cx="468149" cy="1991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Arial" panose="020B0604020202020204"/>
                <a:buNone/>
                <a:defRPr/>
              </a:pPr>
              <a:r>
                <a:rPr lang="ru-RU" sz="1200">
                  <a:solidFill>
                    <a:srgbClr val="FFFFFF"/>
                  </a:solidFill>
                </a:rPr>
                <a:t>17</a:t>
              </a:r>
              <a:endParaRPr lang="ru-RU" sz="1200" b="0" i="0" u="none" strike="noStrike" cap="non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</a:endParaRPr>
            </a:p>
          </p:txBody>
        </p:sp>
      </p:grpSp>
      <p:sp>
        <p:nvSpPr>
          <p:cNvPr id="4" name="TextBox 1"/>
          <p:cNvSpPr/>
          <p:nvPr/>
        </p:nvSpPr>
        <p:spPr>
          <a:xfrm>
            <a:off x="3790950" y="3748723"/>
            <a:ext cx="2160905" cy="115824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>
            <a:lvl1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kern="1" cap="none" spc="0" baseline="0">
                <a:solidFill>
                  <a:srgbClr val="000000"/>
                </a:solidFill>
                <a:effectLst/>
                <a:latin typeface="Arial" panose="020B0604020202020204" pitchFamily="2" charset="-52"/>
                <a:ea typeface="Arial" panose="020B0604020202020204" pitchFamily="2" charset="-52"/>
                <a:cs typeface="Arial" panose="020B0604020202020204" pitchFamily="2" charset="-52"/>
              </a:defRPr>
            </a:lvl1pPr>
            <a:lvl2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kern="1" cap="none" spc="0" baseline="0">
                <a:solidFill>
                  <a:srgbClr val="000000"/>
                </a:solidFill>
                <a:effectLst/>
                <a:latin typeface="Arial" panose="020B0604020202020204" pitchFamily="2" charset="-52"/>
                <a:ea typeface="Arial" panose="020B0604020202020204" pitchFamily="2" charset="-52"/>
                <a:cs typeface="Arial" panose="020B0604020202020204" pitchFamily="2" charset="-52"/>
              </a:defRPr>
            </a:lvl2pPr>
            <a:lvl3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kern="1" cap="none" spc="0" baseline="0">
                <a:solidFill>
                  <a:srgbClr val="000000"/>
                </a:solidFill>
                <a:effectLst/>
                <a:latin typeface="Arial" panose="020B0604020202020204" pitchFamily="2" charset="-52"/>
                <a:ea typeface="Arial" panose="020B0604020202020204" pitchFamily="2" charset="-52"/>
                <a:cs typeface="Arial" panose="020B0604020202020204" pitchFamily="2" charset="-52"/>
              </a:defRPr>
            </a:lvl3pPr>
            <a:lvl4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kern="1" cap="none" spc="0" baseline="0">
                <a:solidFill>
                  <a:srgbClr val="000000"/>
                </a:solidFill>
                <a:effectLst/>
                <a:latin typeface="Arial" panose="020B0604020202020204" pitchFamily="2" charset="-52"/>
                <a:ea typeface="Arial" panose="020B0604020202020204" pitchFamily="2" charset="-52"/>
                <a:cs typeface="Arial" panose="020B0604020202020204" pitchFamily="2" charset="-52"/>
              </a:defRPr>
            </a:lvl4pPr>
            <a:lvl5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kern="1" cap="none" spc="0" baseline="0">
                <a:solidFill>
                  <a:srgbClr val="000000"/>
                </a:solidFill>
                <a:effectLst/>
                <a:latin typeface="Arial" panose="020B0604020202020204" pitchFamily="2" charset="-52"/>
                <a:ea typeface="Arial" panose="020B0604020202020204" pitchFamily="2" charset="-52"/>
                <a:cs typeface="Arial" panose="020B0604020202020204" pitchFamily="2" charset="-52"/>
              </a:defRPr>
            </a:lvl5pPr>
            <a:lvl6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kern="1" cap="none" spc="0" baseline="0">
                <a:solidFill>
                  <a:srgbClr val="000000"/>
                </a:solidFill>
                <a:effectLst/>
                <a:latin typeface="Arial" panose="020B0604020202020204" pitchFamily="2" charset="-52"/>
                <a:ea typeface="Arial" panose="020B0604020202020204" pitchFamily="2" charset="-52"/>
                <a:cs typeface="Arial" panose="020B0604020202020204" pitchFamily="2" charset="-52"/>
              </a:defRPr>
            </a:lvl6pPr>
            <a:lvl7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kern="1" cap="none" spc="0" baseline="0">
                <a:solidFill>
                  <a:srgbClr val="000000"/>
                </a:solidFill>
                <a:effectLst/>
                <a:latin typeface="Arial" panose="020B0604020202020204" pitchFamily="2" charset="-52"/>
                <a:ea typeface="Arial" panose="020B0604020202020204" pitchFamily="2" charset="-52"/>
                <a:cs typeface="Arial" panose="020B0604020202020204" pitchFamily="2" charset="-52"/>
              </a:defRPr>
            </a:lvl7pPr>
            <a:lvl8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kern="1" cap="none" spc="0" baseline="0">
                <a:solidFill>
                  <a:srgbClr val="000000"/>
                </a:solidFill>
                <a:effectLst/>
                <a:latin typeface="Arial" panose="020B0604020202020204" pitchFamily="2" charset="-52"/>
                <a:ea typeface="Arial" panose="020B0604020202020204" pitchFamily="2" charset="-52"/>
                <a:cs typeface="Arial" panose="020B0604020202020204" pitchFamily="2" charset="-52"/>
              </a:defRPr>
            </a:lvl8pPr>
            <a:lvl9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kern="1" cap="none" spc="0" baseline="0">
                <a:solidFill>
                  <a:srgbClr val="000000"/>
                </a:solidFill>
                <a:effectLst/>
                <a:latin typeface="Arial" panose="020B0604020202020204" pitchFamily="2" charset="-52"/>
                <a:ea typeface="Arial" panose="020B0604020202020204" pitchFamily="2" charset="-52"/>
                <a:cs typeface="Arial" panose="020B0604020202020204" pitchFamily="2" charset="-5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400" b="0" i="0" u="none" strike="noStrike" kern="1" cap="none" spc="0" normalizeH="0" baseline="0" noProof="0">
                <a:ln>
                  <a:noFill/>
                </a:ln>
                <a:solidFill>
                  <a:srgbClr val="8F00FF"/>
                </a:solidFill>
                <a:effectLst/>
                <a:uLnTx/>
                <a:uFillTx/>
                <a:latin typeface="Arial" panose="020B0604020202020204" pitchFamily="2" charset="-52"/>
                <a:cs typeface="Arial" panose="020B0604020202020204" pitchFamily="2" charset="-52"/>
              </a:rPr>
              <a:t>Мутовалов Эдуард Арсланович</a:t>
            </a:r>
            <a:endParaRPr kumimoji="0" sz="1400" b="0" i="0" u="none" strike="noStrike" kern="1" cap="none" spc="0" normalizeH="0" baseline="0" noProof="0">
              <a:ln>
                <a:noFill/>
              </a:ln>
              <a:solidFill>
                <a:srgbClr val="8F00FF"/>
              </a:solidFill>
              <a:effectLst/>
              <a:uLnTx/>
              <a:uFillTx/>
              <a:latin typeface="Arial" panose="020B0604020202020204" pitchFamily="2" charset="-52"/>
              <a:cs typeface="Arial" panose="020B0604020202020204" pitchFamily="2" charset="-52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" cap="none" spc="0" normalizeH="0" baseline="0" noProof="0">
              <a:ln>
                <a:noFill/>
              </a:ln>
              <a:solidFill>
                <a:srgbClr val="8F00FF"/>
              </a:solidFill>
              <a:effectLst/>
              <a:uLnTx/>
              <a:uFillTx/>
              <a:latin typeface="Arial" panose="020B0604020202020204" pitchFamily="2" charset="-52"/>
              <a:cs typeface="Arial" panose="020B0604020202020204" pitchFamily="2" charset="-52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400" b="0" i="0" u="none" strike="noStrike" kern="1" cap="none" spc="0" normalizeH="0" baseline="0" noProof="0">
                <a:ln>
                  <a:noFill/>
                </a:ln>
                <a:solidFill>
                  <a:srgbClr val="8F00FF"/>
                </a:solidFill>
                <a:effectLst/>
                <a:uLnTx/>
                <a:uFillTx/>
                <a:latin typeface="Arial" panose="020B0604020202020204" pitchFamily="2" charset="-52"/>
                <a:cs typeface="Arial" panose="020B0604020202020204" pitchFamily="2" charset="-52"/>
              </a:rPr>
              <a:t>Лидер</a:t>
            </a:r>
            <a:r>
              <a:rPr kumimoji="0" sz="1400" b="0" i="0" u="none" strike="noStrike" kern="1" cap="none" spc="0" normalizeH="0" baseline="0" noProof="0">
                <a:ln>
                  <a:noFill/>
                </a:ln>
                <a:solidFill>
                  <a:srgbClr val="8F00FF"/>
                </a:solidFill>
                <a:effectLst/>
                <a:uLnTx/>
                <a:uFillTx/>
                <a:latin typeface="Arial" panose="020B0604020202020204" pitchFamily="2" charset="-52"/>
                <a:cs typeface="Arial" panose="020B0604020202020204" pitchFamily="2" charset="-52"/>
              </a:rPr>
              <a:t> команды </a:t>
            </a:r>
            <a:endParaRPr kumimoji="0" sz="1400" b="0" i="0" u="none" strike="noStrike" kern="1" cap="none" spc="0" normalizeH="0" baseline="0" noProof="0">
              <a:ln>
                <a:noFill/>
              </a:ln>
              <a:solidFill>
                <a:srgbClr val="8F00FF"/>
              </a:solidFill>
              <a:effectLst/>
              <a:uLnTx/>
              <a:uFillTx/>
              <a:latin typeface="Arial" panose="020B0604020202020204" pitchFamily="2" charset="-52"/>
              <a:cs typeface="Arial" panose="020B0604020202020204" pitchFamily="2" charset="-52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400" b="0" i="0" u="none" strike="noStrike" kern="1" cap="none" spc="0" normalizeH="0" baseline="0" noProof="0">
              <a:ln>
                <a:noFill/>
              </a:ln>
              <a:solidFill>
                <a:srgbClr val="8F00FF"/>
              </a:solidFill>
              <a:effectLst/>
              <a:uLnTx/>
              <a:uFillTx/>
              <a:latin typeface="Arial" panose="020B0604020202020204" pitchFamily="2" charset="-52"/>
              <a:cs typeface="Arial" panose="020B0604020202020204" pitchFamily="2" charset="-52"/>
            </a:endParaRPr>
          </a:p>
        </p:txBody>
      </p:sp>
      <p:sp>
        <p:nvSpPr>
          <p:cNvPr id="14" name="TextBox 6"/>
          <p:cNvSpPr/>
          <p:nvPr/>
        </p:nvSpPr>
        <p:spPr>
          <a:xfrm>
            <a:off x="47625" y="3788728"/>
            <a:ext cx="2160270" cy="95440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>
            <a:lvl1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kern="1" cap="none" spc="0" baseline="0">
                <a:solidFill>
                  <a:srgbClr val="000000"/>
                </a:solidFill>
                <a:effectLst/>
                <a:latin typeface="Arial" panose="020B0604020202020204" pitchFamily="2" charset="-52"/>
                <a:ea typeface="Arial" panose="020B0604020202020204" pitchFamily="2" charset="-52"/>
                <a:cs typeface="Arial" panose="020B0604020202020204" pitchFamily="2" charset="-52"/>
              </a:defRPr>
            </a:lvl1pPr>
            <a:lvl2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kern="1" cap="none" spc="0" baseline="0">
                <a:solidFill>
                  <a:srgbClr val="000000"/>
                </a:solidFill>
                <a:effectLst/>
                <a:latin typeface="Arial" panose="020B0604020202020204" pitchFamily="2" charset="-52"/>
                <a:ea typeface="Arial" panose="020B0604020202020204" pitchFamily="2" charset="-52"/>
                <a:cs typeface="Arial" panose="020B0604020202020204" pitchFamily="2" charset="-52"/>
              </a:defRPr>
            </a:lvl2pPr>
            <a:lvl3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kern="1" cap="none" spc="0" baseline="0">
                <a:solidFill>
                  <a:srgbClr val="000000"/>
                </a:solidFill>
                <a:effectLst/>
                <a:latin typeface="Arial" panose="020B0604020202020204" pitchFamily="2" charset="-52"/>
                <a:ea typeface="Arial" panose="020B0604020202020204" pitchFamily="2" charset="-52"/>
                <a:cs typeface="Arial" panose="020B0604020202020204" pitchFamily="2" charset="-52"/>
              </a:defRPr>
            </a:lvl3pPr>
            <a:lvl4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kern="1" cap="none" spc="0" baseline="0">
                <a:solidFill>
                  <a:srgbClr val="000000"/>
                </a:solidFill>
                <a:effectLst/>
                <a:latin typeface="Arial" panose="020B0604020202020204" pitchFamily="2" charset="-52"/>
                <a:ea typeface="Arial" panose="020B0604020202020204" pitchFamily="2" charset="-52"/>
                <a:cs typeface="Arial" panose="020B0604020202020204" pitchFamily="2" charset="-52"/>
              </a:defRPr>
            </a:lvl4pPr>
            <a:lvl5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kern="1" cap="none" spc="0" baseline="0">
                <a:solidFill>
                  <a:srgbClr val="000000"/>
                </a:solidFill>
                <a:effectLst/>
                <a:latin typeface="Arial" panose="020B0604020202020204" pitchFamily="2" charset="-52"/>
                <a:ea typeface="Arial" panose="020B0604020202020204" pitchFamily="2" charset="-52"/>
                <a:cs typeface="Arial" panose="020B0604020202020204" pitchFamily="2" charset="-52"/>
              </a:defRPr>
            </a:lvl5pPr>
            <a:lvl6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kern="1" cap="none" spc="0" baseline="0">
                <a:solidFill>
                  <a:srgbClr val="000000"/>
                </a:solidFill>
                <a:effectLst/>
                <a:latin typeface="Arial" panose="020B0604020202020204" pitchFamily="2" charset="-52"/>
                <a:ea typeface="Arial" panose="020B0604020202020204" pitchFamily="2" charset="-52"/>
                <a:cs typeface="Arial" panose="020B0604020202020204" pitchFamily="2" charset="-52"/>
              </a:defRPr>
            </a:lvl6pPr>
            <a:lvl7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kern="1" cap="none" spc="0" baseline="0">
                <a:solidFill>
                  <a:srgbClr val="000000"/>
                </a:solidFill>
                <a:effectLst/>
                <a:latin typeface="Arial" panose="020B0604020202020204" pitchFamily="2" charset="-52"/>
                <a:ea typeface="Arial" panose="020B0604020202020204" pitchFamily="2" charset="-52"/>
                <a:cs typeface="Arial" panose="020B0604020202020204" pitchFamily="2" charset="-52"/>
              </a:defRPr>
            </a:lvl7pPr>
            <a:lvl8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kern="1" cap="none" spc="0" baseline="0">
                <a:solidFill>
                  <a:srgbClr val="000000"/>
                </a:solidFill>
                <a:effectLst/>
                <a:latin typeface="Arial" panose="020B0604020202020204" pitchFamily="2" charset="-52"/>
                <a:ea typeface="Arial" panose="020B0604020202020204" pitchFamily="2" charset="-52"/>
                <a:cs typeface="Arial" panose="020B0604020202020204" pitchFamily="2" charset="-52"/>
              </a:defRPr>
            </a:lvl8pPr>
            <a:lvl9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kern="1" cap="none" spc="0" baseline="0">
                <a:solidFill>
                  <a:srgbClr val="000000"/>
                </a:solidFill>
                <a:effectLst/>
                <a:latin typeface="Arial" panose="020B0604020202020204" pitchFamily="2" charset="-52"/>
                <a:ea typeface="Arial" panose="020B0604020202020204" pitchFamily="2" charset="-52"/>
                <a:cs typeface="Arial" panose="020B0604020202020204" pitchFamily="2" charset="-5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400" b="0" i="0" u="none" strike="noStrike" kern="1" cap="none" spc="0" normalizeH="0" baseline="0" noProof="0">
                <a:ln>
                  <a:noFill/>
                </a:ln>
                <a:solidFill>
                  <a:srgbClr val="8F00FF"/>
                </a:solidFill>
                <a:effectLst/>
                <a:uLnTx/>
                <a:uFillTx/>
                <a:latin typeface="Arial" panose="020B0604020202020204" pitchFamily="2" charset="-52"/>
                <a:cs typeface="Arial" panose="020B0604020202020204" pitchFamily="2" charset="-52"/>
              </a:rPr>
              <a:t>Кривоносиков Тимофей Николаевич</a:t>
            </a:r>
            <a:endParaRPr kumimoji="0" sz="1400" b="0" i="0" u="none" strike="noStrike" kern="1" cap="none" spc="0" normalizeH="0" baseline="0" noProof="0">
              <a:ln>
                <a:noFill/>
              </a:ln>
              <a:solidFill>
                <a:srgbClr val="8F00FF"/>
              </a:solidFill>
              <a:effectLst/>
              <a:uLnTx/>
              <a:uFillTx/>
              <a:latin typeface="Arial" panose="020B0604020202020204" pitchFamily="2" charset="-52"/>
              <a:cs typeface="Arial" panose="020B0604020202020204" pitchFamily="2" charset="-52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400" b="0" i="0" u="none" strike="noStrike" kern="1" cap="none" spc="0" normalizeH="0" baseline="0" noProof="0">
              <a:ln>
                <a:noFill/>
              </a:ln>
              <a:solidFill>
                <a:srgbClr val="8F00FF"/>
              </a:solidFill>
              <a:effectLst/>
              <a:uLnTx/>
              <a:uFillTx/>
              <a:latin typeface="Arial" panose="020B0604020202020204" pitchFamily="2" charset="-52"/>
              <a:cs typeface="Arial" panose="020B0604020202020204" pitchFamily="2" charset="-52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400" b="0" i="0" u="none" strike="noStrike" kern="1" cap="none" spc="0" normalizeH="0" baseline="0" noProof="0">
                <a:ln>
                  <a:noFill/>
                </a:ln>
                <a:solidFill>
                  <a:srgbClr val="8F00FF"/>
                </a:solidFill>
                <a:effectLst/>
                <a:uLnTx/>
                <a:uFillTx/>
                <a:latin typeface="Arial" panose="020B0604020202020204" pitchFamily="2" charset="-52"/>
                <a:cs typeface="Arial" panose="020B0604020202020204" pitchFamily="2" charset="-52"/>
              </a:rPr>
              <a:t>Дизайнер</a:t>
            </a:r>
            <a:endParaRPr kumimoji="0" lang="en-US" sz="1400" b="0" i="0" u="none" strike="noStrike" kern="1" cap="none" spc="0" normalizeH="0" baseline="0" noProof="0">
              <a:ln>
                <a:noFill/>
              </a:ln>
              <a:solidFill>
                <a:srgbClr val="8F00FF"/>
              </a:solidFill>
              <a:effectLst/>
              <a:uLnTx/>
              <a:uFillTx/>
              <a:latin typeface="Arial" panose="020B0604020202020204" pitchFamily="2" charset="-52"/>
              <a:cs typeface="Arial" panose="020B0604020202020204" pitchFamily="2" charset="-52"/>
            </a:endParaRPr>
          </a:p>
        </p:txBody>
      </p:sp>
      <p:sp>
        <p:nvSpPr>
          <p:cNvPr id="22" name="TextBox 18"/>
          <p:cNvSpPr/>
          <p:nvPr/>
        </p:nvSpPr>
        <p:spPr>
          <a:xfrm>
            <a:off x="2063750" y="3758883"/>
            <a:ext cx="2009140" cy="114808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>
            <a:lvl1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kern="1" cap="none" spc="0" baseline="0">
                <a:solidFill>
                  <a:srgbClr val="000000"/>
                </a:solidFill>
                <a:effectLst/>
                <a:latin typeface="Arial" panose="020B0604020202020204" pitchFamily="2" charset="-52"/>
                <a:ea typeface="Arial" panose="020B0604020202020204" pitchFamily="2" charset="-52"/>
                <a:cs typeface="Arial" panose="020B0604020202020204" pitchFamily="2" charset="-52"/>
              </a:defRPr>
            </a:lvl1pPr>
            <a:lvl2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kern="1" cap="none" spc="0" baseline="0">
                <a:solidFill>
                  <a:srgbClr val="000000"/>
                </a:solidFill>
                <a:effectLst/>
                <a:latin typeface="Arial" panose="020B0604020202020204" pitchFamily="2" charset="-52"/>
                <a:ea typeface="Arial" panose="020B0604020202020204" pitchFamily="2" charset="-52"/>
                <a:cs typeface="Arial" panose="020B0604020202020204" pitchFamily="2" charset="-52"/>
              </a:defRPr>
            </a:lvl2pPr>
            <a:lvl3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kern="1" cap="none" spc="0" baseline="0">
                <a:solidFill>
                  <a:srgbClr val="000000"/>
                </a:solidFill>
                <a:effectLst/>
                <a:latin typeface="Arial" panose="020B0604020202020204" pitchFamily="2" charset="-52"/>
                <a:ea typeface="Arial" panose="020B0604020202020204" pitchFamily="2" charset="-52"/>
                <a:cs typeface="Arial" panose="020B0604020202020204" pitchFamily="2" charset="-52"/>
              </a:defRPr>
            </a:lvl3pPr>
            <a:lvl4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kern="1" cap="none" spc="0" baseline="0">
                <a:solidFill>
                  <a:srgbClr val="000000"/>
                </a:solidFill>
                <a:effectLst/>
                <a:latin typeface="Arial" panose="020B0604020202020204" pitchFamily="2" charset="-52"/>
                <a:ea typeface="Arial" panose="020B0604020202020204" pitchFamily="2" charset="-52"/>
                <a:cs typeface="Arial" panose="020B0604020202020204" pitchFamily="2" charset="-52"/>
              </a:defRPr>
            </a:lvl4pPr>
            <a:lvl5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kern="1" cap="none" spc="0" baseline="0">
                <a:solidFill>
                  <a:srgbClr val="000000"/>
                </a:solidFill>
                <a:effectLst/>
                <a:latin typeface="Arial" panose="020B0604020202020204" pitchFamily="2" charset="-52"/>
                <a:ea typeface="Arial" panose="020B0604020202020204" pitchFamily="2" charset="-52"/>
                <a:cs typeface="Arial" panose="020B0604020202020204" pitchFamily="2" charset="-52"/>
              </a:defRPr>
            </a:lvl5pPr>
            <a:lvl6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kern="1" cap="none" spc="0" baseline="0">
                <a:solidFill>
                  <a:srgbClr val="000000"/>
                </a:solidFill>
                <a:effectLst/>
                <a:latin typeface="Arial" panose="020B0604020202020204" pitchFamily="2" charset="-52"/>
                <a:ea typeface="Arial" panose="020B0604020202020204" pitchFamily="2" charset="-52"/>
                <a:cs typeface="Arial" panose="020B0604020202020204" pitchFamily="2" charset="-52"/>
              </a:defRPr>
            </a:lvl6pPr>
            <a:lvl7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kern="1" cap="none" spc="0" baseline="0">
                <a:solidFill>
                  <a:srgbClr val="000000"/>
                </a:solidFill>
                <a:effectLst/>
                <a:latin typeface="Arial" panose="020B0604020202020204" pitchFamily="2" charset="-52"/>
                <a:ea typeface="Arial" panose="020B0604020202020204" pitchFamily="2" charset="-52"/>
                <a:cs typeface="Arial" panose="020B0604020202020204" pitchFamily="2" charset="-52"/>
              </a:defRPr>
            </a:lvl7pPr>
            <a:lvl8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kern="1" cap="none" spc="0" baseline="0">
                <a:solidFill>
                  <a:srgbClr val="000000"/>
                </a:solidFill>
                <a:effectLst/>
                <a:latin typeface="Arial" panose="020B0604020202020204" pitchFamily="2" charset="-52"/>
                <a:ea typeface="Arial" panose="020B0604020202020204" pitchFamily="2" charset="-52"/>
                <a:cs typeface="Arial" panose="020B0604020202020204" pitchFamily="2" charset="-52"/>
              </a:defRPr>
            </a:lvl8pPr>
            <a:lvl9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kern="1" cap="none" spc="0" baseline="0">
                <a:solidFill>
                  <a:srgbClr val="000000"/>
                </a:solidFill>
                <a:effectLst/>
                <a:latin typeface="Arial" panose="020B0604020202020204" pitchFamily="2" charset="-52"/>
                <a:ea typeface="Arial" panose="020B0604020202020204" pitchFamily="2" charset="-52"/>
                <a:cs typeface="Arial" panose="020B0604020202020204" pitchFamily="2" charset="-5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400" b="0" i="0" u="none" strike="noStrike" kern="1" cap="none" spc="0" normalizeH="0" baseline="0" noProof="0">
                <a:ln>
                  <a:noFill/>
                </a:ln>
                <a:solidFill>
                  <a:srgbClr val="8F00FF"/>
                </a:solidFill>
                <a:effectLst/>
                <a:uLnTx/>
                <a:uFillTx/>
                <a:latin typeface="Arial" panose="020B0604020202020204" pitchFamily="2" charset="-52"/>
                <a:cs typeface="Arial" panose="020B0604020202020204" pitchFamily="2" charset="-52"/>
              </a:rPr>
              <a:t>Московкин Дмитрий Николаевич</a:t>
            </a:r>
            <a:endParaRPr kumimoji="0" sz="1400" b="0" i="0" u="none" strike="noStrike" kern="1" cap="none" spc="0" normalizeH="0" baseline="0" noProof="0">
              <a:ln>
                <a:noFill/>
              </a:ln>
              <a:solidFill>
                <a:srgbClr val="8F00FF"/>
              </a:solidFill>
              <a:effectLst/>
              <a:uLnTx/>
              <a:uFillTx/>
              <a:latin typeface="Arial" panose="020B0604020202020204" pitchFamily="2" charset="-52"/>
              <a:cs typeface="Arial" panose="020B0604020202020204" pitchFamily="2" charset="-52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400" b="0" i="0" u="none" strike="noStrike" kern="1" cap="none" spc="0" normalizeH="0" baseline="0" noProof="0">
              <a:ln>
                <a:noFill/>
              </a:ln>
              <a:solidFill>
                <a:srgbClr val="8F00FF"/>
              </a:solidFill>
              <a:effectLst/>
              <a:uLnTx/>
              <a:uFillTx/>
              <a:latin typeface="Arial" panose="020B0604020202020204" pitchFamily="2" charset="-52"/>
              <a:cs typeface="Arial" panose="020B0604020202020204" pitchFamily="2" charset="-52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400" b="0" i="0" u="none" strike="noStrike" kern="1" cap="none" spc="0" normalizeH="0" baseline="0" noProof="0">
                <a:ln>
                  <a:noFill/>
                </a:ln>
                <a:solidFill>
                  <a:srgbClr val="8F00FF"/>
                </a:solidFill>
                <a:effectLst/>
                <a:uLnTx/>
                <a:uFillTx/>
                <a:latin typeface="Arial" panose="020B0604020202020204" pitchFamily="2" charset="-52"/>
                <a:cs typeface="Arial" panose="020B0604020202020204" pitchFamily="2" charset="-52"/>
              </a:rPr>
              <a:t>Специалист по качеству</a:t>
            </a:r>
            <a:endParaRPr kumimoji="0" sz="1400" b="0" i="0" u="none" strike="noStrike" kern="1" cap="none" spc="0" normalizeH="0" baseline="0" noProof="0">
              <a:ln>
                <a:noFill/>
              </a:ln>
              <a:solidFill>
                <a:srgbClr val="8F00FF"/>
              </a:solidFill>
              <a:effectLst/>
              <a:uLnTx/>
              <a:uFillTx/>
              <a:latin typeface="Arial" panose="020B0604020202020204" pitchFamily="2" charset="-52"/>
              <a:cs typeface="Arial" panose="020B0604020202020204" pitchFamily="2" charset="-52"/>
            </a:endParaRPr>
          </a:p>
        </p:txBody>
      </p:sp>
      <p:sp>
        <p:nvSpPr>
          <p:cNvPr id="23" name="TextBox 20"/>
          <p:cNvSpPr/>
          <p:nvPr/>
        </p:nvSpPr>
        <p:spPr>
          <a:xfrm>
            <a:off x="5735955" y="3788728"/>
            <a:ext cx="2160905" cy="95440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>
            <a:lvl1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kern="1" cap="none" spc="0" baseline="0">
                <a:solidFill>
                  <a:srgbClr val="000000"/>
                </a:solidFill>
                <a:effectLst/>
                <a:latin typeface="Arial" panose="020B0604020202020204" pitchFamily="2" charset="-52"/>
                <a:ea typeface="Arial" panose="020B0604020202020204" pitchFamily="2" charset="-52"/>
                <a:cs typeface="Arial" panose="020B0604020202020204" pitchFamily="2" charset="-52"/>
              </a:defRPr>
            </a:lvl1pPr>
            <a:lvl2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kern="1" cap="none" spc="0" baseline="0">
                <a:solidFill>
                  <a:srgbClr val="000000"/>
                </a:solidFill>
                <a:effectLst/>
                <a:latin typeface="Arial" panose="020B0604020202020204" pitchFamily="2" charset="-52"/>
                <a:ea typeface="Arial" panose="020B0604020202020204" pitchFamily="2" charset="-52"/>
                <a:cs typeface="Arial" panose="020B0604020202020204" pitchFamily="2" charset="-52"/>
              </a:defRPr>
            </a:lvl2pPr>
            <a:lvl3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kern="1" cap="none" spc="0" baseline="0">
                <a:solidFill>
                  <a:srgbClr val="000000"/>
                </a:solidFill>
                <a:effectLst/>
                <a:latin typeface="Arial" panose="020B0604020202020204" pitchFamily="2" charset="-52"/>
                <a:ea typeface="Arial" panose="020B0604020202020204" pitchFamily="2" charset="-52"/>
                <a:cs typeface="Arial" panose="020B0604020202020204" pitchFamily="2" charset="-52"/>
              </a:defRPr>
            </a:lvl3pPr>
            <a:lvl4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kern="1" cap="none" spc="0" baseline="0">
                <a:solidFill>
                  <a:srgbClr val="000000"/>
                </a:solidFill>
                <a:effectLst/>
                <a:latin typeface="Arial" panose="020B0604020202020204" pitchFamily="2" charset="-52"/>
                <a:ea typeface="Arial" panose="020B0604020202020204" pitchFamily="2" charset="-52"/>
                <a:cs typeface="Arial" panose="020B0604020202020204" pitchFamily="2" charset="-52"/>
              </a:defRPr>
            </a:lvl4pPr>
            <a:lvl5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kern="1" cap="none" spc="0" baseline="0">
                <a:solidFill>
                  <a:srgbClr val="000000"/>
                </a:solidFill>
                <a:effectLst/>
                <a:latin typeface="Arial" panose="020B0604020202020204" pitchFamily="2" charset="-52"/>
                <a:ea typeface="Arial" panose="020B0604020202020204" pitchFamily="2" charset="-52"/>
                <a:cs typeface="Arial" panose="020B0604020202020204" pitchFamily="2" charset="-52"/>
              </a:defRPr>
            </a:lvl5pPr>
            <a:lvl6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kern="1" cap="none" spc="0" baseline="0">
                <a:solidFill>
                  <a:srgbClr val="000000"/>
                </a:solidFill>
                <a:effectLst/>
                <a:latin typeface="Arial" panose="020B0604020202020204" pitchFamily="2" charset="-52"/>
                <a:ea typeface="Arial" panose="020B0604020202020204" pitchFamily="2" charset="-52"/>
                <a:cs typeface="Arial" panose="020B0604020202020204" pitchFamily="2" charset="-52"/>
              </a:defRPr>
            </a:lvl6pPr>
            <a:lvl7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kern="1" cap="none" spc="0" baseline="0">
                <a:solidFill>
                  <a:srgbClr val="000000"/>
                </a:solidFill>
                <a:effectLst/>
                <a:latin typeface="Arial" panose="020B0604020202020204" pitchFamily="2" charset="-52"/>
                <a:ea typeface="Arial" panose="020B0604020202020204" pitchFamily="2" charset="-52"/>
                <a:cs typeface="Arial" panose="020B0604020202020204" pitchFamily="2" charset="-52"/>
              </a:defRPr>
            </a:lvl7pPr>
            <a:lvl8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kern="1" cap="none" spc="0" baseline="0">
                <a:solidFill>
                  <a:srgbClr val="000000"/>
                </a:solidFill>
                <a:effectLst/>
                <a:latin typeface="Arial" panose="020B0604020202020204" pitchFamily="2" charset="-52"/>
                <a:ea typeface="Arial" panose="020B0604020202020204" pitchFamily="2" charset="-52"/>
                <a:cs typeface="Arial" panose="020B0604020202020204" pitchFamily="2" charset="-52"/>
              </a:defRPr>
            </a:lvl8pPr>
            <a:lvl9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kern="1" cap="none" spc="0" baseline="0">
                <a:solidFill>
                  <a:srgbClr val="000000"/>
                </a:solidFill>
                <a:effectLst/>
                <a:latin typeface="Arial" panose="020B0604020202020204" pitchFamily="2" charset="-52"/>
                <a:ea typeface="Arial" panose="020B0604020202020204" pitchFamily="2" charset="-52"/>
                <a:cs typeface="Arial" panose="020B0604020202020204" pitchFamily="2" charset="-5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400" b="0" i="0" u="none" strike="noStrike" kern="1" cap="none" spc="0" normalizeH="0" baseline="0" noProof="0">
                <a:ln>
                  <a:noFill/>
                </a:ln>
                <a:solidFill>
                  <a:srgbClr val="8F00FF"/>
                </a:solidFill>
                <a:effectLst/>
                <a:uLnTx/>
                <a:uFillTx/>
                <a:latin typeface="Arial" panose="020B0604020202020204" pitchFamily="2" charset="-52"/>
                <a:cs typeface="Arial" panose="020B0604020202020204" pitchFamily="2" charset="-52"/>
              </a:rPr>
              <a:t>Усачев Олег Владимирович</a:t>
            </a:r>
            <a:endParaRPr kumimoji="0" lang="en-US" sz="1400" b="0" i="0" u="none" strike="noStrike" kern="1" cap="none" spc="0" normalizeH="0" baseline="0" noProof="0">
              <a:ln>
                <a:noFill/>
              </a:ln>
              <a:solidFill>
                <a:srgbClr val="8F00FF"/>
              </a:solidFill>
              <a:effectLst/>
              <a:uLnTx/>
              <a:uFillTx/>
              <a:latin typeface="Arial" panose="020B0604020202020204" pitchFamily="2" charset="-52"/>
              <a:cs typeface="Arial" panose="020B0604020202020204" pitchFamily="2" charset="-52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400" b="0" i="0" u="none" strike="noStrike" kern="1" cap="none" spc="0" normalizeH="0" baseline="0" noProof="0">
              <a:ln>
                <a:noFill/>
              </a:ln>
              <a:solidFill>
                <a:srgbClr val="8F00FF"/>
              </a:solidFill>
              <a:effectLst/>
              <a:uLnTx/>
              <a:uFillTx/>
              <a:latin typeface="Arial" panose="020B0604020202020204" pitchFamily="2" charset="-52"/>
              <a:cs typeface="Arial" panose="020B0604020202020204" pitchFamily="2" charset="-52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400" b="0" i="0" u="none" strike="noStrike" kern="1" cap="none" spc="0" normalizeH="0" baseline="0" noProof="0">
                <a:ln>
                  <a:noFill/>
                </a:ln>
                <a:solidFill>
                  <a:srgbClr val="8F00FF"/>
                </a:solidFill>
                <a:effectLst/>
                <a:uLnTx/>
                <a:uFillTx/>
                <a:latin typeface="Arial" panose="020B0604020202020204" pitchFamily="2" charset="-52"/>
                <a:cs typeface="Arial" panose="020B0604020202020204" pitchFamily="2" charset="-52"/>
              </a:rPr>
              <a:t>Финансовый аналитик</a:t>
            </a:r>
            <a:endParaRPr kumimoji="0" lang="en-US" sz="1400" b="0" i="0" u="none" strike="noStrike" kern="1" cap="none" spc="0" normalizeH="0" baseline="0" noProof="0">
              <a:ln>
                <a:noFill/>
              </a:ln>
              <a:solidFill>
                <a:srgbClr val="8F00FF"/>
              </a:solidFill>
              <a:effectLst/>
              <a:uLnTx/>
              <a:uFillTx/>
              <a:latin typeface="Arial" panose="020B0604020202020204" pitchFamily="2" charset="-52"/>
              <a:cs typeface="Arial" panose="020B0604020202020204" pitchFamily="2" charset="-52"/>
            </a:endParaRPr>
          </a:p>
        </p:txBody>
      </p:sp>
      <p:sp>
        <p:nvSpPr>
          <p:cNvPr id="28" name="Прямоугольник5"/>
          <p:cNvSpPr/>
          <p:nvPr/>
        </p:nvSpPr>
        <p:spPr>
          <a:xfrm>
            <a:off x="7569200" y="3758883"/>
            <a:ext cx="2160905" cy="94488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>
            <a:lvl1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kern="1" cap="none" spc="0" baseline="0">
                <a:solidFill>
                  <a:srgbClr val="000000"/>
                </a:solidFill>
                <a:effectLst/>
                <a:latin typeface="Arial" panose="020B0604020202020204" pitchFamily="2" charset="-52"/>
                <a:ea typeface="Arial" panose="020B0604020202020204" pitchFamily="2" charset="-52"/>
                <a:cs typeface="Arial" panose="020B0604020202020204" pitchFamily="2" charset="-52"/>
              </a:defRPr>
            </a:lvl1pPr>
            <a:lvl2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kern="1" cap="none" spc="0" baseline="0">
                <a:solidFill>
                  <a:srgbClr val="000000"/>
                </a:solidFill>
                <a:effectLst/>
                <a:latin typeface="Arial" panose="020B0604020202020204" pitchFamily="2" charset="-52"/>
                <a:ea typeface="Arial" panose="020B0604020202020204" pitchFamily="2" charset="-52"/>
                <a:cs typeface="Arial" panose="020B0604020202020204" pitchFamily="2" charset="-52"/>
              </a:defRPr>
            </a:lvl2pPr>
            <a:lvl3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kern="1" cap="none" spc="0" baseline="0">
                <a:solidFill>
                  <a:srgbClr val="000000"/>
                </a:solidFill>
                <a:effectLst/>
                <a:latin typeface="Arial" panose="020B0604020202020204" pitchFamily="2" charset="-52"/>
                <a:ea typeface="Arial" panose="020B0604020202020204" pitchFamily="2" charset="-52"/>
                <a:cs typeface="Arial" panose="020B0604020202020204" pitchFamily="2" charset="-52"/>
              </a:defRPr>
            </a:lvl3pPr>
            <a:lvl4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kern="1" cap="none" spc="0" baseline="0">
                <a:solidFill>
                  <a:srgbClr val="000000"/>
                </a:solidFill>
                <a:effectLst/>
                <a:latin typeface="Arial" panose="020B0604020202020204" pitchFamily="2" charset="-52"/>
                <a:ea typeface="Arial" panose="020B0604020202020204" pitchFamily="2" charset="-52"/>
                <a:cs typeface="Arial" panose="020B0604020202020204" pitchFamily="2" charset="-52"/>
              </a:defRPr>
            </a:lvl4pPr>
            <a:lvl5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kern="1" cap="none" spc="0" baseline="0">
                <a:solidFill>
                  <a:srgbClr val="000000"/>
                </a:solidFill>
                <a:effectLst/>
                <a:latin typeface="Arial" panose="020B0604020202020204" pitchFamily="2" charset="-52"/>
                <a:ea typeface="Arial" panose="020B0604020202020204" pitchFamily="2" charset="-52"/>
                <a:cs typeface="Arial" panose="020B0604020202020204" pitchFamily="2" charset="-52"/>
              </a:defRPr>
            </a:lvl5pPr>
            <a:lvl6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kern="1" cap="none" spc="0" baseline="0">
                <a:solidFill>
                  <a:srgbClr val="000000"/>
                </a:solidFill>
                <a:effectLst/>
                <a:latin typeface="Arial" panose="020B0604020202020204" pitchFamily="2" charset="-52"/>
                <a:ea typeface="Arial" panose="020B0604020202020204" pitchFamily="2" charset="-52"/>
                <a:cs typeface="Arial" panose="020B0604020202020204" pitchFamily="2" charset="-52"/>
              </a:defRPr>
            </a:lvl6pPr>
            <a:lvl7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kern="1" cap="none" spc="0" baseline="0">
                <a:solidFill>
                  <a:srgbClr val="000000"/>
                </a:solidFill>
                <a:effectLst/>
                <a:latin typeface="Arial" panose="020B0604020202020204" pitchFamily="2" charset="-52"/>
                <a:ea typeface="Arial" panose="020B0604020202020204" pitchFamily="2" charset="-52"/>
                <a:cs typeface="Arial" panose="020B0604020202020204" pitchFamily="2" charset="-52"/>
              </a:defRPr>
            </a:lvl7pPr>
            <a:lvl8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kern="1" cap="none" spc="0" baseline="0">
                <a:solidFill>
                  <a:srgbClr val="000000"/>
                </a:solidFill>
                <a:effectLst/>
                <a:latin typeface="Arial" panose="020B0604020202020204" pitchFamily="2" charset="-52"/>
                <a:ea typeface="Arial" panose="020B0604020202020204" pitchFamily="2" charset="-52"/>
                <a:cs typeface="Arial" panose="020B0604020202020204" pitchFamily="2" charset="-52"/>
              </a:defRPr>
            </a:lvl8pPr>
            <a:lvl9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kern="1" cap="none" spc="0" baseline="0">
                <a:solidFill>
                  <a:srgbClr val="000000"/>
                </a:solidFill>
                <a:effectLst/>
                <a:latin typeface="Arial" panose="020B0604020202020204" pitchFamily="2" charset="-52"/>
                <a:ea typeface="Arial" panose="020B0604020202020204" pitchFamily="2" charset="-52"/>
                <a:cs typeface="Arial" panose="020B0604020202020204" pitchFamily="2" charset="-5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400" b="0" i="0" u="none" strike="noStrike" kern="1" cap="none" spc="0" normalizeH="0" baseline="0" noProof="0">
                <a:ln>
                  <a:noFill/>
                </a:ln>
                <a:solidFill>
                  <a:srgbClr val="8F00FF"/>
                </a:solidFill>
                <a:effectLst/>
                <a:uLnTx/>
                <a:uFillTx/>
                <a:latin typeface="Arial" panose="020B0604020202020204" pitchFamily="2" charset="-52"/>
                <a:cs typeface="Arial" panose="020B0604020202020204" pitchFamily="2" charset="-52"/>
              </a:rPr>
              <a:t>Чуев Кирилл Витальевич</a:t>
            </a:r>
            <a:endParaRPr kumimoji="0" lang="en-US" sz="1400" b="0" i="0" u="none" strike="noStrike" kern="1" cap="none" spc="0" normalizeH="0" baseline="0" noProof="0">
              <a:ln>
                <a:noFill/>
              </a:ln>
              <a:solidFill>
                <a:srgbClr val="8F00FF"/>
              </a:solidFill>
              <a:effectLst/>
              <a:uLnTx/>
              <a:uFillTx/>
              <a:latin typeface="Arial" panose="020B0604020202020204" pitchFamily="2" charset="-52"/>
              <a:cs typeface="Arial" panose="020B0604020202020204" pitchFamily="2" charset="-52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400" b="0" i="0" u="none" strike="noStrike" kern="1" cap="none" spc="0" normalizeH="0" baseline="0" noProof="0">
              <a:ln>
                <a:noFill/>
              </a:ln>
              <a:solidFill>
                <a:srgbClr val="8F00FF"/>
              </a:solidFill>
              <a:effectLst/>
              <a:uLnTx/>
              <a:uFillTx/>
              <a:latin typeface="Arial" panose="020B0604020202020204" pitchFamily="2" charset="-52"/>
              <a:cs typeface="Arial" panose="020B0604020202020204" pitchFamily="2" charset="-52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lang="en-US" cap="none">
                <a:solidFill>
                  <a:srgbClr val="8F00FF"/>
                </a:solidFill>
              </a:defRPr>
            </a:pPr>
            <a:r>
              <a:rPr kumimoji="0" lang="en-US" sz="1400" b="0" i="0" u="none" strike="noStrike" kern="1" cap="none" spc="0" normalizeH="0" baseline="0" noProof="0">
                <a:ln>
                  <a:noFill/>
                </a:ln>
                <a:solidFill>
                  <a:srgbClr val="8F00FF"/>
                </a:solidFill>
                <a:effectLst/>
                <a:uLnTx/>
                <a:uFillTx/>
                <a:latin typeface="Arial" panose="020B0604020202020204" pitchFamily="2" charset="-52"/>
                <a:cs typeface="Arial" panose="020B0604020202020204" pitchFamily="2" charset="-52"/>
              </a:rPr>
              <a:t>Наставник</a:t>
            </a:r>
            <a:endParaRPr kumimoji="0" lang="en-US" sz="1400" b="0" i="0" u="none" strike="noStrike" kern="1" cap="none" spc="0" normalizeH="0" baseline="0" noProof="0">
              <a:ln>
                <a:noFill/>
              </a:ln>
              <a:solidFill>
                <a:srgbClr val="8F00FF"/>
              </a:solidFill>
              <a:effectLst/>
              <a:uLnTx/>
              <a:uFillTx/>
              <a:latin typeface="Arial" panose="020B0604020202020204" pitchFamily="2" charset="-52"/>
              <a:cs typeface="Arial" panose="020B0604020202020204" pitchFamily="2" charset="-52"/>
            </a:endParaRPr>
          </a:p>
        </p:txBody>
      </p:sp>
      <p:pic>
        <p:nvPicPr>
          <p:cNvPr id="29" name="Изображение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951855" y="1735773"/>
            <a:ext cx="1688465" cy="179387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0" name="Изображение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5505" y="1737678"/>
            <a:ext cx="1689100" cy="179387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1" name="Изображение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4470" y="1737678"/>
            <a:ext cx="1650365" cy="183388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2" name="Изображение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2245" y="1735773"/>
            <a:ext cx="1778000" cy="183578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3" name="Изображение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270" y="1737678"/>
            <a:ext cx="1712595" cy="179387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" name="Изображение 2" descr="DSC09811_cr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40595" y="1736090"/>
            <a:ext cx="1370330" cy="1827530"/>
          </a:xfrm>
          <a:prstGeom prst="rect">
            <a:avLst/>
          </a:prstGeom>
        </p:spPr>
      </p:pic>
      <p:sp>
        <p:nvSpPr>
          <p:cNvPr id="6" name="Текстовое поле 5"/>
          <p:cNvSpPr txBox="1"/>
          <p:nvPr/>
        </p:nvSpPr>
        <p:spPr>
          <a:xfrm>
            <a:off x="9509125" y="3759200"/>
            <a:ext cx="205740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defTabSz="914400">
              <a:buClrTx/>
              <a:buSzTx/>
              <a:buFontTx/>
              <a:defRPr/>
            </a:pPr>
            <a:r>
              <a:rPr lang="en-US" kern="1" noProof="0">
                <a:ln>
                  <a:noFill/>
                </a:ln>
                <a:solidFill>
                  <a:srgbClr val="8F00FF"/>
                </a:solidFill>
                <a:effectLst/>
                <a:uLnTx/>
                <a:uFillTx/>
                <a:latin typeface="Arial" panose="020B0604020202020204" pitchFamily="2" charset="-52"/>
                <a:ea typeface="Arial" panose="020B0604020202020204" pitchFamily="2" charset="-52"/>
                <a:cs typeface="Arial" panose="020B0604020202020204" pitchFamily="2" charset="-52"/>
              </a:rPr>
              <a:t>Конюхов Андрей</a:t>
            </a:r>
            <a:endParaRPr lang="en-US" kern="1" noProof="0">
              <a:ln>
                <a:noFill/>
              </a:ln>
              <a:solidFill>
                <a:srgbClr val="8F00FF"/>
              </a:solidFill>
              <a:effectLst/>
              <a:uLnTx/>
              <a:uFillTx/>
              <a:latin typeface="Arial" panose="020B0604020202020204" pitchFamily="2" charset="-52"/>
              <a:ea typeface="Arial" panose="020B0604020202020204" pitchFamily="2" charset="-52"/>
              <a:cs typeface="Arial" panose="020B0604020202020204" pitchFamily="2" charset="-52"/>
            </a:endParaRPr>
          </a:p>
          <a:p>
            <a:pPr algn="ctr" defTabSz="914400">
              <a:buClrTx/>
              <a:buSzTx/>
              <a:buFontTx/>
              <a:defRPr/>
            </a:pPr>
            <a:r>
              <a:rPr lang="en-US" kern="1" noProof="0">
                <a:ln>
                  <a:noFill/>
                </a:ln>
                <a:solidFill>
                  <a:srgbClr val="8F00FF"/>
                </a:solidFill>
                <a:effectLst/>
                <a:uLnTx/>
                <a:uFillTx/>
                <a:latin typeface="Arial" panose="020B0604020202020204" pitchFamily="2" charset="-52"/>
                <a:ea typeface="Arial" panose="020B0604020202020204" pitchFamily="2" charset="-52"/>
                <a:cs typeface="Arial" panose="020B0604020202020204" pitchFamily="2" charset="-52"/>
              </a:rPr>
              <a:t> Владимирович</a:t>
            </a:r>
            <a:endParaRPr lang="en-US" kern="1" noProof="0">
              <a:ln>
                <a:noFill/>
              </a:ln>
              <a:solidFill>
                <a:srgbClr val="8F00FF"/>
              </a:solidFill>
              <a:effectLst/>
              <a:uLnTx/>
              <a:uFillTx/>
              <a:latin typeface="Arial" panose="020B0604020202020204" pitchFamily="2" charset="-52"/>
              <a:ea typeface="Arial" panose="020B0604020202020204" pitchFamily="2" charset="-52"/>
              <a:cs typeface="Arial" panose="020B0604020202020204" pitchFamily="2" charset="-52"/>
            </a:endParaRPr>
          </a:p>
          <a:p>
            <a:pPr algn="ctr" defTabSz="914400">
              <a:buClrTx/>
              <a:buSzTx/>
              <a:buFontTx/>
              <a:defRPr/>
            </a:pPr>
            <a:endParaRPr lang="en-US" kern="1" noProof="0">
              <a:ln>
                <a:noFill/>
              </a:ln>
              <a:solidFill>
                <a:srgbClr val="8F00FF"/>
              </a:solidFill>
              <a:effectLst/>
              <a:uLnTx/>
              <a:uFillTx/>
              <a:latin typeface="Arial" panose="020B0604020202020204" pitchFamily="2" charset="-52"/>
              <a:ea typeface="Arial" panose="020B0604020202020204" pitchFamily="2" charset="-52"/>
              <a:cs typeface="Arial" panose="020B0604020202020204" pitchFamily="2" charset="-52"/>
            </a:endParaRPr>
          </a:p>
          <a:p>
            <a:pPr algn="ctr" defTabSz="914400">
              <a:buClrTx/>
              <a:buSzTx/>
              <a:buFontTx/>
              <a:defRPr/>
            </a:pPr>
            <a:r>
              <a:rPr lang="ru-RU" altLang="en-US" kern="1" noProof="0">
                <a:ln>
                  <a:noFill/>
                </a:ln>
                <a:solidFill>
                  <a:srgbClr val="8F00FF"/>
                </a:solidFill>
                <a:effectLst/>
                <a:uLnTx/>
                <a:uFillTx/>
                <a:latin typeface="Arial" panose="020B0604020202020204" pitchFamily="2" charset="-52"/>
                <a:ea typeface="Arial" panose="020B0604020202020204" pitchFamily="2" charset="-52"/>
                <a:cs typeface="Arial" panose="020B0604020202020204" pitchFamily="2" charset="-52"/>
              </a:rPr>
              <a:t>Администратор</a:t>
            </a:r>
            <a:endParaRPr lang="ru-RU" altLang="en-US" kern="1" noProof="0">
              <a:ln>
                <a:noFill/>
              </a:ln>
              <a:solidFill>
                <a:srgbClr val="8F00FF"/>
              </a:solidFill>
              <a:effectLst/>
              <a:uLnTx/>
              <a:uFillTx/>
              <a:latin typeface="Arial" panose="020B0604020202020204" pitchFamily="2" charset="-52"/>
              <a:ea typeface="Arial" panose="020B0604020202020204" pitchFamily="2" charset="-52"/>
              <a:cs typeface="Arial" panose="020B0604020202020204" pitchFamily="2" charset="-52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8;p10"/>
          <p:cNvSpPr/>
          <p:nvPr/>
        </p:nvSpPr>
        <p:spPr>
          <a:xfrm>
            <a:off x="6102985" y="1743075"/>
            <a:ext cx="6121400" cy="5131435"/>
          </a:xfrm>
          <a:prstGeom prst="rect">
            <a:avLst/>
          </a:prstGeom>
          <a:solidFill>
            <a:srgbClr val="B5D8E1"/>
          </a:solidFill>
          <a:ln>
            <a:noFill/>
          </a:ln>
          <a:effectLst/>
        </p:spPr>
        <p:txBody>
          <a:bodyPr vert="horz" wrap="square" lIns="45720" tIns="45720" rIns="45720" bIns="45720" numCol="1" spcCol="215900" anchor="ctr"/>
          <a:lstStyle/>
          <a:p>
            <a:pPr marL="0" marR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cap="none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3" name="Google Shape;299;p10"/>
          <p:cNvSpPr/>
          <p:nvPr/>
        </p:nvSpPr>
        <p:spPr>
          <a:xfrm>
            <a:off x="6102985" y="-6350"/>
            <a:ext cx="6121400" cy="1800225"/>
          </a:xfrm>
          <a:prstGeom prst="rect">
            <a:avLst/>
          </a:prstGeom>
          <a:solidFill>
            <a:srgbClr val="FD493D"/>
          </a:solidFill>
          <a:ln>
            <a:noFill/>
          </a:ln>
          <a:effectLst/>
        </p:spPr>
        <p:txBody>
          <a:bodyPr vert="horz" wrap="square" lIns="45720" tIns="45720" rIns="45720" bIns="45720" numCol="1" spcCol="215900" anchor="ctr"/>
          <a:lstStyle/>
          <a:p>
            <a:pPr marL="0" marR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cap="none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4" name="Google Shape;300;p10"/>
          <p:cNvSpPr/>
          <p:nvPr/>
        </p:nvSpPr>
        <p:spPr>
          <a:xfrm>
            <a:off x="6102350" y="5347970"/>
            <a:ext cx="6122035" cy="1515745"/>
          </a:xfrm>
          <a:prstGeom prst="rect">
            <a:avLst/>
          </a:prstGeom>
          <a:solidFill>
            <a:srgbClr val="FBB3C1"/>
          </a:solidFill>
          <a:ln>
            <a:noFill/>
          </a:ln>
          <a:effectLst/>
        </p:spPr>
        <p:txBody>
          <a:bodyPr vert="horz" wrap="square" lIns="45720" tIns="45720" rIns="45720" bIns="45720" numCol="1" spcCol="215900" anchor="ctr"/>
          <a:lstStyle/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cap="none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5" name="Google Shape;301;p10"/>
          <p:cNvSpPr/>
          <p:nvPr/>
        </p:nvSpPr>
        <p:spPr>
          <a:xfrm>
            <a:off x="8355965" y="-12065"/>
            <a:ext cx="3868420" cy="1811655"/>
          </a:xfrm>
          <a:prstGeom prst="rect">
            <a:avLst/>
          </a:prstGeom>
          <a:solidFill>
            <a:srgbClr val="FCAF17"/>
          </a:solidFill>
          <a:ln>
            <a:noFill/>
          </a:ln>
          <a:effectLst/>
        </p:spPr>
        <p:txBody>
          <a:bodyPr vert="horz" wrap="square" lIns="45720" tIns="45720" rIns="45720" bIns="45720" numCol="1" spcCol="215900" anchor="ctr"/>
          <a:lstStyle/>
          <a:p>
            <a:pPr marL="0" marR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cap="none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6" name="Google Shape;304;p10"/>
          <p:cNvSpPr/>
          <p:nvPr/>
        </p:nvSpPr>
        <p:spPr>
          <a:xfrm>
            <a:off x="551815" y="995045"/>
            <a:ext cx="5039360" cy="10255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45720" tIns="45720" rIns="45720" bIns="45720" numCol="1" spcCol="215900" anchor="ctr"/>
          <a:lstStyle/>
          <a:p>
            <a:pPr marL="0" marR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290" cap="none"/>
            </a:pPr>
            <a:r>
              <a:rPr lang="en-US" sz="6350" cap="none">
                <a:solidFill>
                  <a:srgbClr val="8F00FF"/>
                </a:solidFill>
              </a:rPr>
              <a:t>СПАСИБО</a:t>
            </a:r>
            <a:r>
              <a:rPr lang="en-US" sz="6625" cap="none">
                <a:solidFill>
                  <a:srgbClr val="8F00FF"/>
                </a:solidFill>
              </a:rPr>
              <a:t>!</a:t>
            </a:r>
            <a:endParaRPr lang="en-US" sz="1655" cap="none"/>
          </a:p>
        </p:txBody>
      </p:sp>
      <p:sp>
        <p:nvSpPr>
          <p:cNvPr id="7" name="Google Shape;122;p2"/>
          <p:cNvSpPr/>
          <p:nvPr/>
        </p:nvSpPr>
        <p:spPr>
          <a:xfrm>
            <a:off x="421005" y="353695"/>
            <a:ext cx="6518910" cy="33909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45720" tIns="45720" rIns="45720" bIns="45720" numCol="1" spcCol="215900" anchor="ctr"/>
          <a:lstStyle/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cap="none"/>
              <a:t>КОНТАКТЫ</a:t>
            </a:r>
            <a:endParaRPr sz="1600" cap="none"/>
          </a:p>
        </p:txBody>
      </p:sp>
      <p:grpSp>
        <p:nvGrpSpPr>
          <p:cNvPr id="8" name="Google Shape;123;p2"/>
          <p:cNvGrpSpPr/>
          <p:nvPr/>
        </p:nvGrpSpPr>
        <p:grpSpPr>
          <a:xfrm>
            <a:off x="0" y="692785"/>
            <a:ext cx="2625090" cy="96520"/>
            <a:chOff x="0" y="692785"/>
            <a:chExt cx="2625090" cy="96520"/>
          </a:xfrm>
        </p:grpSpPr>
        <p:sp>
          <p:nvSpPr>
            <p:cNvPr id="13" name="Google Shape;124;p2"/>
            <p:cNvSpPr/>
            <p:nvPr/>
          </p:nvSpPr>
          <p:spPr>
            <a:xfrm>
              <a:off x="0" y="692785"/>
              <a:ext cx="1294765" cy="96520"/>
            </a:xfrm>
            <a:prstGeom prst="rect">
              <a:avLst/>
            </a:prstGeom>
            <a:solidFill>
              <a:srgbClr val="FBB3C1"/>
            </a:solidFill>
            <a:ln>
              <a:noFill/>
            </a:ln>
            <a:effectLst/>
          </p:spPr>
          <p:txBody>
            <a:bodyPr vert="horz" wrap="square" lIns="45720" tIns="45720" rIns="45720" bIns="45720" numCol="1" spcCol="215900" anchor="ctr"/>
            <a:lstStyle/>
            <a:p>
              <a:pPr marL="0" marR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cap="none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12" name="Google Shape;125;p2"/>
            <p:cNvSpPr/>
            <p:nvPr/>
          </p:nvSpPr>
          <p:spPr>
            <a:xfrm>
              <a:off x="336550" y="692785"/>
              <a:ext cx="1294765" cy="96520"/>
            </a:xfrm>
            <a:prstGeom prst="rect">
              <a:avLst/>
            </a:prstGeom>
            <a:solidFill>
              <a:srgbClr val="9F00FF"/>
            </a:solidFill>
            <a:ln>
              <a:noFill/>
            </a:ln>
            <a:effectLst/>
          </p:spPr>
          <p:txBody>
            <a:bodyPr vert="horz" wrap="square" lIns="45720" tIns="45720" rIns="45720" bIns="45720" numCol="1" spcCol="215900" anchor="ctr"/>
            <a:lstStyle/>
            <a:p>
              <a:pPr marL="0" marR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cap="none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11" name="Google Shape;126;p2"/>
            <p:cNvSpPr/>
            <p:nvPr/>
          </p:nvSpPr>
          <p:spPr>
            <a:xfrm>
              <a:off x="673100" y="692785"/>
              <a:ext cx="1294765" cy="96520"/>
            </a:xfrm>
            <a:prstGeom prst="rect">
              <a:avLst/>
            </a:prstGeom>
            <a:solidFill>
              <a:srgbClr val="FD493D"/>
            </a:solidFill>
            <a:ln>
              <a:noFill/>
            </a:ln>
            <a:effectLst/>
          </p:spPr>
          <p:txBody>
            <a:bodyPr vert="horz" wrap="square" lIns="45720" tIns="45720" rIns="45720" bIns="45720" numCol="1" spcCol="215900" anchor="ctr"/>
            <a:lstStyle/>
            <a:p>
              <a:pPr marL="0" marR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cap="none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10" name="Google Shape;127;p2"/>
            <p:cNvSpPr/>
            <p:nvPr/>
          </p:nvSpPr>
          <p:spPr>
            <a:xfrm>
              <a:off x="993775" y="692785"/>
              <a:ext cx="1294765" cy="96520"/>
            </a:xfrm>
            <a:prstGeom prst="rect">
              <a:avLst/>
            </a:prstGeom>
            <a:solidFill>
              <a:srgbClr val="FCAF17"/>
            </a:solidFill>
            <a:ln>
              <a:noFill/>
            </a:ln>
            <a:effectLst/>
          </p:spPr>
          <p:txBody>
            <a:bodyPr vert="horz" wrap="square" lIns="45720" tIns="45720" rIns="45720" bIns="45720" numCol="1" spcCol="215900" anchor="ctr"/>
            <a:lstStyle/>
            <a:p>
              <a:pPr marL="0" marR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cap="none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9" name="Google Shape;128;p2"/>
            <p:cNvSpPr/>
            <p:nvPr/>
          </p:nvSpPr>
          <p:spPr>
            <a:xfrm>
              <a:off x="1330325" y="692785"/>
              <a:ext cx="1294765" cy="96520"/>
            </a:xfrm>
            <a:prstGeom prst="rect">
              <a:avLst/>
            </a:prstGeom>
            <a:solidFill>
              <a:srgbClr val="B5D8E1"/>
            </a:solidFill>
            <a:ln>
              <a:noFill/>
            </a:ln>
            <a:effectLst/>
          </p:spPr>
          <p:txBody>
            <a:bodyPr vert="horz" wrap="square" lIns="45720" tIns="45720" rIns="45720" bIns="45720" numCol="1" spcCol="215900" anchor="ctr"/>
            <a:lstStyle/>
            <a:p>
              <a:pPr marL="0" marR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cap="none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</p:grpSp>
      <p:pic>
        <p:nvPicPr>
          <p:cNvPr id="14" name="Рисунок 8" descr="значки-03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7005" y="2232025"/>
            <a:ext cx="720090" cy="71755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5" name="Рисунок 9" descr="значки-0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005" y="5835015"/>
            <a:ext cx="720090" cy="71755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6" name="Рисунок 10" descr="значки-0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7395" y="2256155"/>
            <a:ext cx="720090" cy="71755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17" name="TextBox 11"/>
          <p:cNvSpPr/>
          <p:nvPr/>
        </p:nvSpPr>
        <p:spPr>
          <a:xfrm>
            <a:off x="854075" y="2442845"/>
            <a:ext cx="2571750" cy="27686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r>
              <a:rPr lang="en-US" sz="1200" cap="none">
                <a:latin typeface="TT Supermolot Neue DemiBold" charset="0"/>
                <a:ea typeface="Arial" panose="020B0604020202020204" pitchFamily="2" charset="-52"/>
                <a:cs typeface="Arial" panose="020B0604020202020204" pitchFamily="2" charset="-52"/>
              </a:rPr>
              <a:t>Eduard.mutovalov.02@gmail.com</a:t>
            </a:r>
            <a:endParaRPr sz="1200" cap="none"/>
          </a:p>
        </p:txBody>
      </p:sp>
      <p:sp>
        <p:nvSpPr>
          <p:cNvPr id="18" name="TextBox 12"/>
          <p:cNvSpPr/>
          <p:nvPr/>
        </p:nvSpPr>
        <p:spPr>
          <a:xfrm>
            <a:off x="854075" y="6009005"/>
            <a:ext cx="2571750" cy="4000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r>
              <a:rPr lang="en-US" sz="2000" cap="none">
                <a:solidFill>
                  <a:srgbClr val="122D52"/>
                </a:solidFill>
                <a:latin typeface="TT Supermolot Neue DemiBold" charset="0"/>
                <a:ea typeface="Arial" panose="020B0604020202020204" pitchFamily="2" charset="-52"/>
                <a:cs typeface="Arial" panose="020B0604020202020204" pitchFamily="2" charset="-52"/>
              </a:rPr>
              <a:t>@</a:t>
            </a:r>
            <a:r>
              <a:rPr lang="en-US" cap="none">
                <a:latin typeface="TT Supermolot Neue DemiBold" charset="0"/>
                <a:ea typeface="Arial" panose="020B0604020202020204" pitchFamily="2" charset="-52"/>
                <a:cs typeface="Arial" panose="020B0604020202020204" pitchFamily="2" charset="-52"/>
              </a:rPr>
              <a:t>ВКонтакте</a:t>
            </a:r>
            <a:endParaRPr lang="en-US" sz="2000" cap="none">
              <a:latin typeface="TT Supermolot Neue DemiBold" charset="0"/>
              <a:ea typeface="Arial" panose="020B0604020202020204" pitchFamily="2" charset="-52"/>
              <a:cs typeface="Arial" panose="020B0604020202020204" pitchFamily="2" charset="-52"/>
            </a:endParaRPr>
          </a:p>
        </p:txBody>
      </p:sp>
      <p:sp>
        <p:nvSpPr>
          <p:cNvPr id="19" name="TextBox 13"/>
          <p:cNvSpPr/>
          <p:nvPr/>
        </p:nvSpPr>
        <p:spPr>
          <a:xfrm>
            <a:off x="3935730" y="2461260"/>
            <a:ext cx="2571750" cy="3079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r>
              <a:rPr lang="en-US" cap="none">
                <a:latin typeface="TT Supermolot Neue DemiBold" charset="0"/>
                <a:ea typeface="Arial" panose="020B0604020202020204" pitchFamily="2" charset="-52"/>
                <a:cs typeface="Arial" panose="020B0604020202020204" pitchFamily="2" charset="-52"/>
              </a:rPr>
              <a:t>+7 (</a:t>
            </a:r>
            <a:r>
              <a:rPr lang="en-US" cap="none">
                <a:latin typeface="TT Supermolot Neue DemiBold" charset="0"/>
                <a:ea typeface="Arial" panose="020B0604020202020204" pitchFamily="2" charset="-52"/>
                <a:cs typeface="Arial" panose="020B0604020202020204" pitchFamily="2" charset="-52"/>
              </a:rPr>
              <a:t>905</a:t>
            </a:r>
            <a:r>
              <a:rPr lang="en-US" cap="none">
                <a:latin typeface="TT Supermolot Neue DemiBold" charset="0"/>
                <a:ea typeface="Arial" panose="020B0604020202020204" pitchFamily="2" charset="-52"/>
                <a:cs typeface="Arial" panose="020B0604020202020204" pitchFamily="2" charset="-52"/>
              </a:rPr>
              <a:t>) </a:t>
            </a:r>
            <a:r>
              <a:rPr lang="en-US" cap="none">
                <a:latin typeface="TT Supermolot Neue DemiBold" charset="0"/>
                <a:ea typeface="Arial" panose="020B0604020202020204" pitchFamily="2" charset="-52"/>
                <a:cs typeface="Arial" panose="020B0604020202020204" pitchFamily="2" charset="-52"/>
              </a:rPr>
              <a:t>040</a:t>
            </a:r>
            <a:r>
              <a:rPr lang="en-US" cap="none">
                <a:latin typeface="TT Supermolot Neue DemiBold" charset="0"/>
                <a:ea typeface="Arial" panose="020B0604020202020204" pitchFamily="2" charset="-52"/>
                <a:cs typeface="Arial" panose="020B0604020202020204" pitchFamily="2" charset="-52"/>
              </a:rPr>
              <a:t>-</a:t>
            </a:r>
            <a:r>
              <a:rPr lang="en-US" cap="none">
                <a:latin typeface="TT Supermolot Neue DemiBold" charset="0"/>
                <a:ea typeface="Arial" panose="020B0604020202020204" pitchFamily="2" charset="-52"/>
                <a:cs typeface="Arial" panose="020B0604020202020204" pitchFamily="2" charset="-52"/>
              </a:rPr>
              <a:t>95</a:t>
            </a:r>
            <a:r>
              <a:rPr lang="en-US" cap="none">
                <a:latin typeface="TT Supermolot Neue DemiBold" charset="0"/>
                <a:ea typeface="Arial" panose="020B0604020202020204" pitchFamily="2" charset="-52"/>
                <a:cs typeface="Arial" panose="020B0604020202020204" pitchFamily="2" charset="-52"/>
              </a:rPr>
              <a:t>-</a:t>
            </a:r>
            <a:r>
              <a:rPr lang="en-US" cap="none">
                <a:latin typeface="TT Supermolot Neue DemiBold" charset="0"/>
                <a:ea typeface="Arial" panose="020B0604020202020204" pitchFamily="2" charset="-52"/>
                <a:cs typeface="Arial" panose="020B0604020202020204" pitchFamily="2" charset="-52"/>
              </a:rPr>
              <a:t>30</a:t>
            </a:r>
            <a:endParaRPr lang="en-US" cap="none">
              <a:latin typeface="TT Supermolot Neue DemiBold" charset="0"/>
              <a:ea typeface="Arial" panose="020B0604020202020204" pitchFamily="2" charset="-52"/>
              <a:cs typeface="Arial" panose="020B0604020202020204" pitchFamily="2" charset="-52"/>
            </a:endParaRPr>
          </a:p>
        </p:txBody>
      </p:sp>
      <p:pic>
        <p:nvPicPr>
          <p:cNvPr id="20" name="Рисунок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7580" y="5889625"/>
            <a:ext cx="608330" cy="60833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1" name="TextBox 15"/>
          <p:cNvSpPr/>
          <p:nvPr/>
        </p:nvSpPr>
        <p:spPr>
          <a:xfrm>
            <a:off x="4106545" y="5987415"/>
            <a:ext cx="2571750" cy="36893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r>
              <a:rPr lang="en-US" cap="none">
                <a:solidFill>
                  <a:srgbClr val="122D52"/>
                </a:solidFill>
                <a:latin typeface="TT Supermolot Neue DemiBold" charset="0"/>
                <a:ea typeface="Arial" panose="020B0604020202020204" pitchFamily="2" charset="-52"/>
                <a:cs typeface="Arial" panose="020B0604020202020204" pitchFamily="2" charset="-52"/>
              </a:rPr>
              <a:t>@Telegram</a:t>
            </a:r>
            <a:endParaRPr lang="en-US" cap="none">
              <a:solidFill>
                <a:srgbClr val="122D52"/>
              </a:solidFill>
              <a:latin typeface="TT Supermolot Neue DemiBold" charset="0"/>
              <a:ea typeface="Arial" panose="020B0604020202020204" pitchFamily="2" charset="-52"/>
              <a:cs typeface="Arial" panose="020B0604020202020204" pitchFamily="2" charset="-52"/>
            </a:endParaRPr>
          </a:p>
        </p:txBody>
      </p:sp>
      <p:pic>
        <p:nvPicPr>
          <p:cNvPr id="22" name="Рисунок 53247828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9995" y="1795145"/>
            <a:ext cx="7184390" cy="507936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3" name="Рисунок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1815" y="3168650"/>
            <a:ext cx="2437765" cy="243776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4" name="Рисунок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71495" y="3256915"/>
            <a:ext cx="2304415" cy="2295525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6" name="Google Shape;116;p2"/>
          <p:cNvSpPr txBox="1"/>
          <p:nvPr/>
        </p:nvSpPr>
        <p:spPr bwMode="auto">
          <a:xfrm>
            <a:off x="18533" y="2781377"/>
            <a:ext cx="6992203" cy="2031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99" tIns="45699" rIns="45699" bIns="45699" anchor="ctr" anchorCtr="0">
            <a:spAutoFit/>
          </a:bodyPr>
          <a:lstStyle/>
          <a:p>
            <a:pPr algn="ctr">
              <a:defRPr/>
            </a:pPr>
            <a:r>
              <a:rPr lang="ru-RU" sz="2800" b="0" i="0" u="none" dirty="0">
                <a:solidFill>
                  <a:srgbClr val="7030A0"/>
                </a:solidFill>
                <a:latin typeface="Liberation Sans"/>
                <a:ea typeface="Liberation Sans"/>
                <a:cs typeface="Liberation Sans"/>
              </a:rPr>
              <a:t>Мы делаем </a:t>
            </a:r>
            <a:r>
              <a:rPr lang="ru-RU" sz="2800" b="0" i="0" u="none" dirty="0" err="1">
                <a:solidFill>
                  <a:srgbClr val="7030A0"/>
                </a:solidFill>
                <a:latin typeface="Liberation Sans"/>
                <a:ea typeface="Liberation Sans"/>
                <a:cs typeface="Liberation Sans"/>
              </a:rPr>
              <a:t>полимерпесчаную</a:t>
            </a:r>
            <a:r>
              <a:rPr lang="ru-RU" sz="2800" b="0" i="0" u="none" dirty="0">
                <a:solidFill>
                  <a:srgbClr val="7030A0"/>
                </a:solidFill>
                <a:latin typeface="Liberation Sans"/>
                <a:ea typeface="Liberation Sans"/>
                <a:cs typeface="Liberation Sans"/>
              </a:rPr>
              <a:t> плитку для </a:t>
            </a:r>
            <a:r>
              <a:rPr lang="ru-RU" sz="2800" b="0" i="0" u="none" dirty="0" err="1">
                <a:solidFill>
                  <a:srgbClr val="7030A0"/>
                </a:solidFill>
                <a:latin typeface="Liberation Sans"/>
                <a:ea typeface="Liberation Sans"/>
                <a:cs typeface="Liberation Sans"/>
              </a:rPr>
              <a:t>для</a:t>
            </a:r>
            <a:r>
              <a:rPr lang="ru-RU" sz="2800" b="0" i="0" u="none" dirty="0">
                <a:solidFill>
                  <a:srgbClr val="7030A0"/>
                </a:solidFill>
                <a:latin typeface="Liberation Sans"/>
                <a:ea typeface="Liberation Sans"/>
                <a:cs typeface="Liberation Sans"/>
              </a:rPr>
              <a:t> граждан  и организаций, работающих с благоустройством, чтобы </a:t>
            </a:r>
            <a:r>
              <a:rPr lang="ru-RU" sz="2800" dirty="0">
                <a:solidFill>
                  <a:srgbClr val="7030A0"/>
                </a:solidFill>
                <a:latin typeface="Liberation Sans"/>
                <a:ea typeface="Liberation Sans"/>
                <a:cs typeface="Liberation Sans"/>
              </a:rPr>
              <a:t>повысить их уровень жизни </a:t>
            </a:r>
            <a:r>
              <a:rPr lang="ru-RU" sz="2800" b="0" i="0" u="none" dirty="0">
                <a:solidFill>
                  <a:srgbClr val="7030A0"/>
                </a:solidFill>
                <a:latin typeface="Liberation Sans"/>
                <a:ea typeface="Liberation Sans"/>
                <a:cs typeface="Liberation Sans"/>
              </a:rPr>
              <a:t>.</a:t>
            </a:r>
            <a:endParaRPr lang="ru-RU" sz="2800" i="0" dirty="0">
              <a:solidFill>
                <a:srgbClr val="7030A0"/>
              </a:solidFill>
            </a:endParaRPr>
          </a:p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00FF"/>
              </a:buClr>
              <a:buSzPts val="3600"/>
              <a:buFont typeface="Arial" panose="020B0604020202020204"/>
              <a:buNone/>
              <a:defRPr/>
            </a:pPr>
            <a:endParaRPr dirty="0"/>
          </a:p>
        </p:txBody>
      </p:sp>
      <p:sp>
        <p:nvSpPr>
          <p:cNvPr id="117" name="Google Shape;117;p2"/>
          <p:cNvSpPr txBox="1"/>
          <p:nvPr/>
        </p:nvSpPr>
        <p:spPr bwMode="auto">
          <a:xfrm>
            <a:off x="228874" y="1041785"/>
            <a:ext cx="7108728" cy="954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99" tIns="45699" rIns="45699" bIns="45699" anchor="t" anchorCtr="0">
            <a:spAutoFit/>
          </a:bodyPr>
          <a:lstStyle/>
          <a:p>
            <a:pPr algn="ctr">
              <a:defRPr/>
            </a:pPr>
            <a:r>
              <a:rPr lang="ru-RU" sz="2800" i="1" dirty="0">
                <a:solidFill>
                  <a:srgbClr val="C00000"/>
                </a:solidFill>
              </a:rPr>
              <a:t>Переработка пластиковых бутылок в </a:t>
            </a:r>
            <a:r>
              <a:rPr lang="ru-RU" sz="2800" i="1" dirty="0" err="1">
                <a:solidFill>
                  <a:srgbClr val="C00000"/>
                </a:solidFill>
              </a:rPr>
              <a:t>полимерпесчанную</a:t>
            </a:r>
            <a:r>
              <a:rPr lang="ru-RU" sz="2800" i="1" dirty="0">
                <a:solidFill>
                  <a:srgbClr val="C00000"/>
                </a:solidFill>
              </a:rPr>
              <a:t> плитку</a:t>
            </a:r>
            <a:endParaRPr sz="2800" i="1" dirty="0">
              <a:solidFill>
                <a:srgbClr val="C00000"/>
              </a:solidFill>
            </a:endParaRPr>
          </a:p>
        </p:txBody>
      </p:sp>
      <p:grpSp>
        <p:nvGrpSpPr>
          <p:cNvPr id="118" name="Google Shape;118;p2"/>
          <p:cNvGrpSpPr/>
          <p:nvPr/>
        </p:nvGrpSpPr>
        <p:grpSpPr bwMode="auto">
          <a:xfrm>
            <a:off x="-18522" y="6358525"/>
            <a:ext cx="542262" cy="506843"/>
            <a:chOff x="-1" y="0"/>
            <a:chExt cx="542260" cy="506841"/>
          </a:xfrm>
        </p:grpSpPr>
        <p:sp>
          <p:nvSpPr>
            <p:cNvPr id="119" name="Google Shape;119;p2"/>
            <p:cNvSpPr/>
            <p:nvPr/>
          </p:nvSpPr>
          <p:spPr bwMode="auto">
            <a:xfrm>
              <a:off x="-1" y="0"/>
              <a:ext cx="542260" cy="506841"/>
            </a:xfrm>
            <a:prstGeom prst="rect">
              <a:avLst/>
            </a:prstGeom>
            <a:solidFill>
              <a:srgbClr val="FD493D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 panose="020F0502020204030204"/>
                <a:buNone/>
                <a:defRPr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</a:endParaRPr>
            </a:p>
          </p:txBody>
        </p:sp>
        <p:sp>
          <p:nvSpPr>
            <p:cNvPr id="120" name="Google Shape;120;p2"/>
            <p:cNvSpPr txBox="1"/>
            <p:nvPr/>
          </p:nvSpPr>
          <p:spPr bwMode="auto">
            <a:xfrm>
              <a:off x="37054" y="153867"/>
              <a:ext cx="468149" cy="1991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Arial" panose="020B0604020202020204"/>
                <a:buNone/>
                <a:defRPr/>
              </a:pPr>
              <a:r>
                <a:rPr lang="en-US" sz="1200" b="0" i="0" u="none" strike="noStrike" cap="non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2</a:t>
              </a:r>
              <a:endParaRPr lang="en-US" sz="1200" b="0" i="0" u="none" strike="noStrike" cap="non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</a:endParaRPr>
            </a:p>
          </p:txBody>
        </p:sp>
      </p:grpSp>
      <p:sp>
        <p:nvSpPr>
          <p:cNvPr id="122" name="Google Shape;122;p2"/>
          <p:cNvSpPr txBox="1"/>
          <p:nvPr/>
        </p:nvSpPr>
        <p:spPr bwMode="auto">
          <a:xfrm>
            <a:off x="420954" y="355658"/>
            <a:ext cx="6519078" cy="335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/>
              <a:buNone/>
              <a:defRPr/>
            </a:pPr>
            <a:r>
              <a:rPr lang="ru-RU" sz="16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ВВЕДЕНИЕ В ПРЕДМЕТНУЮ ОБЛАСТЬ</a:t>
            </a:r>
            <a:endParaRPr sz="1600" b="1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  <p:grpSp>
        <p:nvGrpSpPr>
          <p:cNvPr id="2" name="Google Shape;123;p2"/>
          <p:cNvGrpSpPr/>
          <p:nvPr/>
        </p:nvGrpSpPr>
        <p:grpSpPr bwMode="auto">
          <a:xfrm>
            <a:off x="0" y="692501"/>
            <a:ext cx="2624903" cy="97077"/>
            <a:chOff x="0" y="692501"/>
            <a:chExt cx="2624903" cy="97077"/>
          </a:xfrm>
        </p:grpSpPr>
        <p:sp>
          <p:nvSpPr>
            <p:cNvPr id="3" name="Google Shape;124;p2"/>
            <p:cNvSpPr/>
            <p:nvPr/>
          </p:nvSpPr>
          <p:spPr bwMode="auto">
            <a:xfrm>
              <a:off x="0" y="692501"/>
              <a:ext cx="1294463" cy="97077"/>
            </a:xfrm>
            <a:prstGeom prst="rect">
              <a:avLst/>
            </a:prstGeom>
            <a:solidFill>
              <a:srgbClr val="FBB3C1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  <a:defRPr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</a:endParaRPr>
            </a:p>
          </p:txBody>
        </p:sp>
        <p:sp>
          <p:nvSpPr>
            <p:cNvPr id="4" name="Google Shape;125;p2"/>
            <p:cNvSpPr/>
            <p:nvPr/>
          </p:nvSpPr>
          <p:spPr bwMode="auto">
            <a:xfrm>
              <a:off x="336583" y="692501"/>
              <a:ext cx="1294463" cy="97077"/>
            </a:xfrm>
            <a:prstGeom prst="rect">
              <a:avLst/>
            </a:prstGeom>
            <a:solidFill>
              <a:srgbClr val="9F00FF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  <a:defRPr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</a:endParaRPr>
            </a:p>
          </p:txBody>
        </p:sp>
        <p:sp>
          <p:nvSpPr>
            <p:cNvPr id="5" name="Google Shape;126;p2"/>
            <p:cNvSpPr/>
            <p:nvPr/>
          </p:nvSpPr>
          <p:spPr bwMode="auto">
            <a:xfrm>
              <a:off x="673166" y="692501"/>
              <a:ext cx="1294463" cy="97077"/>
            </a:xfrm>
            <a:prstGeom prst="rect">
              <a:avLst/>
            </a:prstGeom>
            <a:solidFill>
              <a:srgbClr val="FD493D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  <a:defRPr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</a:endParaRPr>
            </a:p>
          </p:txBody>
        </p:sp>
        <p:sp>
          <p:nvSpPr>
            <p:cNvPr id="6" name="Google Shape;127;p2"/>
            <p:cNvSpPr/>
            <p:nvPr/>
          </p:nvSpPr>
          <p:spPr bwMode="auto">
            <a:xfrm>
              <a:off x="993857" y="692501"/>
              <a:ext cx="1294463" cy="97077"/>
            </a:xfrm>
            <a:prstGeom prst="rect">
              <a:avLst/>
            </a:prstGeom>
            <a:solidFill>
              <a:srgbClr val="FCAF17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  <a:defRPr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</a:endParaRPr>
            </a:p>
          </p:txBody>
        </p:sp>
        <p:sp>
          <p:nvSpPr>
            <p:cNvPr id="7" name="Google Shape;128;p2"/>
            <p:cNvSpPr/>
            <p:nvPr/>
          </p:nvSpPr>
          <p:spPr bwMode="auto">
            <a:xfrm>
              <a:off x="1330440" y="692501"/>
              <a:ext cx="1294463" cy="97077"/>
            </a:xfrm>
            <a:prstGeom prst="rect">
              <a:avLst/>
            </a:prstGeom>
            <a:solidFill>
              <a:srgbClr val="B5D8E1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  <a:defRPr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</a:endParaRPr>
            </a:p>
          </p:txBody>
        </p:sp>
      </p:grpSp>
      <p:pic>
        <p:nvPicPr>
          <p:cNvPr id="562337168" name="Рисунок 56233716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 bwMode="auto">
          <a:xfrm>
            <a:off x="5334000" y="-6633"/>
            <a:ext cx="6858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2" name="Google Shape;122;p2"/>
          <p:cNvSpPr txBox="1"/>
          <p:nvPr/>
        </p:nvSpPr>
        <p:spPr bwMode="auto">
          <a:xfrm>
            <a:off x="420954" y="355604"/>
            <a:ext cx="6518970" cy="335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/>
              <a:buNone/>
              <a:defRPr/>
            </a:pPr>
            <a:r>
              <a:rPr lang="ru-RU" sz="16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АКТУАЛЬНОСТЬ</a:t>
            </a:r>
            <a:endParaRPr sz="1600" b="1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  <p:grpSp>
        <p:nvGrpSpPr>
          <p:cNvPr id="2" name="Google Shape;123;p2"/>
          <p:cNvGrpSpPr/>
          <p:nvPr/>
        </p:nvGrpSpPr>
        <p:grpSpPr bwMode="auto">
          <a:xfrm>
            <a:off x="0" y="692501"/>
            <a:ext cx="2624903" cy="97077"/>
            <a:chOff x="0" y="692501"/>
            <a:chExt cx="2624903" cy="97077"/>
          </a:xfrm>
        </p:grpSpPr>
        <p:sp>
          <p:nvSpPr>
            <p:cNvPr id="3" name="Google Shape;124;p2"/>
            <p:cNvSpPr/>
            <p:nvPr/>
          </p:nvSpPr>
          <p:spPr bwMode="auto">
            <a:xfrm>
              <a:off x="0" y="692501"/>
              <a:ext cx="1294463" cy="97077"/>
            </a:xfrm>
            <a:prstGeom prst="rect">
              <a:avLst/>
            </a:prstGeom>
            <a:solidFill>
              <a:srgbClr val="FBB3C1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  <a:defRPr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</a:endParaRPr>
            </a:p>
          </p:txBody>
        </p:sp>
        <p:sp>
          <p:nvSpPr>
            <p:cNvPr id="4" name="Google Shape;125;p2"/>
            <p:cNvSpPr/>
            <p:nvPr/>
          </p:nvSpPr>
          <p:spPr bwMode="auto">
            <a:xfrm>
              <a:off x="336583" y="692501"/>
              <a:ext cx="1294463" cy="97077"/>
            </a:xfrm>
            <a:prstGeom prst="rect">
              <a:avLst/>
            </a:prstGeom>
            <a:solidFill>
              <a:srgbClr val="9F00FF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  <a:defRPr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</a:endParaRPr>
            </a:p>
          </p:txBody>
        </p:sp>
        <p:sp>
          <p:nvSpPr>
            <p:cNvPr id="5" name="Google Shape;126;p2"/>
            <p:cNvSpPr/>
            <p:nvPr/>
          </p:nvSpPr>
          <p:spPr bwMode="auto">
            <a:xfrm>
              <a:off x="673166" y="692501"/>
              <a:ext cx="1294463" cy="97077"/>
            </a:xfrm>
            <a:prstGeom prst="rect">
              <a:avLst/>
            </a:prstGeom>
            <a:solidFill>
              <a:srgbClr val="FD493D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  <a:defRPr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</a:endParaRPr>
            </a:p>
          </p:txBody>
        </p:sp>
        <p:sp>
          <p:nvSpPr>
            <p:cNvPr id="6" name="Google Shape;127;p2"/>
            <p:cNvSpPr/>
            <p:nvPr/>
          </p:nvSpPr>
          <p:spPr bwMode="auto">
            <a:xfrm>
              <a:off x="993857" y="692501"/>
              <a:ext cx="1294463" cy="97077"/>
            </a:xfrm>
            <a:prstGeom prst="rect">
              <a:avLst/>
            </a:prstGeom>
            <a:solidFill>
              <a:srgbClr val="FCAF17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  <a:defRPr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</a:endParaRPr>
            </a:p>
          </p:txBody>
        </p:sp>
        <p:sp>
          <p:nvSpPr>
            <p:cNvPr id="7" name="Google Shape;128;p2"/>
            <p:cNvSpPr/>
            <p:nvPr/>
          </p:nvSpPr>
          <p:spPr bwMode="auto">
            <a:xfrm>
              <a:off x="1330440" y="692501"/>
              <a:ext cx="1294463" cy="97077"/>
            </a:xfrm>
            <a:prstGeom prst="rect">
              <a:avLst/>
            </a:prstGeom>
            <a:solidFill>
              <a:srgbClr val="B5D8E1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  <a:defRPr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</a:endParaRPr>
            </a:p>
          </p:txBody>
        </p:sp>
      </p:grpSp>
      <p:grpSp>
        <p:nvGrpSpPr>
          <p:cNvPr id="8" name="Google Shape;133;p3"/>
          <p:cNvGrpSpPr/>
          <p:nvPr/>
        </p:nvGrpSpPr>
        <p:grpSpPr bwMode="auto">
          <a:xfrm>
            <a:off x="-18522" y="6358525"/>
            <a:ext cx="542262" cy="506843"/>
            <a:chOff x="-1" y="0"/>
            <a:chExt cx="542260" cy="506841"/>
          </a:xfrm>
        </p:grpSpPr>
        <p:sp>
          <p:nvSpPr>
            <p:cNvPr id="9" name="Google Shape;134;p3"/>
            <p:cNvSpPr/>
            <p:nvPr/>
          </p:nvSpPr>
          <p:spPr bwMode="auto">
            <a:xfrm>
              <a:off x="-1" y="0"/>
              <a:ext cx="542260" cy="506841"/>
            </a:xfrm>
            <a:prstGeom prst="rect">
              <a:avLst/>
            </a:prstGeom>
            <a:solidFill>
              <a:srgbClr val="FCAF17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 panose="020F0502020204030204"/>
                <a:buNone/>
                <a:defRPr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</a:endParaRPr>
            </a:p>
          </p:txBody>
        </p:sp>
        <p:sp>
          <p:nvSpPr>
            <p:cNvPr id="10" name="Google Shape;135;p3"/>
            <p:cNvSpPr txBox="1"/>
            <p:nvPr/>
          </p:nvSpPr>
          <p:spPr bwMode="auto">
            <a:xfrm>
              <a:off x="37054" y="153867"/>
              <a:ext cx="468149" cy="1991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Arial" panose="020B0604020202020204"/>
                <a:buNone/>
                <a:defRPr/>
              </a:pPr>
              <a:r>
                <a:rPr lang="en-US" sz="1200" b="0" i="0" u="none" strike="noStrike" cap="non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3</a:t>
              </a:r>
              <a:endParaRPr sz="1200" b="0" i="0" u="none" strike="noStrike" cap="non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40804" y="1509286"/>
            <a:ext cx="11910392" cy="3538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7030A0"/>
                </a:solidFill>
              </a:rPr>
              <a:t>Идея в создании производства </a:t>
            </a:r>
            <a:r>
              <a:rPr lang="ru-RU" sz="2800" dirty="0" err="1">
                <a:solidFill>
                  <a:srgbClr val="7030A0"/>
                </a:solidFill>
              </a:rPr>
              <a:t>полимерпесчаных</a:t>
            </a:r>
            <a:r>
              <a:rPr lang="ru-RU" sz="2800" dirty="0">
                <a:solidFill>
                  <a:srgbClr val="7030A0"/>
                </a:solidFill>
              </a:rPr>
              <a:t> изделий основана на желании, экологично избавиться от пластиковых отходов, объединить преимущества двух материалов: переработанного пластика и природного песка. Этот материал обладает рядом уникальных характеристик и преимуществ, которые могут быть ключевыми факторами в успешной реализации данной идеи: Таких как плитка, черепица, террасная доска, декоративные панели, бордюры и т.д.</a:t>
            </a:r>
            <a:endParaRPr lang="ru-RU" sz="2800" dirty="0">
              <a:solidFill>
                <a:srgbClr val="7030A0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2" name="Google Shape;122;p2"/>
          <p:cNvSpPr txBox="1"/>
          <p:nvPr/>
        </p:nvSpPr>
        <p:spPr bwMode="auto">
          <a:xfrm>
            <a:off x="420954" y="355604"/>
            <a:ext cx="6518970" cy="335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/>
              <a:buNone/>
              <a:defRPr/>
            </a:pPr>
            <a:r>
              <a:rPr lang="ru-RU" sz="16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ПРОБЛЕМА</a:t>
            </a:r>
            <a:endParaRPr sz="1600" b="1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  <p:grpSp>
        <p:nvGrpSpPr>
          <p:cNvPr id="2" name="Google Shape;123;p2"/>
          <p:cNvGrpSpPr/>
          <p:nvPr/>
        </p:nvGrpSpPr>
        <p:grpSpPr bwMode="auto">
          <a:xfrm>
            <a:off x="0" y="692501"/>
            <a:ext cx="2624903" cy="97077"/>
            <a:chOff x="0" y="692501"/>
            <a:chExt cx="2624903" cy="97077"/>
          </a:xfrm>
        </p:grpSpPr>
        <p:sp>
          <p:nvSpPr>
            <p:cNvPr id="3" name="Google Shape;124;p2"/>
            <p:cNvSpPr/>
            <p:nvPr/>
          </p:nvSpPr>
          <p:spPr bwMode="auto">
            <a:xfrm>
              <a:off x="0" y="692501"/>
              <a:ext cx="1294463" cy="97077"/>
            </a:xfrm>
            <a:prstGeom prst="rect">
              <a:avLst/>
            </a:prstGeom>
            <a:solidFill>
              <a:srgbClr val="FBB3C1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  <a:defRPr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</a:endParaRPr>
            </a:p>
          </p:txBody>
        </p:sp>
        <p:sp>
          <p:nvSpPr>
            <p:cNvPr id="4" name="Google Shape;125;p2"/>
            <p:cNvSpPr/>
            <p:nvPr/>
          </p:nvSpPr>
          <p:spPr bwMode="auto">
            <a:xfrm>
              <a:off x="336583" y="692501"/>
              <a:ext cx="1294463" cy="97077"/>
            </a:xfrm>
            <a:prstGeom prst="rect">
              <a:avLst/>
            </a:prstGeom>
            <a:solidFill>
              <a:srgbClr val="9F00FF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  <a:defRPr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</a:endParaRPr>
            </a:p>
          </p:txBody>
        </p:sp>
        <p:sp>
          <p:nvSpPr>
            <p:cNvPr id="5" name="Google Shape;126;p2"/>
            <p:cNvSpPr/>
            <p:nvPr/>
          </p:nvSpPr>
          <p:spPr bwMode="auto">
            <a:xfrm>
              <a:off x="673166" y="692501"/>
              <a:ext cx="1294463" cy="97077"/>
            </a:xfrm>
            <a:prstGeom prst="rect">
              <a:avLst/>
            </a:prstGeom>
            <a:solidFill>
              <a:srgbClr val="FD493D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  <a:defRPr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</a:endParaRPr>
            </a:p>
          </p:txBody>
        </p:sp>
        <p:sp>
          <p:nvSpPr>
            <p:cNvPr id="6" name="Google Shape;127;p2"/>
            <p:cNvSpPr/>
            <p:nvPr/>
          </p:nvSpPr>
          <p:spPr bwMode="auto">
            <a:xfrm>
              <a:off x="993857" y="692501"/>
              <a:ext cx="1294463" cy="97077"/>
            </a:xfrm>
            <a:prstGeom prst="rect">
              <a:avLst/>
            </a:prstGeom>
            <a:solidFill>
              <a:srgbClr val="FCAF17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  <a:defRPr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</a:endParaRPr>
            </a:p>
          </p:txBody>
        </p:sp>
        <p:sp>
          <p:nvSpPr>
            <p:cNvPr id="7" name="Google Shape;128;p2"/>
            <p:cNvSpPr/>
            <p:nvPr/>
          </p:nvSpPr>
          <p:spPr bwMode="auto">
            <a:xfrm>
              <a:off x="1330440" y="692501"/>
              <a:ext cx="1294463" cy="97077"/>
            </a:xfrm>
            <a:prstGeom prst="rect">
              <a:avLst/>
            </a:prstGeom>
            <a:solidFill>
              <a:srgbClr val="B5D8E1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  <a:defRPr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</a:endParaRPr>
            </a:p>
          </p:txBody>
        </p:sp>
      </p:grpSp>
      <p:grpSp>
        <p:nvGrpSpPr>
          <p:cNvPr id="10" name="Google Shape;158;p4"/>
          <p:cNvGrpSpPr/>
          <p:nvPr/>
        </p:nvGrpSpPr>
        <p:grpSpPr bwMode="auto">
          <a:xfrm>
            <a:off x="-6779" y="6365338"/>
            <a:ext cx="542262" cy="506843"/>
            <a:chOff x="-1" y="0"/>
            <a:chExt cx="542260" cy="506841"/>
          </a:xfrm>
        </p:grpSpPr>
        <p:sp>
          <p:nvSpPr>
            <p:cNvPr id="11" name="Google Shape;159;p4"/>
            <p:cNvSpPr/>
            <p:nvPr/>
          </p:nvSpPr>
          <p:spPr bwMode="auto">
            <a:xfrm>
              <a:off x="-1" y="0"/>
              <a:ext cx="542260" cy="506841"/>
            </a:xfrm>
            <a:prstGeom prst="rect">
              <a:avLst/>
            </a:prstGeom>
            <a:solidFill>
              <a:srgbClr val="8F00FF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 panose="020F0502020204030204"/>
                <a:buNone/>
                <a:defRPr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</a:endParaRPr>
            </a:p>
          </p:txBody>
        </p:sp>
        <p:sp>
          <p:nvSpPr>
            <p:cNvPr id="12" name="Google Shape;160;p4"/>
            <p:cNvSpPr txBox="1"/>
            <p:nvPr/>
          </p:nvSpPr>
          <p:spPr bwMode="auto">
            <a:xfrm>
              <a:off x="37054" y="153867"/>
              <a:ext cx="468149" cy="1991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Arial" panose="020B0604020202020204"/>
                <a:buNone/>
                <a:defRPr/>
              </a:pPr>
              <a:r>
                <a:rPr lang="en-US" sz="1200" b="0" i="0" u="none" strike="noStrike" cap="non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4</a:t>
              </a:r>
              <a:endParaRPr lang="en-US" sz="1200" b="0" i="0" u="none" strike="noStrike" cap="non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209161" y="1161412"/>
            <a:ext cx="11952528" cy="48310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7030A0"/>
                </a:solidFill>
              </a:rPr>
              <a:t>Бетонная тротуарная плитка, которая используется в настоящее время, при воздействии нагрузки имеет свойство растрескиваться, что негативно влияет на её внешний вид и характеристики. После появления трещин, такая плитка намного быстрее приходит в негодность. Эту проблему может решить </a:t>
            </a:r>
            <a:r>
              <a:rPr lang="ru-RU" sz="2800" dirty="0" err="1">
                <a:solidFill>
                  <a:srgbClr val="7030A0"/>
                </a:solidFill>
              </a:rPr>
              <a:t>полимерпесчанная</a:t>
            </a:r>
            <a:r>
              <a:rPr lang="ru-RU" sz="2800" dirty="0">
                <a:solidFill>
                  <a:srgbClr val="7030A0"/>
                </a:solidFill>
              </a:rPr>
              <a:t> плитка. Она, выдерживает большие нагрузки и имеет устойчивость к пластичному деформированию, что увеличивает срок службы покрытия. Заменить бетонную тротуарную плитку на </a:t>
            </a:r>
            <a:r>
              <a:rPr lang="ru-RU" sz="2800" dirty="0" err="1">
                <a:solidFill>
                  <a:srgbClr val="7030A0"/>
                </a:solidFill>
              </a:rPr>
              <a:t>полимерпесчанную</a:t>
            </a:r>
            <a:r>
              <a:rPr lang="ru-RU" sz="2800" dirty="0">
                <a:solidFill>
                  <a:srgbClr val="7030A0"/>
                </a:solidFill>
              </a:rPr>
              <a:t> может быть выгодно потребителям, которые хотят благоустроить придомовую территорию, дачный участок или другую пешеходную сеть.</a:t>
            </a:r>
            <a:endParaRPr lang="ru-RU" sz="2800" dirty="0">
              <a:solidFill>
                <a:srgbClr val="7030A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" name="Скругленный прямоугольник 19"/>
          <p:cNvSpPr/>
          <p:nvPr/>
        </p:nvSpPr>
        <p:spPr>
          <a:xfrm>
            <a:off x="6384290" y="2493010"/>
            <a:ext cx="5112385" cy="3168015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79425" y="2565400"/>
            <a:ext cx="5112385" cy="3168015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  <p:sp>
        <p:nvSpPr>
          <p:cNvPr id="122" name="Google Shape;122;p2"/>
          <p:cNvSpPr txBox="1"/>
          <p:nvPr/>
        </p:nvSpPr>
        <p:spPr bwMode="auto">
          <a:xfrm>
            <a:off x="420954" y="355604"/>
            <a:ext cx="6518970" cy="335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/>
              <a:buNone/>
              <a:defRPr/>
            </a:pPr>
            <a:r>
              <a:rPr lang="ru-RU" sz="1600" b="1">
                <a:solidFill>
                  <a:schemeClr val="dk1"/>
                </a:solidFill>
              </a:rPr>
              <a:t>АНАЛИЗ РЫНКА</a:t>
            </a:r>
            <a:endParaRPr sz="1600" b="1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  <p:grpSp>
        <p:nvGrpSpPr>
          <p:cNvPr id="8" name="Google Shape;123;p2"/>
          <p:cNvGrpSpPr/>
          <p:nvPr/>
        </p:nvGrpSpPr>
        <p:grpSpPr bwMode="auto">
          <a:xfrm>
            <a:off x="0" y="692501"/>
            <a:ext cx="2624903" cy="97077"/>
            <a:chOff x="0" y="692501"/>
            <a:chExt cx="2624903" cy="97077"/>
          </a:xfrm>
        </p:grpSpPr>
        <p:sp>
          <p:nvSpPr>
            <p:cNvPr id="9" name="Google Shape;124;p2"/>
            <p:cNvSpPr/>
            <p:nvPr/>
          </p:nvSpPr>
          <p:spPr bwMode="auto">
            <a:xfrm>
              <a:off x="0" y="692501"/>
              <a:ext cx="1294463" cy="97077"/>
            </a:xfrm>
            <a:prstGeom prst="rect">
              <a:avLst/>
            </a:prstGeom>
            <a:solidFill>
              <a:srgbClr val="FBB3C1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  <a:defRPr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</a:endParaRPr>
            </a:p>
          </p:txBody>
        </p:sp>
        <p:sp>
          <p:nvSpPr>
            <p:cNvPr id="10" name="Google Shape;125;p2"/>
            <p:cNvSpPr/>
            <p:nvPr/>
          </p:nvSpPr>
          <p:spPr bwMode="auto">
            <a:xfrm>
              <a:off x="336583" y="692501"/>
              <a:ext cx="1294463" cy="97077"/>
            </a:xfrm>
            <a:prstGeom prst="rect">
              <a:avLst/>
            </a:prstGeom>
            <a:solidFill>
              <a:srgbClr val="9F00FF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  <a:defRPr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</a:endParaRPr>
            </a:p>
          </p:txBody>
        </p:sp>
        <p:sp>
          <p:nvSpPr>
            <p:cNvPr id="11" name="Google Shape;126;p2"/>
            <p:cNvSpPr/>
            <p:nvPr/>
          </p:nvSpPr>
          <p:spPr bwMode="auto">
            <a:xfrm>
              <a:off x="673166" y="692501"/>
              <a:ext cx="1294463" cy="97077"/>
            </a:xfrm>
            <a:prstGeom prst="rect">
              <a:avLst/>
            </a:prstGeom>
            <a:solidFill>
              <a:srgbClr val="FD493D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  <a:defRPr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</a:endParaRPr>
            </a:p>
          </p:txBody>
        </p:sp>
        <p:sp>
          <p:nvSpPr>
            <p:cNvPr id="12" name="Google Shape;127;p2"/>
            <p:cNvSpPr/>
            <p:nvPr/>
          </p:nvSpPr>
          <p:spPr bwMode="auto">
            <a:xfrm>
              <a:off x="993857" y="692501"/>
              <a:ext cx="1294463" cy="97077"/>
            </a:xfrm>
            <a:prstGeom prst="rect">
              <a:avLst/>
            </a:prstGeom>
            <a:solidFill>
              <a:srgbClr val="FCAF17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  <a:defRPr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</a:endParaRPr>
            </a:p>
          </p:txBody>
        </p:sp>
        <p:sp>
          <p:nvSpPr>
            <p:cNvPr id="13" name="Google Shape;128;p2"/>
            <p:cNvSpPr/>
            <p:nvPr/>
          </p:nvSpPr>
          <p:spPr bwMode="auto">
            <a:xfrm>
              <a:off x="1330440" y="692501"/>
              <a:ext cx="1294463" cy="97077"/>
            </a:xfrm>
            <a:prstGeom prst="rect">
              <a:avLst/>
            </a:prstGeom>
            <a:solidFill>
              <a:srgbClr val="B5D8E1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  <a:defRPr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</a:endParaRPr>
            </a:p>
          </p:txBody>
        </p:sp>
      </p:grpSp>
      <p:grpSp>
        <p:nvGrpSpPr>
          <p:cNvPr id="16" name="Google Shape;221;p7"/>
          <p:cNvGrpSpPr/>
          <p:nvPr/>
        </p:nvGrpSpPr>
        <p:grpSpPr bwMode="auto">
          <a:xfrm>
            <a:off x="-6779" y="6365338"/>
            <a:ext cx="542262" cy="506843"/>
            <a:chOff x="-1" y="0"/>
            <a:chExt cx="542260" cy="506841"/>
          </a:xfrm>
        </p:grpSpPr>
        <p:sp>
          <p:nvSpPr>
            <p:cNvPr id="17" name="Google Shape;222;p7"/>
            <p:cNvSpPr/>
            <p:nvPr/>
          </p:nvSpPr>
          <p:spPr bwMode="auto">
            <a:xfrm>
              <a:off x="-1" y="0"/>
              <a:ext cx="542260" cy="506841"/>
            </a:xfrm>
            <a:prstGeom prst="rect">
              <a:avLst/>
            </a:prstGeom>
            <a:solidFill>
              <a:srgbClr val="FCAF17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 panose="020F0502020204030204"/>
                <a:buNone/>
                <a:defRPr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</a:endParaRPr>
            </a:p>
          </p:txBody>
        </p:sp>
        <p:sp>
          <p:nvSpPr>
            <p:cNvPr id="18" name="Google Shape;223;p7"/>
            <p:cNvSpPr txBox="1"/>
            <p:nvPr/>
          </p:nvSpPr>
          <p:spPr bwMode="auto">
            <a:xfrm>
              <a:off x="37054" y="153867"/>
              <a:ext cx="468149" cy="1991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Arial" panose="020B0604020202020204"/>
                <a:buNone/>
                <a:defRPr/>
              </a:pPr>
              <a:r>
                <a:rPr lang="ru-RU" altLang="en-US" sz="1200" b="0" i="0" u="none" strike="noStrike" cap="non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5</a:t>
              </a:r>
              <a:endParaRPr lang="ru-RU" altLang="en-US" sz="1200" b="0" i="0" u="none" strike="noStrike" cap="non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</a:endParaRPr>
            </a:p>
          </p:txBody>
        </p:sp>
      </p:grpSp>
      <p:sp>
        <p:nvSpPr>
          <p:cNvPr id="2" name="Текстовое поле 1"/>
          <p:cNvSpPr txBox="1"/>
          <p:nvPr/>
        </p:nvSpPr>
        <p:spPr>
          <a:xfrm>
            <a:off x="3886835" y="1552575"/>
            <a:ext cx="54737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ru-RU" sz="2400">
                <a:latin typeface="Times New Roman" panose="02020603050405020304" charset="0"/>
                <a:cs typeface="Times New Roman" panose="02020603050405020304" charset="0"/>
              </a:rPr>
              <a:t>Рынок полимерпесчаной плитки</a:t>
            </a:r>
            <a:endParaRPr lang="ru-RU" altLang="ru-RU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" name="Текстовое поле 3"/>
          <p:cNvSpPr txBox="1"/>
          <p:nvPr/>
        </p:nvSpPr>
        <p:spPr>
          <a:xfrm>
            <a:off x="1991995" y="2708910"/>
            <a:ext cx="225044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>
                <a:solidFill>
                  <a:schemeClr val="bg1"/>
                </a:solidFill>
              </a:rPr>
              <a:t>Клиенты и ЦА</a:t>
            </a:r>
            <a:endParaRPr lang="ru-RU" altLang="en-US">
              <a:solidFill>
                <a:schemeClr val="bg1"/>
              </a:solidFill>
            </a:endParaRPr>
          </a:p>
        </p:txBody>
      </p:sp>
      <p:sp>
        <p:nvSpPr>
          <p:cNvPr id="5" name="Текстовое поле 4"/>
          <p:cNvSpPr txBox="1"/>
          <p:nvPr/>
        </p:nvSpPr>
        <p:spPr>
          <a:xfrm>
            <a:off x="8544560" y="2565400"/>
            <a:ext cx="168148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>
                <a:solidFill>
                  <a:schemeClr val="bg1"/>
                </a:solidFill>
              </a:rPr>
              <a:t>Размер рынка </a:t>
            </a:r>
            <a:endParaRPr lang="ru-RU" altLang="en-US">
              <a:solidFill>
                <a:schemeClr val="bg1"/>
              </a:solidFill>
            </a:endParaRPr>
          </a:p>
        </p:txBody>
      </p:sp>
      <p:sp>
        <p:nvSpPr>
          <p:cNvPr id="7" name="Текстовое поле 6"/>
          <p:cNvSpPr txBox="1"/>
          <p:nvPr/>
        </p:nvSpPr>
        <p:spPr>
          <a:xfrm>
            <a:off x="577215" y="3645535"/>
            <a:ext cx="5099685" cy="11684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>
                <a:solidFill>
                  <a:schemeClr val="bg1"/>
                </a:solidFill>
              </a:rPr>
              <a:t>Владельцы небольших дачных участков и пенсионеры, хозяева коттеджей </a:t>
            </a:r>
            <a:endParaRPr lang="ru-RU" altLang="en-US">
              <a:solidFill>
                <a:schemeClr val="bg1"/>
              </a:solidFill>
            </a:endParaRPr>
          </a:p>
          <a:p>
            <a:r>
              <a:rPr lang="ru-RU" altLang="en-US">
                <a:solidFill>
                  <a:schemeClr val="bg1"/>
                </a:solidFill>
              </a:rPr>
              <a:t>Возрасте 35-45 лет.</a:t>
            </a:r>
            <a:endParaRPr lang="ru-RU" altLang="en-US">
              <a:solidFill>
                <a:schemeClr val="bg1"/>
              </a:solidFill>
            </a:endParaRPr>
          </a:p>
          <a:p>
            <a:r>
              <a:rPr lang="ru-RU" altLang="en-US">
                <a:solidFill>
                  <a:schemeClr val="bg1"/>
                </a:solidFill>
              </a:rPr>
              <a:t>Доход:люди с различным уровнем дохода, как с низким, так и с высоким. </a:t>
            </a:r>
            <a:endParaRPr lang="ru-RU" altLang="en-US">
              <a:solidFill>
                <a:schemeClr val="bg1"/>
              </a:solidFill>
            </a:endParaRPr>
          </a:p>
        </p:txBody>
      </p:sp>
      <p:sp>
        <p:nvSpPr>
          <p:cNvPr id="14" name="Текстовое поле 13"/>
          <p:cNvSpPr txBox="1"/>
          <p:nvPr/>
        </p:nvSpPr>
        <p:spPr>
          <a:xfrm>
            <a:off x="7031990" y="2954655"/>
            <a:ext cx="4064000" cy="1599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>
                <a:solidFill>
                  <a:schemeClr val="bg1"/>
                </a:solidFill>
              </a:rPr>
              <a:t>В 2022 году российскими предприятиями было выпущено 1</a:t>
            </a:r>
            <a:r>
              <a:rPr lang="en-US" altLang="ru-RU">
                <a:solidFill>
                  <a:schemeClr val="bg1"/>
                </a:solidFill>
              </a:rPr>
              <a:t>4</a:t>
            </a:r>
            <a:r>
              <a:rPr lang="ru-RU" altLang="en-US">
                <a:solidFill>
                  <a:schemeClr val="bg1"/>
                </a:solidFill>
              </a:rPr>
              <a:t>000 тыс. м2 материалов для покрытий пола в форме плиток.</a:t>
            </a:r>
            <a:endParaRPr lang="ru-RU" altLang="en-US">
              <a:solidFill>
                <a:schemeClr val="bg1"/>
              </a:solidFill>
            </a:endParaRPr>
          </a:p>
          <a:p>
            <a:r>
              <a:rPr lang="ru-RU" altLang="en-US">
                <a:solidFill>
                  <a:schemeClr val="bg1"/>
                </a:solidFill>
                <a:sym typeface="+mn-ea"/>
              </a:rPr>
              <a:t>TAM -7</a:t>
            </a:r>
            <a:r>
              <a:rPr lang="en-US" altLang="ru-RU">
                <a:solidFill>
                  <a:schemeClr val="bg1"/>
                </a:solidFill>
                <a:sym typeface="+mn-ea"/>
              </a:rPr>
              <a:t>35</a:t>
            </a:r>
            <a:r>
              <a:rPr lang="ru-RU" altLang="en-US">
                <a:solidFill>
                  <a:schemeClr val="bg1"/>
                </a:solidFill>
                <a:sym typeface="+mn-ea"/>
              </a:rPr>
              <a:t> 000 000р</a:t>
            </a:r>
            <a:endParaRPr lang="ru-RU" altLang="en-US">
              <a:solidFill>
                <a:schemeClr val="bg1"/>
              </a:solidFill>
            </a:endParaRPr>
          </a:p>
          <a:p>
            <a:r>
              <a:rPr lang="ru-RU" altLang="en-US">
                <a:solidFill>
                  <a:schemeClr val="bg1"/>
                </a:solidFill>
              </a:rPr>
              <a:t>SOM -</a:t>
            </a:r>
            <a:r>
              <a:rPr lang="en-US" altLang="ru-RU">
                <a:solidFill>
                  <a:schemeClr val="bg1"/>
                </a:solidFill>
              </a:rPr>
              <a:t>12000*940= 11 280 000</a:t>
            </a:r>
            <a:endParaRPr lang="ru-RU" altLang="en-US">
              <a:solidFill>
                <a:schemeClr val="bg1"/>
              </a:solidFill>
            </a:endParaRPr>
          </a:p>
          <a:p>
            <a:r>
              <a:rPr lang="ru-RU" altLang="en-US">
                <a:solidFill>
                  <a:schemeClr val="bg1"/>
                </a:solidFill>
              </a:rPr>
              <a:t>источник - https://www.indexbox.ru/news/plitka-v-shokolade-rynok-trotuarnoy-plitki-rastet/</a:t>
            </a:r>
            <a:endParaRPr lang="ru-RU" altLang="en-US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2" name="Google Shape;122;p2"/>
          <p:cNvSpPr txBox="1"/>
          <p:nvPr/>
        </p:nvSpPr>
        <p:spPr bwMode="auto">
          <a:xfrm>
            <a:off x="420954" y="355604"/>
            <a:ext cx="6518970" cy="335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/>
              <a:buNone/>
              <a:defRPr/>
            </a:pPr>
            <a:r>
              <a:rPr lang="ru-RU" sz="1600" b="1">
                <a:solidFill>
                  <a:schemeClr val="dk1"/>
                </a:solidFill>
              </a:rPr>
              <a:t>ОПИСАНИЕ ПРОДУКТА И ТЕХНОЛОГИИ</a:t>
            </a:r>
            <a:endParaRPr sz="1600" b="1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  <p:grpSp>
        <p:nvGrpSpPr>
          <p:cNvPr id="2" name="Google Shape;123;p2"/>
          <p:cNvGrpSpPr/>
          <p:nvPr/>
        </p:nvGrpSpPr>
        <p:grpSpPr bwMode="auto">
          <a:xfrm>
            <a:off x="0" y="692501"/>
            <a:ext cx="2624903" cy="97077"/>
            <a:chOff x="0" y="692501"/>
            <a:chExt cx="2624903" cy="97077"/>
          </a:xfrm>
        </p:grpSpPr>
        <p:sp>
          <p:nvSpPr>
            <p:cNvPr id="3" name="Google Shape;124;p2"/>
            <p:cNvSpPr/>
            <p:nvPr/>
          </p:nvSpPr>
          <p:spPr bwMode="auto">
            <a:xfrm>
              <a:off x="0" y="692501"/>
              <a:ext cx="1294463" cy="97077"/>
            </a:xfrm>
            <a:prstGeom prst="rect">
              <a:avLst/>
            </a:prstGeom>
            <a:solidFill>
              <a:srgbClr val="FBB3C1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  <a:defRPr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</a:endParaRPr>
            </a:p>
          </p:txBody>
        </p:sp>
        <p:sp>
          <p:nvSpPr>
            <p:cNvPr id="4" name="Google Shape;125;p2"/>
            <p:cNvSpPr/>
            <p:nvPr/>
          </p:nvSpPr>
          <p:spPr bwMode="auto">
            <a:xfrm>
              <a:off x="336583" y="692501"/>
              <a:ext cx="1294463" cy="97077"/>
            </a:xfrm>
            <a:prstGeom prst="rect">
              <a:avLst/>
            </a:prstGeom>
            <a:solidFill>
              <a:srgbClr val="9F00FF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  <a:defRPr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</a:endParaRPr>
            </a:p>
          </p:txBody>
        </p:sp>
        <p:sp>
          <p:nvSpPr>
            <p:cNvPr id="5" name="Google Shape;126;p2"/>
            <p:cNvSpPr/>
            <p:nvPr/>
          </p:nvSpPr>
          <p:spPr bwMode="auto">
            <a:xfrm>
              <a:off x="673166" y="692501"/>
              <a:ext cx="1294463" cy="97077"/>
            </a:xfrm>
            <a:prstGeom prst="rect">
              <a:avLst/>
            </a:prstGeom>
            <a:solidFill>
              <a:srgbClr val="FD493D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  <a:defRPr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</a:endParaRPr>
            </a:p>
          </p:txBody>
        </p:sp>
        <p:sp>
          <p:nvSpPr>
            <p:cNvPr id="6" name="Google Shape;127;p2"/>
            <p:cNvSpPr/>
            <p:nvPr/>
          </p:nvSpPr>
          <p:spPr bwMode="auto">
            <a:xfrm>
              <a:off x="993857" y="692501"/>
              <a:ext cx="1294463" cy="97077"/>
            </a:xfrm>
            <a:prstGeom prst="rect">
              <a:avLst/>
            </a:prstGeom>
            <a:solidFill>
              <a:srgbClr val="FCAF17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  <a:defRPr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</a:endParaRPr>
            </a:p>
          </p:txBody>
        </p:sp>
        <p:sp>
          <p:nvSpPr>
            <p:cNvPr id="7" name="Google Shape;128;p2"/>
            <p:cNvSpPr/>
            <p:nvPr/>
          </p:nvSpPr>
          <p:spPr bwMode="auto">
            <a:xfrm>
              <a:off x="1330440" y="692501"/>
              <a:ext cx="1294463" cy="97077"/>
            </a:xfrm>
            <a:prstGeom prst="rect">
              <a:avLst/>
            </a:prstGeom>
            <a:solidFill>
              <a:srgbClr val="B5D8E1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  <a:defRPr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</a:endParaRPr>
            </a:p>
          </p:txBody>
        </p:sp>
      </p:grpSp>
      <p:grpSp>
        <p:nvGrpSpPr>
          <p:cNvPr id="9" name="Google Shape;202;p6"/>
          <p:cNvGrpSpPr/>
          <p:nvPr/>
        </p:nvGrpSpPr>
        <p:grpSpPr bwMode="auto">
          <a:xfrm>
            <a:off x="-6779" y="6365338"/>
            <a:ext cx="542262" cy="506843"/>
            <a:chOff x="-1" y="0"/>
            <a:chExt cx="542260" cy="506841"/>
          </a:xfrm>
        </p:grpSpPr>
        <p:sp>
          <p:nvSpPr>
            <p:cNvPr id="10" name="Google Shape;203;p6"/>
            <p:cNvSpPr/>
            <p:nvPr/>
          </p:nvSpPr>
          <p:spPr bwMode="auto">
            <a:xfrm>
              <a:off x="-1" y="0"/>
              <a:ext cx="542260" cy="506841"/>
            </a:xfrm>
            <a:prstGeom prst="rect">
              <a:avLst/>
            </a:prstGeom>
            <a:solidFill>
              <a:srgbClr val="FBB3C1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 panose="020F0502020204030204"/>
                <a:buNone/>
                <a:defRPr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</a:endParaRPr>
            </a:p>
          </p:txBody>
        </p:sp>
        <p:sp>
          <p:nvSpPr>
            <p:cNvPr id="11" name="Google Shape;204;p6"/>
            <p:cNvSpPr txBox="1"/>
            <p:nvPr/>
          </p:nvSpPr>
          <p:spPr bwMode="auto">
            <a:xfrm>
              <a:off x="37054" y="153867"/>
              <a:ext cx="468149" cy="1991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Arial" panose="020B0604020202020204"/>
                <a:buNone/>
                <a:defRPr/>
              </a:pPr>
              <a:r>
                <a:rPr lang="en-US" sz="1200" b="0" i="0" u="none" strike="noStrike" cap="non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6</a:t>
              </a:r>
              <a:endParaRPr lang="en-US" sz="1200" b="0" i="0" u="none" strike="noStrike" cap="non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</a:endParaRPr>
            </a:p>
          </p:txBody>
        </p:sp>
      </p:grpSp>
      <p:sp>
        <p:nvSpPr>
          <p:cNvPr id="558206907" name="Google Shape;117;p2"/>
          <p:cNvSpPr txBox="1"/>
          <p:nvPr/>
        </p:nvSpPr>
        <p:spPr bwMode="auto">
          <a:xfrm>
            <a:off x="609151" y="4962417"/>
            <a:ext cx="4989861" cy="304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99" tIns="45699" rIns="45699" bIns="45699" anchor="t" anchorCtr="0">
            <a:spAutoFit/>
          </a:bodyPr>
          <a:lstStyle/>
          <a:p>
            <a:pPr>
              <a:defRPr/>
            </a:pPr>
          </a:p>
        </p:txBody>
      </p:sp>
      <p:sp>
        <p:nvSpPr>
          <p:cNvPr id="8" name="Текстовое поле 7"/>
          <p:cNvSpPr txBox="1"/>
          <p:nvPr/>
        </p:nvSpPr>
        <p:spPr>
          <a:xfrm>
            <a:off x="887095" y="1244600"/>
            <a:ext cx="10269855" cy="19170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ru-RU" altLang="en-US" sz="2400">
                <a:solidFill>
                  <a:srgbClr val="7030A0"/>
                </a:solidFill>
                <a:latin typeface="Times New Roman" panose="02020603050405020304" charset="0"/>
                <a:cs typeface="Times New Roman" panose="02020603050405020304" charset="0"/>
              </a:rPr>
              <a:t>Состав: карьерный песок (75 %), смесь пластиков (25%), и термостойкий краситель. </a:t>
            </a:r>
            <a:endParaRPr lang="ru-RU" altLang="en-US" sz="2400">
              <a:solidFill>
                <a:srgbClr val="7030A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ru-RU" altLang="en-US" sz="2400">
                <a:solidFill>
                  <a:srgbClr val="7030A0"/>
                </a:solidFill>
                <a:latin typeface="Times New Roman" panose="02020603050405020304" charset="0"/>
                <a:cs typeface="Times New Roman" panose="02020603050405020304" charset="0"/>
              </a:rPr>
              <a:t>Нагрев этих компонентов происходит при температуре 250 °С</a:t>
            </a:r>
            <a:r>
              <a:rPr lang="ru-RU" altLang="en-US">
                <a:solidFill>
                  <a:srgbClr val="7030A0"/>
                </a:solidFill>
                <a:latin typeface="Times New Roman" panose="02020603050405020304" charset="0"/>
                <a:cs typeface="Times New Roman" panose="02020603050405020304" charset="0"/>
              </a:rPr>
              <a:t>.</a:t>
            </a:r>
            <a:endParaRPr lang="ru-RU" altLang="en-US">
              <a:solidFill>
                <a:srgbClr val="7030A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12" name="Изображение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64080" y="3870960"/>
            <a:ext cx="2264678" cy="1616075"/>
          </a:xfrm>
          <a:prstGeom prst="rect">
            <a:avLst/>
          </a:prstGeom>
        </p:spPr>
      </p:pic>
      <p:pic>
        <p:nvPicPr>
          <p:cNvPr id="14" name="Изображение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8360" y="3855085"/>
            <a:ext cx="2481061" cy="1616075"/>
          </a:xfrm>
          <a:prstGeom prst="rect">
            <a:avLst/>
          </a:prstGeom>
        </p:spPr>
      </p:pic>
      <p:pic>
        <p:nvPicPr>
          <p:cNvPr id="15" name="Изображение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2035" y="3860800"/>
            <a:ext cx="2148840" cy="161607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27350" y="0"/>
            <a:ext cx="10515600" cy="1325563"/>
          </a:xfrm>
        </p:spPr>
        <p:txBody>
          <a:bodyPr/>
          <a:p>
            <a:r>
              <a:rPr lang="ru-RU" altLang="en-US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charset="0"/>
                <a:cs typeface="Times New Roman" panose="02020603050405020304" charset="0"/>
              </a:rPr>
              <a:t>Технология изготовления</a:t>
            </a:r>
            <a:r>
              <a:rPr lang="ru-RU" altLang="en-US"/>
              <a:t> </a:t>
            </a:r>
            <a:endParaRPr lang="ru-RU" altLang="en-US"/>
          </a:p>
        </p:txBody>
      </p:sp>
      <p:pic>
        <p:nvPicPr>
          <p:cNvPr id="13" name="Изображение 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24610" y="1412240"/>
            <a:ext cx="9542780" cy="5012055"/>
          </a:xfrm>
          <a:prstGeom prst="rect">
            <a:avLst/>
          </a:prstGeom>
        </p:spPr>
      </p:pic>
      <p:sp>
        <p:nvSpPr>
          <p:cNvPr id="9" name="Google Shape;175;p5"/>
          <p:cNvSpPr/>
          <p:nvPr/>
        </p:nvSpPr>
        <p:spPr bwMode="auto">
          <a:xfrm>
            <a:off x="-6779" y="6365338"/>
            <a:ext cx="542262" cy="506843"/>
          </a:xfrm>
          <a:prstGeom prst="rect">
            <a:avLst/>
          </a:prstGeom>
          <a:solidFill>
            <a:srgbClr val="B5D8E1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 panose="020F0502020204030204"/>
              <a:buNone/>
              <a:defRPr/>
            </a:pPr>
            <a:endParaRPr sz="18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</a:endParaRPr>
          </a:p>
        </p:txBody>
      </p:sp>
      <p:sp>
        <p:nvSpPr>
          <p:cNvPr id="10" name="Google Shape;176;p5"/>
          <p:cNvSpPr txBox="1"/>
          <p:nvPr/>
        </p:nvSpPr>
        <p:spPr bwMode="auto">
          <a:xfrm>
            <a:off x="30276" y="6519206"/>
            <a:ext cx="468151" cy="199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 panose="020B0604020202020204"/>
              <a:buNone/>
              <a:defRPr/>
            </a:pPr>
            <a:r>
              <a:rPr lang="ru-RU" sz="1200" b="0" i="0" u="none" strike="noStrike" cap="non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7</a:t>
            </a:r>
            <a:endParaRPr lang="ru-RU" sz="1200" b="0" i="0" u="none" strike="noStrike" cap="none">
              <a:solidFill>
                <a:srgbClr val="FFFFFF"/>
              </a:solidFill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 panose="020B0604020202020204"/>
              <a:buNone/>
              <a:defRPr/>
            </a:pPr>
            <a:endParaRPr lang="ru-RU" sz="1200" b="0" i="0" u="none" strike="noStrike" cap="none">
              <a:solidFill>
                <a:srgbClr val="FFFFFF"/>
              </a:solidFill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118" name="Google Shape;118;p2"/>
          <p:cNvGrpSpPr/>
          <p:nvPr/>
        </p:nvGrpSpPr>
        <p:grpSpPr bwMode="auto">
          <a:xfrm>
            <a:off x="-18522" y="6358525"/>
            <a:ext cx="542262" cy="506843"/>
            <a:chOff x="-1" y="0"/>
            <a:chExt cx="542260" cy="506841"/>
          </a:xfrm>
        </p:grpSpPr>
        <p:sp>
          <p:nvSpPr>
            <p:cNvPr id="119" name="Google Shape;119;p2"/>
            <p:cNvSpPr/>
            <p:nvPr/>
          </p:nvSpPr>
          <p:spPr bwMode="auto">
            <a:xfrm>
              <a:off x="-1" y="0"/>
              <a:ext cx="542260" cy="506841"/>
            </a:xfrm>
            <a:prstGeom prst="rect">
              <a:avLst/>
            </a:prstGeom>
            <a:solidFill>
              <a:srgbClr val="FD493D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 panose="020F0502020204030204"/>
                <a:buNone/>
                <a:defRPr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</a:endParaRPr>
            </a:p>
          </p:txBody>
        </p:sp>
        <p:sp>
          <p:nvSpPr>
            <p:cNvPr id="120" name="Google Shape;120;p2"/>
            <p:cNvSpPr txBox="1"/>
            <p:nvPr/>
          </p:nvSpPr>
          <p:spPr bwMode="auto">
            <a:xfrm>
              <a:off x="37054" y="153867"/>
              <a:ext cx="468149" cy="1991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Arial" panose="020B0604020202020204"/>
                <a:buNone/>
                <a:defRPr/>
              </a:pPr>
              <a:r>
                <a:rPr lang="ru-RU" sz="1200" b="0" i="0" u="none" strike="noStrike" cap="non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8</a:t>
              </a:r>
              <a:endParaRPr lang="ru-RU" sz="1200" b="0" i="0" u="none" strike="noStrike" cap="non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</a:endParaRPr>
            </a:p>
          </p:txBody>
        </p:sp>
      </p:grpSp>
      <p:sp>
        <p:nvSpPr>
          <p:cNvPr id="122" name="Google Shape;122;p2"/>
          <p:cNvSpPr txBox="1"/>
          <p:nvPr/>
        </p:nvSpPr>
        <p:spPr bwMode="auto">
          <a:xfrm>
            <a:off x="406984" y="295276"/>
            <a:ext cx="6518970" cy="397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/>
              <a:buNone/>
              <a:defRPr/>
            </a:pPr>
            <a:r>
              <a:rPr lang="ru-RU" sz="2000" b="1">
                <a:solidFill>
                  <a:schemeClr val="dk1"/>
                </a:solidFill>
              </a:rPr>
              <a:t>сравнение с конкурентами</a:t>
            </a:r>
            <a:endParaRPr sz="2000" b="1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  <p:grpSp>
        <p:nvGrpSpPr>
          <p:cNvPr id="8" name="Google Shape;123;p2"/>
          <p:cNvGrpSpPr/>
          <p:nvPr/>
        </p:nvGrpSpPr>
        <p:grpSpPr bwMode="auto">
          <a:xfrm>
            <a:off x="0" y="692501"/>
            <a:ext cx="2624903" cy="97077"/>
            <a:chOff x="0" y="692501"/>
            <a:chExt cx="2624903" cy="97077"/>
          </a:xfrm>
        </p:grpSpPr>
        <p:sp>
          <p:nvSpPr>
            <p:cNvPr id="9" name="Google Shape;124;p2"/>
            <p:cNvSpPr/>
            <p:nvPr/>
          </p:nvSpPr>
          <p:spPr bwMode="auto">
            <a:xfrm>
              <a:off x="0" y="692501"/>
              <a:ext cx="1294463" cy="97077"/>
            </a:xfrm>
            <a:prstGeom prst="rect">
              <a:avLst/>
            </a:prstGeom>
            <a:solidFill>
              <a:srgbClr val="FBB3C1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  <a:defRPr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</a:endParaRPr>
            </a:p>
          </p:txBody>
        </p:sp>
        <p:sp>
          <p:nvSpPr>
            <p:cNvPr id="10" name="Google Shape;125;p2"/>
            <p:cNvSpPr/>
            <p:nvPr/>
          </p:nvSpPr>
          <p:spPr bwMode="auto">
            <a:xfrm>
              <a:off x="336583" y="692501"/>
              <a:ext cx="1294463" cy="97077"/>
            </a:xfrm>
            <a:prstGeom prst="rect">
              <a:avLst/>
            </a:prstGeom>
            <a:solidFill>
              <a:srgbClr val="9F00FF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  <a:defRPr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</a:endParaRPr>
            </a:p>
          </p:txBody>
        </p:sp>
        <p:sp>
          <p:nvSpPr>
            <p:cNvPr id="11" name="Google Shape;126;p2"/>
            <p:cNvSpPr/>
            <p:nvPr/>
          </p:nvSpPr>
          <p:spPr bwMode="auto">
            <a:xfrm>
              <a:off x="673166" y="692501"/>
              <a:ext cx="1294463" cy="97077"/>
            </a:xfrm>
            <a:prstGeom prst="rect">
              <a:avLst/>
            </a:prstGeom>
            <a:solidFill>
              <a:srgbClr val="FD493D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  <a:defRPr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</a:endParaRPr>
            </a:p>
          </p:txBody>
        </p:sp>
        <p:sp>
          <p:nvSpPr>
            <p:cNvPr id="12" name="Google Shape;127;p2"/>
            <p:cNvSpPr/>
            <p:nvPr/>
          </p:nvSpPr>
          <p:spPr bwMode="auto">
            <a:xfrm>
              <a:off x="993857" y="692501"/>
              <a:ext cx="1294463" cy="97077"/>
            </a:xfrm>
            <a:prstGeom prst="rect">
              <a:avLst/>
            </a:prstGeom>
            <a:solidFill>
              <a:srgbClr val="FCAF17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  <a:defRPr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</a:endParaRPr>
            </a:p>
          </p:txBody>
        </p:sp>
        <p:sp>
          <p:nvSpPr>
            <p:cNvPr id="13" name="Google Shape;128;p2"/>
            <p:cNvSpPr/>
            <p:nvPr/>
          </p:nvSpPr>
          <p:spPr bwMode="auto">
            <a:xfrm>
              <a:off x="1330440" y="692501"/>
              <a:ext cx="1294463" cy="97077"/>
            </a:xfrm>
            <a:prstGeom prst="rect">
              <a:avLst/>
            </a:prstGeom>
            <a:solidFill>
              <a:srgbClr val="B5D8E1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  <a:defRPr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</a:endParaRPr>
            </a:p>
          </p:txBody>
        </p:sp>
      </p:grpSp>
      <p:sp>
        <p:nvSpPr>
          <p:cNvPr id="2" name="AutoShape 2"/>
          <p:cNvSpPr>
            <a:spLocks noChangeAspect="1" noChangeArrowheads="1"/>
          </p:cNvSpPr>
          <p:nvPr/>
        </p:nvSpPr>
        <p:spPr bwMode="auto">
          <a:xfrm>
            <a:off x="4526280" y="176403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graphicFrame>
        <p:nvGraphicFramePr>
          <p:cNvPr id="3" name="Таблица 2"/>
          <p:cNvGraphicFramePr/>
          <p:nvPr/>
        </p:nvGraphicFramePr>
        <p:xfrm>
          <a:off x="142240" y="1484630"/>
          <a:ext cx="8470900" cy="37884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4810"/>
                <a:gridCol w="2052320"/>
                <a:gridCol w="1218565"/>
                <a:gridCol w="1218565"/>
                <a:gridCol w="1101090"/>
                <a:gridCol w="1100455"/>
                <a:gridCol w="1395095"/>
              </a:tblGrid>
              <a:tr h="904875">
                <a:tc>
                  <a:txBody>
                    <a:bodyPr/>
                    <a:p>
                      <a:pPr>
                        <a:buNone/>
                      </a:pPr>
                      <a:r>
                        <a:rPr lang="ru-RU" altLang="en-US"/>
                        <a:t>№</a:t>
                      </a:r>
                      <a:endParaRPr lang="ru-RU" altLang="en-US"/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ru-RU" altLang="en-US"/>
                        <a:t>Показатели  </a:t>
                      </a:r>
                      <a:endParaRPr lang="ru-RU" altLang="en-US"/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ru-RU" altLang="en-US">
                        <a:gradFill>
                          <a:gsLst>
                            <a:gs pos="0">
                              <a:srgbClr val="7B32B2"/>
                            </a:gs>
                            <a:gs pos="100000">
                              <a:srgbClr val="401A5D"/>
                            </a:gs>
                          </a:gsLst>
                          <a:lin scaled="0"/>
                        </a:gradFill>
                      </a:endParaRP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ru-RU" altLang="en-US"/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ru-RU" altLang="en-US">
                        <a:solidFill>
                          <a:srgbClr val="7030A0"/>
                        </a:solidFill>
                      </a:endParaRP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ru-RU" altLang="en-US"/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ru-RU" altLang="en-US">
                        <a:solidFill>
                          <a:srgbClr val="7030A0"/>
                        </a:solidFill>
                      </a:endParaRPr>
                    </a:p>
                  </a:txBody>
                  <a:tcPr>
                    <a:gradFill>
                      <a:gsLst>
                        <a:gs pos="0">
                          <a:srgbClr val="7B32B2"/>
                        </a:gs>
                        <a:gs pos="100000">
                          <a:srgbClr val="401A5D"/>
                        </a:gs>
                      </a:gsLst>
                      <a:lin scaled="0"/>
                    </a:gradFill>
                  </a:tcPr>
                </a:tc>
              </a:tr>
              <a:tr h="381000">
                <a:tc>
                  <a:txBody>
                    <a:bodyPr/>
                    <a:p>
                      <a:pPr>
                        <a:buNone/>
                      </a:pPr>
                      <a:r>
                        <a:rPr lang="ru-RU" altLang="en-US"/>
                        <a:t>1</a:t>
                      </a:r>
                      <a:endParaRPr lang="ru-RU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ru-RU" altLang="en-US"/>
                        <a:t>цены</a:t>
                      </a:r>
                      <a:endParaRPr lang="ru-RU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ru-RU"/>
                        <a:t>1350 </a:t>
                      </a:r>
                      <a:r>
                        <a:rPr lang="ru-RU" altLang="en-US" sz="1400">
                          <a:sym typeface="+mn-ea"/>
                        </a:rPr>
                        <a:t>р. за м</a:t>
                      </a:r>
                      <a:r>
                        <a:rPr lang="ru-RU" altLang="en-US" sz="1400" baseline="30000">
                          <a:sym typeface="+mn-ea"/>
                        </a:rPr>
                        <a:t>2</a:t>
                      </a:r>
                      <a:endParaRPr lang="ru-RU" altLang="en-US" sz="1400" baseline="30000"/>
                    </a:p>
                    <a:p>
                      <a:pPr>
                        <a:buNone/>
                      </a:pPr>
                      <a:endParaRPr lang="en-US" altLang="ru-RU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ru-RU" altLang="en-US"/>
                        <a:t>  1050</a:t>
                      </a:r>
                      <a:r>
                        <a:rPr lang="ru-RU" altLang="en-US" sz="1400">
                          <a:sym typeface="+mn-ea"/>
                        </a:rPr>
                        <a:t>р. за м</a:t>
                      </a:r>
                      <a:r>
                        <a:rPr lang="ru-RU" altLang="en-US" sz="1400" baseline="30000">
                          <a:sym typeface="+mn-ea"/>
                        </a:rPr>
                        <a:t>2</a:t>
                      </a:r>
                      <a:endParaRPr lang="ru-RU" altLang="en-US" sz="1400" baseline="30000"/>
                    </a:p>
                    <a:p>
                      <a:pPr>
                        <a:buNone/>
                      </a:pPr>
                      <a:endParaRPr lang="ru-RU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ru-RU" altLang="en-US"/>
                        <a:t>810 р. за м</a:t>
                      </a:r>
                      <a:r>
                        <a:rPr lang="ru-RU" altLang="en-US" baseline="30000"/>
                        <a:t>2</a:t>
                      </a:r>
                      <a:endParaRPr lang="ru-RU" altLang="en-US" baseline="300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ru-RU" altLang="en-US" sz="1400">
                          <a:sym typeface="+mn-ea"/>
                        </a:rPr>
                        <a:t> 1035 р. за м</a:t>
                      </a:r>
                      <a:r>
                        <a:rPr lang="ru-RU" altLang="en-US" sz="1400" baseline="30000">
                          <a:sym typeface="+mn-ea"/>
                        </a:rPr>
                        <a:t>2</a:t>
                      </a:r>
                      <a:endParaRPr lang="en-US" altLang="ru-RU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ru-RU"/>
                        <a:t> </a:t>
                      </a:r>
                      <a:r>
                        <a:rPr lang="ru-RU" altLang="en-US"/>
                        <a:t>1120 </a:t>
                      </a:r>
                      <a:r>
                        <a:rPr lang="ru-RU" altLang="en-US" sz="1400">
                          <a:sym typeface="+mn-ea"/>
                        </a:rPr>
                        <a:t>р. за м</a:t>
                      </a:r>
                      <a:r>
                        <a:rPr lang="ru-RU" altLang="en-US" sz="1400" baseline="30000">
                          <a:sym typeface="+mn-ea"/>
                        </a:rPr>
                        <a:t>2</a:t>
                      </a:r>
                      <a:endParaRPr lang="ru-RU" altLang="en-US" sz="1400" baseline="30000"/>
                    </a:p>
                    <a:p>
                      <a:pPr>
                        <a:buNone/>
                      </a:pPr>
                      <a:endParaRPr lang="en-US" altLang="ru-RU"/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>
                        <a:buNone/>
                      </a:pPr>
                      <a:r>
                        <a:rPr lang="ru-RU" altLang="en-US"/>
                        <a:t>2</a:t>
                      </a:r>
                      <a:endParaRPr lang="ru-RU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ru-RU" altLang="en-US"/>
                        <a:t>Известность </a:t>
                      </a:r>
                      <a:endParaRPr lang="ru-RU" altLang="en-US"/>
                    </a:p>
                    <a:p>
                      <a:pPr>
                        <a:buNone/>
                      </a:pPr>
                      <a:r>
                        <a:rPr lang="ru-RU" altLang="en-US"/>
                        <a:t>(узнаваемость на </a:t>
                      </a:r>
                      <a:endParaRPr lang="ru-RU" altLang="en-US"/>
                    </a:p>
                    <a:p>
                      <a:pPr>
                        <a:buNone/>
                      </a:pPr>
                      <a:r>
                        <a:rPr lang="ru-RU" altLang="en-US"/>
                        <a:t>рынке)</a:t>
                      </a:r>
                      <a:endParaRPr lang="ru-RU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ru-RU" altLang="en-US"/>
                        <a:t>+ </a:t>
                      </a:r>
                      <a:endParaRPr lang="en-US" altLang="ru-RU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ru-RU" altLang="en-US"/>
                        <a:t>-</a:t>
                      </a:r>
                      <a:endParaRPr lang="ru-RU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ru-RU" altLang="en-US"/>
                        <a:t>-</a:t>
                      </a:r>
                      <a:endParaRPr lang="ru-RU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ru-RU" altLang="en-US"/>
                        <a:t>+</a:t>
                      </a:r>
                      <a:endParaRPr lang="ru-RU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ru-RU" altLang="en-US"/>
                        <a:t>+</a:t>
                      </a:r>
                      <a:endParaRPr lang="ru-RU" altLang="en-US"/>
                    </a:p>
                  </a:txBody>
                  <a:tcPr/>
                </a:tc>
              </a:tr>
              <a:tr h="567055">
                <a:tc>
                  <a:txBody>
                    <a:bodyPr/>
                    <a:p>
                      <a:pPr>
                        <a:buNone/>
                      </a:pPr>
                      <a:r>
                        <a:rPr lang="ru-RU" altLang="en-US"/>
                        <a:t>3</a:t>
                      </a:r>
                      <a:endParaRPr lang="ru-RU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ru-RU" altLang="en-US"/>
                        <a:t>Широта </a:t>
                      </a:r>
                      <a:endParaRPr lang="ru-RU" altLang="en-US"/>
                    </a:p>
                    <a:p>
                      <a:pPr>
                        <a:buNone/>
                      </a:pPr>
                      <a:r>
                        <a:rPr lang="ru-RU" altLang="en-US"/>
                        <a:t>ассортимента</a:t>
                      </a:r>
                      <a:endParaRPr lang="ru-RU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ru-RU" altLang="en-US"/>
                        <a:t>+</a:t>
                      </a:r>
                      <a:endParaRPr lang="ru-RU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ru-RU" altLang="en-US"/>
                        <a:t>-</a:t>
                      </a:r>
                      <a:endParaRPr lang="ru-RU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ru-RU" altLang="en-US"/>
                        <a:t>-</a:t>
                      </a:r>
                      <a:endParaRPr lang="ru-RU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ru-RU" altLang="en-US"/>
                        <a:t>+</a:t>
                      </a:r>
                      <a:endParaRPr lang="ru-RU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ru-RU" altLang="en-US"/>
                        <a:t>+</a:t>
                      </a:r>
                      <a:endParaRPr lang="ru-RU" altLang="en-US"/>
                    </a:p>
                  </a:txBody>
                  <a:tcPr/>
                </a:tc>
              </a:tr>
              <a:tr h="508635">
                <a:tc>
                  <a:txBody>
                    <a:bodyPr/>
                    <a:p>
                      <a:pPr>
                        <a:buNone/>
                      </a:pPr>
                      <a:r>
                        <a:rPr lang="ru-RU" altLang="en-US"/>
                        <a:t>4</a:t>
                      </a:r>
                      <a:endParaRPr lang="ru-RU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ru-RU" altLang="en-US"/>
                        <a:t>сайт</a:t>
                      </a:r>
                      <a:endParaRPr lang="ru-RU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ru-RU" altLang="en-US"/>
                        <a:t>+</a:t>
                      </a:r>
                      <a:endParaRPr lang="ru-RU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ru-RU" altLang="en-US"/>
                        <a:t>-</a:t>
                      </a:r>
                      <a:endParaRPr lang="ru-RU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ru-RU" altLang="en-US"/>
                        <a:t>+</a:t>
                      </a:r>
                      <a:endParaRPr lang="ru-RU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ru-RU" altLang="en-US"/>
                        <a:t>+</a:t>
                      </a:r>
                      <a:endParaRPr lang="ru-RU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ru-RU" altLang="en-US"/>
                        <a:t>+</a:t>
                      </a:r>
                      <a:endParaRPr lang="ru-RU" altLang="en-US"/>
                    </a:p>
                  </a:txBody>
                  <a:tcPr/>
                </a:tc>
              </a:tr>
              <a:tr h="344805">
                <a:tc>
                  <a:txBody>
                    <a:bodyPr/>
                    <a:p>
                      <a:pPr>
                        <a:buNone/>
                      </a:pPr>
                      <a:r>
                        <a:rPr lang="ru-RU" altLang="en-US"/>
                        <a:t>5</a:t>
                      </a:r>
                      <a:endParaRPr lang="ru-RU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ru-RU" altLang="en-US"/>
                        <a:t>Эстетичность</a:t>
                      </a:r>
                      <a:endParaRPr lang="ru-RU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ru-RU" altLang="en-US"/>
                        <a:t>+</a:t>
                      </a:r>
                      <a:endParaRPr lang="ru-RU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ru-RU" altLang="en-US"/>
                        <a:t>+</a:t>
                      </a:r>
                      <a:endParaRPr lang="ru-RU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ru-RU" altLang="en-US"/>
                        <a:t>+</a:t>
                      </a:r>
                      <a:endParaRPr lang="ru-RU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ru-RU" altLang="en-US"/>
                        <a:t>+</a:t>
                      </a:r>
                      <a:endParaRPr lang="ru-RU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ru-RU" altLang="en-US"/>
                        <a:t>+</a:t>
                      </a:r>
                      <a:endParaRPr lang="ru-RU" altLang="en-US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67305" y="1628775"/>
            <a:ext cx="1257300" cy="6921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4605" y="1844675"/>
            <a:ext cx="1077595" cy="288290"/>
          </a:xfrm>
          <a:prstGeom prst="rect">
            <a:avLst/>
          </a:prstGeom>
        </p:spPr>
      </p:pic>
      <p:pic>
        <p:nvPicPr>
          <p:cNvPr id="18" name="Изображение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5260" y="1557020"/>
            <a:ext cx="695960" cy="741680"/>
          </a:xfrm>
          <a:prstGeom prst="rect">
            <a:avLst/>
          </a:prstGeom>
        </p:spPr>
      </p:pic>
      <p:pic>
        <p:nvPicPr>
          <p:cNvPr id="19" name="Изображение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6000" y="1629410"/>
            <a:ext cx="1163955" cy="515620"/>
          </a:xfrm>
          <a:prstGeom prst="rect">
            <a:avLst/>
          </a:prstGeom>
        </p:spPr>
      </p:pic>
      <p:pic>
        <p:nvPicPr>
          <p:cNvPr id="22" name="Изображение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7755" y="1762760"/>
            <a:ext cx="981710" cy="370205"/>
          </a:xfrm>
          <a:prstGeom prst="rect">
            <a:avLst/>
          </a:prstGeom>
        </p:spPr>
      </p:pic>
      <p:pic>
        <p:nvPicPr>
          <p:cNvPr id="24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6485" y="4437380"/>
            <a:ext cx="1077595" cy="288290"/>
          </a:xfrm>
          <a:prstGeom prst="rect">
            <a:avLst/>
          </a:prstGeom>
        </p:spPr>
      </p:pic>
      <p:pic>
        <p:nvPicPr>
          <p:cNvPr id="25" name="Изображение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0460" y="5013325"/>
            <a:ext cx="695960" cy="741680"/>
          </a:xfrm>
          <a:prstGeom prst="rect">
            <a:avLst/>
          </a:prstGeom>
        </p:spPr>
      </p:pic>
      <p:pic>
        <p:nvPicPr>
          <p:cNvPr id="26" name="Изображение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6485" y="3645535"/>
            <a:ext cx="981710" cy="370205"/>
          </a:xfrm>
          <a:prstGeom prst="rect">
            <a:avLst/>
          </a:prstGeom>
        </p:spPr>
      </p:pic>
      <p:pic>
        <p:nvPicPr>
          <p:cNvPr id="27" name="Изображение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6485" y="2637155"/>
            <a:ext cx="981710" cy="434887"/>
          </a:xfrm>
          <a:prstGeom prst="rect">
            <a:avLst/>
          </a:prstGeom>
        </p:spPr>
      </p:pic>
      <p:sp>
        <p:nvSpPr>
          <p:cNvPr id="28" name="Текстовое поле 27"/>
          <p:cNvSpPr txBox="1"/>
          <p:nvPr/>
        </p:nvSpPr>
        <p:spPr>
          <a:xfrm>
            <a:off x="9552305" y="2765425"/>
            <a:ext cx="40640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/>
              <a:t>- ООО “Намус”;</a:t>
            </a:r>
            <a:endParaRPr lang="ru-RU" altLang="en-US"/>
          </a:p>
        </p:txBody>
      </p:sp>
      <p:sp>
        <p:nvSpPr>
          <p:cNvPr id="29" name="Текстовое поле 28"/>
          <p:cNvSpPr txBox="1"/>
          <p:nvPr/>
        </p:nvSpPr>
        <p:spPr>
          <a:xfrm>
            <a:off x="9781540" y="3709035"/>
            <a:ext cx="40640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/>
              <a:t>- Нижегородполимерстрой</a:t>
            </a:r>
            <a:endParaRPr lang="ru-RU" altLang="en-US"/>
          </a:p>
        </p:txBody>
      </p:sp>
      <p:sp>
        <p:nvSpPr>
          <p:cNvPr id="30" name="Текстовое поле 29"/>
          <p:cNvSpPr txBox="1"/>
          <p:nvPr/>
        </p:nvSpPr>
        <p:spPr>
          <a:xfrm>
            <a:off x="9480550" y="5017770"/>
            <a:ext cx="4064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/>
              <a:t> - ООО «Завод </a:t>
            </a:r>
            <a:endParaRPr lang="ru-RU" altLang="en-US"/>
          </a:p>
          <a:p>
            <a:r>
              <a:rPr lang="ru-RU" altLang="en-US"/>
              <a:t>полимерпесчаных </a:t>
            </a:r>
            <a:endParaRPr lang="ru-RU" altLang="en-US"/>
          </a:p>
          <a:p>
            <a:r>
              <a:rPr lang="ru-RU" altLang="en-US"/>
              <a:t>изделий»</a:t>
            </a:r>
            <a:endParaRPr lang="ru-RU" altLang="en-US"/>
          </a:p>
        </p:txBody>
      </p:sp>
      <p:sp>
        <p:nvSpPr>
          <p:cNvPr id="32" name="Текстовое поле 31"/>
          <p:cNvSpPr txBox="1"/>
          <p:nvPr/>
        </p:nvSpPr>
        <p:spPr>
          <a:xfrm>
            <a:off x="9784080" y="4437380"/>
            <a:ext cx="40640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/>
              <a:t>ООО «РОСТПОЛИПЛАСТ»</a:t>
            </a:r>
            <a:endParaRPr lang="ru-RU" altLang="en-US"/>
          </a:p>
        </p:txBody>
      </p:sp>
      <p:pic>
        <p:nvPicPr>
          <p:cNvPr id="34" name="Рисунок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06485" y="1780540"/>
            <a:ext cx="981710" cy="540436"/>
          </a:xfrm>
          <a:prstGeom prst="rect">
            <a:avLst/>
          </a:prstGeom>
        </p:spPr>
      </p:pic>
      <p:sp>
        <p:nvSpPr>
          <p:cNvPr id="35" name="Текстовое поле 34"/>
          <p:cNvSpPr txBox="1"/>
          <p:nvPr/>
        </p:nvSpPr>
        <p:spPr>
          <a:xfrm>
            <a:off x="9624060" y="1936115"/>
            <a:ext cx="40640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/>
              <a:t>- ООО “Tetto”,</a:t>
            </a:r>
            <a:endParaRPr lang="ru-RU" alt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2" name="Google Shape;122;p2"/>
          <p:cNvSpPr txBox="1"/>
          <p:nvPr/>
        </p:nvSpPr>
        <p:spPr bwMode="auto">
          <a:xfrm>
            <a:off x="420954" y="355604"/>
            <a:ext cx="6518970" cy="335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/>
              <a:buNone/>
              <a:defRPr/>
            </a:pPr>
            <a:r>
              <a:rPr lang="ru-RU" sz="1600" b="1">
                <a:solidFill>
                  <a:schemeClr val="dk1"/>
                </a:solidFill>
              </a:rPr>
              <a:t>ЦЕЛЕВАЯ АУДИТОРИЯ</a:t>
            </a:r>
            <a:endParaRPr sz="1600" b="1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  <p:grpSp>
        <p:nvGrpSpPr>
          <p:cNvPr id="8" name="Google Shape;123;p2"/>
          <p:cNvGrpSpPr/>
          <p:nvPr/>
        </p:nvGrpSpPr>
        <p:grpSpPr bwMode="auto">
          <a:xfrm>
            <a:off x="0" y="692501"/>
            <a:ext cx="2624903" cy="97077"/>
            <a:chOff x="0" y="692501"/>
            <a:chExt cx="2624903" cy="97077"/>
          </a:xfrm>
        </p:grpSpPr>
        <p:sp>
          <p:nvSpPr>
            <p:cNvPr id="9" name="Google Shape;124;p2"/>
            <p:cNvSpPr/>
            <p:nvPr/>
          </p:nvSpPr>
          <p:spPr bwMode="auto">
            <a:xfrm>
              <a:off x="0" y="692501"/>
              <a:ext cx="1294463" cy="97077"/>
            </a:xfrm>
            <a:prstGeom prst="rect">
              <a:avLst/>
            </a:prstGeom>
            <a:solidFill>
              <a:srgbClr val="FBB3C1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  <a:defRPr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</a:endParaRPr>
            </a:p>
          </p:txBody>
        </p:sp>
        <p:sp>
          <p:nvSpPr>
            <p:cNvPr id="10" name="Google Shape;125;p2"/>
            <p:cNvSpPr/>
            <p:nvPr/>
          </p:nvSpPr>
          <p:spPr bwMode="auto">
            <a:xfrm>
              <a:off x="336583" y="692501"/>
              <a:ext cx="1294463" cy="97077"/>
            </a:xfrm>
            <a:prstGeom prst="rect">
              <a:avLst/>
            </a:prstGeom>
            <a:solidFill>
              <a:srgbClr val="9F00FF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  <a:defRPr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</a:endParaRPr>
            </a:p>
          </p:txBody>
        </p:sp>
        <p:sp>
          <p:nvSpPr>
            <p:cNvPr id="11" name="Google Shape;126;p2"/>
            <p:cNvSpPr/>
            <p:nvPr/>
          </p:nvSpPr>
          <p:spPr bwMode="auto">
            <a:xfrm>
              <a:off x="673166" y="692501"/>
              <a:ext cx="1294463" cy="97077"/>
            </a:xfrm>
            <a:prstGeom prst="rect">
              <a:avLst/>
            </a:prstGeom>
            <a:solidFill>
              <a:srgbClr val="FD493D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  <a:defRPr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</a:endParaRPr>
            </a:p>
          </p:txBody>
        </p:sp>
        <p:sp>
          <p:nvSpPr>
            <p:cNvPr id="12" name="Google Shape;127;p2"/>
            <p:cNvSpPr/>
            <p:nvPr/>
          </p:nvSpPr>
          <p:spPr bwMode="auto">
            <a:xfrm>
              <a:off x="993857" y="692501"/>
              <a:ext cx="1294463" cy="97077"/>
            </a:xfrm>
            <a:prstGeom prst="rect">
              <a:avLst/>
            </a:prstGeom>
            <a:solidFill>
              <a:srgbClr val="FCAF17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  <a:defRPr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</a:endParaRPr>
            </a:p>
          </p:txBody>
        </p:sp>
        <p:sp>
          <p:nvSpPr>
            <p:cNvPr id="13" name="Google Shape;128;p2"/>
            <p:cNvSpPr/>
            <p:nvPr/>
          </p:nvSpPr>
          <p:spPr bwMode="auto">
            <a:xfrm>
              <a:off x="1330440" y="692501"/>
              <a:ext cx="1294463" cy="97077"/>
            </a:xfrm>
            <a:prstGeom prst="rect">
              <a:avLst/>
            </a:prstGeom>
            <a:solidFill>
              <a:srgbClr val="B5D8E1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  <a:defRPr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</a:endParaRPr>
            </a:p>
          </p:txBody>
        </p:sp>
      </p:grpSp>
      <p:grpSp>
        <p:nvGrpSpPr>
          <p:cNvPr id="15" name="Google Shape;133;p3"/>
          <p:cNvGrpSpPr/>
          <p:nvPr/>
        </p:nvGrpSpPr>
        <p:grpSpPr bwMode="auto">
          <a:xfrm>
            <a:off x="-18522" y="6358525"/>
            <a:ext cx="542262" cy="506843"/>
            <a:chOff x="-1" y="0"/>
            <a:chExt cx="542260" cy="506841"/>
          </a:xfrm>
        </p:grpSpPr>
        <p:sp>
          <p:nvSpPr>
            <p:cNvPr id="16" name="Google Shape;134;p3"/>
            <p:cNvSpPr/>
            <p:nvPr/>
          </p:nvSpPr>
          <p:spPr bwMode="auto">
            <a:xfrm>
              <a:off x="-1" y="0"/>
              <a:ext cx="542260" cy="506841"/>
            </a:xfrm>
            <a:prstGeom prst="rect">
              <a:avLst/>
            </a:prstGeom>
            <a:solidFill>
              <a:srgbClr val="FCAF17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 panose="020F0502020204030204"/>
                <a:buNone/>
                <a:defRPr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</a:endParaRPr>
            </a:p>
          </p:txBody>
        </p:sp>
        <p:sp>
          <p:nvSpPr>
            <p:cNvPr id="17" name="Google Shape;135;p3"/>
            <p:cNvSpPr txBox="1"/>
            <p:nvPr/>
          </p:nvSpPr>
          <p:spPr bwMode="auto">
            <a:xfrm>
              <a:off x="37054" y="153867"/>
              <a:ext cx="468149" cy="1991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Arial" panose="020B0604020202020204"/>
                <a:buNone/>
                <a:defRPr/>
              </a:pPr>
              <a:r>
                <a:rPr lang="ru-RU" sz="1200" b="0" i="0" u="none" strike="noStrike" cap="non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9</a:t>
              </a:r>
              <a:endParaRPr lang="ru-RU" sz="1200" b="0" i="0" u="none" strike="noStrike" cap="non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</a:endParaRPr>
            </a:p>
          </p:txBody>
        </p:sp>
      </p:grpSp>
      <p:sp>
        <p:nvSpPr>
          <p:cNvPr id="2" name="Текстовое поле 1"/>
          <p:cNvSpPr txBox="1"/>
          <p:nvPr/>
        </p:nvSpPr>
        <p:spPr>
          <a:xfrm>
            <a:off x="2257108" y="982345"/>
            <a:ext cx="7677785" cy="48926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 sz="2400">
                <a:solidFill>
                  <a:srgbClr val="7030A0"/>
                </a:solidFill>
                <a:latin typeface="Times New Roman" panose="02020603050405020304" charset="0"/>
                <a:cs typeface="Times New Roman" panose="02020603050405020304" charset="0"/>
              </a:rPr>
              <a:t>B2B (Бизнес-к-Бизнес):</a:t>
            </a:r>
            <a:r>
              <a:rPr lang="en-US" altLang="ru-RU" sz="2400">
                <a:solidFill>
                  <a:srgbClr val="7030A0"/>
                </a:solidFill>
                <a:latin typeface="Times New Roman" panose="02020603050405020304" charset="0"/>
                <a:cs typeface="Times New Roman" panose="02020603050405020304" charset="0"/>
              </a:rPr>
              <a:t> Застройщики и строительные компании</a:t>
            </a:r>
            <a:endParaRPr lang="en-US" altLang="ru-RU" sz="2400">
              <a:solidFill>
                <a:srgbClr val="7030A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ru-RU" sz="2400">
                <a:solidFill>
                  <a:srgbClr val="7030A0"/>
                </a:solidFill>
                <a:latin typeface="Times New Roman" panose="02020603050405020304" charset="0"/>
                <a:cs typeface="Times New Roman" panose="02020603050405020304" charset="0"/>
              </a:rPr>
              <a:t>Архитекторы и дизайнеры:</a:t>
            </a:r>
            <a:endParaRPr lang="en-US" altLang="ru-RU" sz="2400">
              <a:solidFill>
                <a:srgbClr val="7030A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ru-RU" sz="2400">
                <a:solidFill>
                  <a:srgbClr val="7030A0"/>
                </a:solidFill>
                <a:latin typeface="Times New Roman" panose="02020603050405020304" charset="0"/>
                <a:cs typeface="Times New Roman" panose="02020603050405020304" charset="0"/>
              </a:rPr>
              <a:t>Организации по благоустройству и городским службам:</a:t>
            </a:r>
            <a:endParaRPr lang="en-US" altLang="ru-RU" sz="2400">
              <a:solidFill>
                <a:srgbClr val="7030A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ru-RU" sz="2400">
                <a:solidFill>
                  <a:srgbClr val="7030A0"/>
                </a:solidFill>
                <a:latin typeface="Times New Roman" panose="02020603050405020304" charset="0"/>
                <a:cs typeface="Times New Roman" panose="02020603050405020304" charset="0"/>
              </a:rPr>
              <a:t>B2C (Бизнес-к-Потребителю):</a:t>
            </a:r>
            <a:r>
              <a:rPr lang="ru-RU" altLang="en-US" sz="2400">
                <a:solidFill>
                  <a:srgbClr val="7030A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Владельцы небольших дачных участков и пенсионеры, хозяева коттеджей </a:t>
            </a:r>
            <a:endParaRPr lang="ru-RU" altLang="en-US" sz="2400">
              <a:solidFill>
                <a:srgbClr val="7030A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ru-RU" sz="2400">
                <a:solidFill>
                  <a:srgbClr val="7030A0"/>
                </a:solidFill>
                <a:latin typeface="Times New Roman" panose="02020603050405020304" charset="0"/>
                <a:cs typeface="Times New Roman" panose="02020603050405020304" charset="0"/>
              </a:rPr>
              <a:t>Частные строители и ремонтники</a:t>
            </a:r>
            <a:endParaRPr lang="en-US" altLang="ru-RU" sz="2400">
              <a:solidFill>
                <a:srgbClr val="7030A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ru-RU" sz="2400">
                <a:solidFill>
                  <a:srgbClr val="7030A0"/>
                </a:solidFill>
                <a:latin typeface="Times New Roman" panose="02020603050405020304" charset="0"/>
                <a:cs typeface="Times New Roman" panose="02020603050405020304" charset="0"/>
              </a:rPr>
              <a:t>B2B2C (Бизнес-к-Бизнес-к-Потребителю):Поставщики стройматериалов</a:t>
            </a:r>
            <a:endParaRPr lang="en-US" altLang="ru-RU" sz="2400">
              <a:solidFill>
                <a:srgbClr val="7030A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ru-RU" sz="2400">
                <a:solidFill>
                  <a:srgbClr val="7030A0"/>
                </a:solidFill>
                <a:latin typeface="Times New Roman" panose="02020603050405020304" charset="0"/>
                <a:cs typeface="Times New Roman" panose="02020603050405020304" charset="0"/>
              </a:rPr>
              <a:t>Производители полимерпесчаной плитки:</a:t>
            </a:r>
            <a:endParaRPr lang="en-US" altLang="ru-RU" sz="2400">
              <a:solidFill>
                <a:srgbClr val="7030A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ru-RU" sz="2400">
                <a:solidFill>
                  <a:srgbClr val="7030A0"/>
                </a:solidFill>
                <a:latin typeface="Times New Roman" panose="02020603050405020304" charset="0"/>
                <a:cs typeface="Times New Roman" panose="02020603050405020304" charset="0"/>
              </a:rPr>
              <a:t>Дистрибьюторы стройматериалов:</a:t>
            </a:r>
            <a:endParaRPr lang="en-US" altLang="ru-RU" sz="2400">
              <a:solidFill>
                <a:srgbClr val="7030A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ru-RU" sz="2400">
                <a:solidFill>
                  <a:srgbClr val="7030A0"/>
                </a:solidFill>
                <a:latin typeface="Times New Roman" panose="02020603050405020304" charset="0"/>
                <a:cs typeface="Times New Roman" panose="02020603050405020304" charset="0"/>
              </a:rPr>
              <a:t>Онлайн-платформы и рынки для стройматериалов</a:t>
            </a:r>
            <a:endParaRPr lang="en-US" altLang="ru-RU" sz="2400">
              <a:solidFill>
                <a:srgbClr val="7030A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ru-RU" sz="2400">
              <a:solidFill>
                <a:srgbClr val="7030A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New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extraClrSchemeLst>
    <a:extraClrScheme>
      <a:clrScheme name="Тема Office">
        <a:dk1>
          <a:srgbClr val="000000"/>
        </a:dk1>
        <a:lt1>
          <a:srgbClr val="FFFFFF"/>
        </a:lt1>
        <a:dk2>
          <a:srgbClr val="A7A7A7"/>
        </a:dk2>
        <a:lt2>
          <a:srgbClr val="535353"/>
        </a:lt2>
        <a:accent1>
          <a:srgbClr val="4472C4"/>
        </a:accent1>
        <a:accent2>
          <a:srgbClr val="ED7D31"/>
        </a:accent2>
        <a:accent3>
          <a:srgbClr val="A5A5A5"/>
        </a:accent3>
        <a:accent4>
          <a:srgbClr val="FFC000"/>
        </a:accent4>
        <a:accent5>
          <a:srgbClr val="5B9BD5"/>
        </a:accent5>
        <a:accent6>
          <a:srgbClr val="70AD47"/>
        </a:accent6>
        <a:hlink>
          <a:srgbClr val="0000FF"/>
        </a:hlink>
        <a:folHlink>
          <a:srgbClr val="FF00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6796</Words>
  <Application>WPS Presentation</Application>
  <PresentationFormat>Широкоэкранный</PresentationFormat>
  <Paragraphs>409</Paragraphs>
  <Slides>18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34" baseType="lpstr">
      <vt:lpstr>Arial</vt:lpstr>
      <vt:lpstr>SimSun</vt:lpstr>
      <vt:lpstr>Wingdings</vt:lpstr>
      <vt:lpstr>Arial</vt:lpstr>
      <vt:lpstr>Calibri</vt:lpstr>
      <vt:lpstr>Helvetica Neue</vt:lpstr>
      <vt:lpstr>Times New Roman</vt:lpstr>
      <vt:lpstr>Liberation Sans</vt:lpstr>
      <vt:lpstr>Segoe Print</vt:lpstr>
      <vt:lpstr>Noto Sans Symbols</vt:lpstr>
      <vt:lpstr>Arial</vt:lpstr>
      <vt:lpstr>Helvetica Neue</vt:lpstr>
      <vt:lpstr>TT Supermolot Neue DemiBold</vt:lpstr>
      <vt:lpstr>Microsoft YaHei</vt:lpstr>
      <vt:lpstr>Arial Unicode MS</vt:lpstr>
      <vt:lpstr>Тема Office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Технология изготовления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перспективы (Дорожная карта 5 лет)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Виктория Бокарева</dc:creator>
  <cp:lastModifiedBy>Admin</cp:lastModifiedBy>
  <cp:revision>79</cp:revision>
  <dcterms:created xsi:type="dcterms:W3CDTF">2023-11-27T13:59:00Z</dcterms:created>
  <dcterms:modified xsi:type="dcterms:W3CDTF">2023-12-01T20:41:14Z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2DCF748B611E4100B093B227221EB184_13</vt:lpwstr>
  </property>
  <property fmtid="{D5CDD505-2E9C-101B-9397-08002B2CF9AE}" pid="3" name="KSOProductBuildVer">
    <vt:lpwstr>1049-12.2.0.13306</vt:lpwstr>
  </property>
</Properties>
</file>