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0" r:id="rId6"/>
    <p:sldId id="265" r:id="rId7"/>
    <p:sldId id="266" r:id="rId8"/>
    <p:sldId id="268" r:id="rId9"/>
    <p:sldId id="267" r:id="rId10"/>
    <p:sldId id="262" r:id="rId11"/>
    <p:sldId id="269" r:id="rId12"/>
  </p:sldIdLst>
  <p:sldSz cx="9144000" cy="5143500" type="screen16x9"/>
  <p:notesSz cx="6858000" cy="9144000"/>
  <p:defaultTextStyle>
    <a:defPPr>
      <a:defRPr lang="ru-RU"/>
    </a:defPPr>
    <a:lvl1pPr marL="0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8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2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7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2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46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70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94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52"/>
    <a:srgbClr val="8ED8F8"/>
    <a:srgbClr val="21ADE4"/>
    <a:srgbClr val="B3282D"/>
    <a:srgbClr val="2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20"/>
      </p:cViewPr>
      <p:guideLst>
        <p:guide orient="horz" pos="323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38833-267D-45A0-AB71-922FB2E382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D2304-911C-4FCD-9E39-7D84C66DB320}">
      <dgm:prSet custT="1"/>
      <dgm:spPr/>
      <dgm:t>
        <a:bodyPr/>
        <a:lstStyle/>
        <a:p>
          <a:r>
            <a:rPr lang="ru-RU" sz="1600" dirty="0"/>
            <a:t>Процесс длительного послесвечения называется фосфоресценцией</a:t>
          </a:r>
        </a:p>
      </dgm:t>
    </dgm:pt>
    <dgm:pt modelId="{9C815D8C-738C-419B-B31B-C0287F1A85C5}" type="parTrans" cxnId="{00EA31FE-AD88-4695-8193-887E1AFBD748}">
      <dgm:prSet/>
      <dgm:spPr/>
      <dgm:t>
        <a:bodyPr/>
        <a:lstStyle/>
        <a:p>
          <a:endParaRPr lang="ru-RU"/>
        </a:p>
      </dgm:t>
    </dgm:pt>
    <dgm:pt modelId="{5325EF13-6EEE-4475-B5D1-5A693C5495CA}" type="sibTrans" cxnId="{00EA31FE-AD88-4695-8193-887E1AFBD748}">
      <dgm:prSet/>
      <dgm:spPr/>
      <dgm:t>
        <a:bodyPr/>
        <a:lstStyle/>
        <a:p>
          <a:endParaRPr lang="ru-RU"/>
        </a:p>
      </dgm:t>
    </dgm:pt>
    <dgm:pt modelId="{7C6B2720-7AB8-4ED3-829C-BE97684DB2B1}" type="pres">
      <dgm:prSet presAssocID="{70A38833-267D-45A0-AB71-922FB2E382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36F55B-AFA7-4BB1-A54B-4141B5F542D1}" type="pres">
      <dgm:prSet presAssocID="{4D6D2304-911C-4FCD-9E39-7D84C66DB320}" presName="parentText" presStyleLbl="node1" presStyleIdx="0" presStyleCnt="1" custScaleY="443394" custLinFactNeighborY="-105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A5AC2C-10E4-4776-B6FE-4BE254CFE155}" type="presOf" srcId="{4D6D2304-911C-4FCD-9E39-7D84C66DB320}" destId="{CF36F55B-AFA7-4BB1-A54B-4141B5F542D1}" srcOrd="0" destOrd="0" presId="urn:microsoft.com/office/officeart/2005/8/layout/vList2"/>
    <dgm:cxn modelId="{00EA31FE-AD88-4695-8193-887E1AFBD748}" srcId="{70A38833-267D-45A0-AB71-922FB2E38275}" destId="{4D6D2304-911C-4FCD-9E39-7D84C66DB320}" srcOrd="0" destOrd="0" parTransId="{9C815D8C-738C-419B-B31B-C0287F1A85C5}" sibTransId="{5325EF13-6EEE-4475-B5D1-5A693C5495CA}"/>
    <dgm:cxn modelId="{063030B2-5A6A-42F7-8AAF-2DBA44EAEBEA}" type="presOf" srcId="{70A38833-267D-45A0-AB71-922FB2E38275}" destId="{7C6B2720-7AB8-4ED3-829C-BE97684DB2B1}" srcOrd="0" destOrd="0" presId="urn:microsoft.com/office/officeart/2005/8/layout/vList2"/>
    <dgm:cxn modelId="{C5F33698-B8C7-439E-A5D0-DA25CD2C071A}" type="presParOf" srcId="{7C6B2720-7AB8-4ED3-829C-BE97684DB2B1}" destId="{CF36F55B-AFA7-4BB1-A54B-4141B5F542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A38833-267D-45A0-AB71-922FB2E382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6B2720-7AB8-4ED3-829C-BE97684DB2B1}" type="pres">
      <dgm:prSet presAssocID="{70A38833-267D-45A0-AB71-922FB2E382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63030B2-5A6A-42F7-8AAF-2DBA44EAEBEA}" type="presOf" srcId="{70A38833-267D-45A0-AB71-922FB2E38275}" destId="{7C6B2720-7AB8-4ED3-829C-BE97684DB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A38833-267D-45A0-AB71-922FB2E382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6B2720-7AB8-4ED3-829C-BE97684DB2B1}" type="pres">
      <dgm:prSet presAssocID="{70A38833-267D-45A0-AB71-922FB2E382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63030B2-5A6A-42F7-8AAF-2DBA44EAEBEA}" type="presOf" srcId="{70A38833-267D-45A0-AB71-922FB2E38275}" destId="{7C6B2720-7AB8-4ED3-829C-BE97684DB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A38833-267D-45A0-AB71-922FB2E382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6B2720-7AB8-4ED3-829C-BE97684DB2B1}" type="pres">
      <dgm:prSet presAssocID="{70A38833-267D-45A0-AB71-922FB2E382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63030B2-5A6A-42F7-8AAF-2DBA44EAEBEA}" type="presOf" srcId="{70A38833-267D-45A0-AB71-922FB2E38275}" destId="{7C6B2720-7AB8-4ED3-829C-BE97684DB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6F55B-AFA7-4BB1-A54B-4141B5F542D1}">
      <dsp:nvSpPr>
        <dsp:cNvPr id="0" name=""/>
        <dsp:cNvSpPr/>
      </dsp:nvSpPr>
      <dsp:spPr>
        <a:xfrm>
          <a:off x="0" y="0"/>
          <a:ext cx="4095260" cy="627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Процесс длительного послесвечения называется фосфоресценцией</a:t>
          </a:r>
        </a:p>
      </dsp:txBody>
      <dsp:txXfrm>
        <a:off x="30618" y="30618"/>
        <a:ext cx="4034024" cy="565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4" indent="0">
              <a:buNone/>
              <a:defRPr sz="2000" b="1"/>
            </a:lvl2pPr>
            <a:lvl3pPr marL="914248" indent="0">
              <a:buNone/>
              <a:defRPr sz="1800" b="1"/>
            </a:lvl3pPr>
            <a:lvl4pPr marL="1371372" indent="0">
              <a:buNone/>
              <a:defRPr sz="1600" b="1"/>
            </a:lvl4pPr>
            <a:lvl5pPr marL="1828497" indent="0">
              <a:buNone/>
              <a:defRPr sz="1600" b="1"/>
            </a:lvl5pPr>
            <a:lvl6pPr marL="2285622" indent="0">
              <a:buNone/>
              <a:defRPr sz="1600" b="1"/>
            </a:lvl6pPr>
            <a:lvl7pPr marL="2742746" indent="0">
              <a:buNone/>
              <a:defRPr sz="1600" b="1"/>
            </a:lvl7pPr>
            <a:lvl8pPr marL="3199870" indent="0">
              <a:buNone/>
              <a:defRPr sz="1600" b="1"/>
            </a:lvl8pPr>
            <a:lvl9pPr marL="365699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4" indent="0">
              <a:buNone/>
              <a:defRPr sz="2000" b="1"/>
            </a:lvl2pPr>
            <a:lvl3pPr marL="914248" indent="0">
              <a:buNone/>
              <a:defRPr sz="1800" b="1"/>
            </a:lvl3pPr>
            <a:lvl4pPr marL="1371372" indent="0">
              <a:buNone/>
              <a:defRPr sz="1600" b="1"/>
            </a:lvl4pPr>
            <a:lvl5pPr marL="1828497" indent="0">
              <a:buNone/>
              <a:defRPr sz="1600" b="1"/>
            </a:lvl5pPr>
            <a:lvl6pPr marL="2285622" indent="0">
              <a:buNone/>
              <a:defRPr sz="1600" b="1"/>
            </a:lvl6pPr>
            <a:lvl7pPr marL="2742746" indent="0">
              <a:buNone/>
              <a:defRPr sz="1600" b="1"/>
            </a:lvl7pPr>
            <a:lvl8pPr marL="3199870" indent="0">
              <a:buNone/>
              <a:defRPr sz="1600" b="1"/>
            </a:lvl8pPr>
            <a:lvl9pPr marL="365699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4" indent="0">
              <a:buNone/>
              <a:defRPr sz="1200"/>
            </a:lvl2pPr>
            <a:lvl3pPr marL="914248" indent="0">
              <a:buNone/>
              <a:defRPr sz="1000"/>
            </a:lvl3pPr>
            <a:lvl4pPr marL="1371372" indent="0">
              <a:buNone/>
              <a:defRPr sz="900"/>
            </a:lvl4pPr>
            <a:lvl5pPr marL="1828497" indent="0">
              <a:buNone/>
              <a:defRPr sz="900"/>
            </a:lvl5pPr>
            <a:lvl6pPr marL="2285622" indent="0">
              <a:buNone/>
              <a:defRPr sz="900"/>
            </a:lvl6pPr>
            <a:lvl7pPr marL="2742746" indent="0">
              <a:buNone/>
              <a:defRPr sz="900"/>
            </a:lvl7pPr>
            <a:lvl8pPr marL="3199870" indent="0">
              <a:buNone/>
              <a:defRPr sz="900"/>
            </a:lvl8pPr>
            <a:lvl9pPr marL="365699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4" indent="0">
              <a:buNone/>
              <a:defRPr sz="2800"/>
            </a:lvl2pPr>
            <a:lvl3pPr marL="914248" indent="0">
              <a:buNone/>
              <a:defRPr sz="2400"/>
            </a:lvl3pPr>
            <a:lvl4pPr marL="1371372" indent="0">
              <a:buNone/>
              <a:defRPr sz="2000"/>
            </a:lvl4pPr>
            <a:lvl5pPr marL="1828497" indent="0">
              <a:buNone/>
              <a:defRPr sz="2000"/>
            </a:lvl5pPr>
            <a:lvl6pPr marL="2285622" indent="0">
              <a:buNone/>
              <a:defRPr sz="2000"/>
            </a:lvl6pPr>
            <a:lvl7pPr marL="2742746" indent="0">
              <a:buNone/>
              <a:defRPr sz="2000"/>
            </a:lvl7pPr>
            <a:lvl8pPr marL="3199870" indent="0">
              <a:buNone/>
              <a:defRPr sz="2000"/>
            </a:lvl8pPr>
            <a:lvl9pPr marL="365699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24" indent="0">
              <a:buNone/>
              <a:defRPr sz="1200"/>
            </a:lvl2pPr>
            <a:lvl3pPr marL="914248" indent="0">
              <a:buNone/>
              <a:defRPr sz="1000"/>
            </a:lvl3pPr>
            <a:lvl4pPr marL="1371372" indent="0">
              <a:buNone/>
              <a:defRPr sz="900"/>
            </a:lvl4pPr>
            <a:lvl5pPr marL="1828497" indent="0">
              <a:buNone/>
              <a:defRPr sz="900"/>
            </a:lvl5pPr>
            <a:lvl6pPr marL="2285622" indent="0">
              <a:buNone/>
              <a:defRPr sz="900"/>
            </a:lvl6pPr>
            <a:lvl7pPr marL="2742746" indent="0">
              <a:buNone/>
              <a:defRPr sz="900"/>
            </a:lvl7pPr>
            <a:lvl8pPr marL="3199870" indent="0">
              <a:buNone/>
              <a:defRPr sz="900"/>
            </a:lvl8pPr>
            <a:lvl9pPr marL="365699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5" tIns="45712" rIns="91425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1C45-D9F0-49D0-9CC5-975AFD543C9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4" indent="-342844" algn="l" defTabSz="9142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7" indent="-285702" algn="l" defTabSz="91424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0" indent="-228562" algn="l" defTabSz="91424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35" indent="-228562" algn="l" defTabSz="91424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0" indent="-228562" algn="l" defTabSz="91424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4" indent="-228562" algn="l" defTabSz="9142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8" indent="-228562" algn="l" defTabSz="9142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2" indent="-228562" algn="l" defTabSz="9142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6" indent="-228562" algn="l" defTabSz="9142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8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2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7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2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6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0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4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фон презентации7-0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4000" cy="5143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0824"/>
            <a:ext cx="7772400" cy="70723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122D52"/>
                </a:solidFill>
                <a:latin typeface="Myriad Pro" pitchFamily="34" charset="0"/>
              </a:rPr>
              <a:t>Сигнальные маркеры с эффектом автономного свечения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28916"/>
            <a:ext cx="6400800" cy="1166970"/>
          </a:xfrm>
        </p:spPr>
        <p:txBody>
          <a:bodyPr>
            <a:noAutofit/>
          </a:bodyPr>
          <a:lstStyle/>
          <a:p>
            <a:pPr algn="l"/>
            <a:r>
              <a:rPr lang="ru-RU" sz="1600" dirty="0" err="1">
                <a:solidFill>
                  <a:srgbClr val="B3282D"/>
                </a:solidFill>
              </a:rPr>
              <a:t>Домарев</a:t>
            </a:r>
            <a:r>
              <a:rPr lang="ru-RU" sz="1600" dirty="0">
                <a:solidFill>
                  <a:srgbClr val="B3282D"/>
                </a:solidFill>
              </a:rPr>
              <a:t> Семен Николаевич, магистрант каф. БЖД</a:t>
            </a:r>
          </a:p>
          <a:p>
            <a:pPr algn="l"/>
            <a:r>
              <a:rPr lang="ru-RU" sz="1600" dirty="0" err="1">
                <a:solidFill>
                  <a:srgbClr val="B3282D"/>
                </a:solidFill>
              </a:rPr>
              <a:t>Муниров</a:t>
            </a:r>
            <a:r>
              <a:rPr lang="ru-RU" sz="1600" dirty="0">
                <a:solidFill>
                  <a:srgbClr val="B3282D"/>
                </a:solidFill>
              </a:rPr>
              <a:t> Марк Альфредович, ст. гр. ТБ-211</a:t>
            </a:r>
          </a:p>
          <a:p>
            <a:pPr algn="l"/>
            <a:r>
              <a:rPr lang="ru-RU" sz="1600" dirty="0" err="1">
                <a:solidFill>
                  <a:srgbClr val="B3282D"/>
                </a:solidFill>
              </a:rPr>
              <a:t>Лычкина</a:t>
            </a:r>
            <a:r>
              <a:rPr lang="ru-RU" sz="1600" dirty="0">
                <a:solidFill>
                  <a:srgbClr val="B3282D"/>
                </a:solidFill>
              </a:rPr>
              <a:t> Юлия Игоревна, ст. гр. </a:t>
            </a:r>
            <a:r>
              <a:rPr lang="ru-RU" sz="1600" dirty="0" smtClean="0">
                <a:solidFill>
                  <a:srgbClr val="B3282D"/>
                </a:solidFill>
              </a:rPr>
              <a:t>НИ-211</a:t>
            </a:r>
          </a:p>
          <a:p>
            <a:pPr algn="l"/>
            <a:endParaRPr lang="ru-RU" sz="1600" dirty="0" smtClean="0">
              <a:solidFill>
                <a:srgbClr val="B3282D"/>
              </a:solidFill>
            </a:endParaRPr>
          </a:p>
          <a:p>
            <a:pPr algn="l"/>
            <a:r>
              <a:rPr lang="ru-RU" sz="1600" dirty="0" smtClean="0">
                <a:solidFill>
                  <a:srgbClr val="B3282D"/>
                </a:solidFill>
              </a:rPr>
              <a:t>Научный руководитель: </a:t>
            </a:r>
            <a:r>
              <a:rPr lang="ru-RU" sz="1600" dirty="0" err="1" smtClean="0">
                <a:solidFill>
                  <a:srgbClr val="B3282D"/>
                </a:solidFill>
              </a:rPr>
              <a:t>Ястребинская</a:t>
            </a:r>
            <a:r>
              <a:rPr lang="ru-RU" sz="1600" dirty="0" smtClean="0">
                <a:solidFill>
                  <a:srgbClr val="B3282D"/>
                </a:solidFill>
              </a:rPr>
              <a:t> А.В., </a:t>
            </a:r>
            <a:r>
              <a:rPr lang="ru-RU" sz="1600" dirty="0" err="1" smtClean="0">
                <a:solidFill>
                  <a:srgbClr val="B3282D"/>
                </a:solidFill>
              </a:rPr>
              <a:t>канд.техн</a:t>
            </a:r>
            <a:r>
              <a:rPr lang="ru-RU" sz="1600" dirty="0" smtClean="0">
                <a:solidFill>
                  <a:srgbClr val="B3282D"/>
                </a:solidFill>
              </a:rPr>
              <a:t>. наук, доцент</a:t>
            </a:r>
            <a:endParaRPr lang="ru-RU" sz="1600" dirty="0">
              <a:solidFill>
                <a:srgbClr val="B3282D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28662" y="2564622"/>
            <a:ext cx="7286676" cy="1585"/>
          </a:xfrm>
          <a:prstGeom prst="line">
            <a:avLst/>
          </a:prstGeom>
          <a:ln w="19050">
            <a:solidFill>
              <a:srgbClr val="21AD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57290" y="4286262"/>
            <a:ext cx="1785950" cy="369316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ru-RU" dirty="0">
                <a:solidFill>
                  <a:srgbClr val="122D52"/>
                </a:solidFill>
              </a:rPr>
              <a:t>Белгород, 2023</a:t>
            </a:r>
          </a:p>
        </p:txBody>
      </p:sp>
      <p:pic>
        <p:nvPicPr>
          <p:cNvPr id="9" name="Рисунок 8" descr="лого тем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42858"/>
            <a:ext cx="3026760" cy="58017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6C2B679-96BD-4336-92D2-AABA6EE39FF2}"/>
              </a:ext>
            </a:extLst>
          </p:cNvPr>
          <p:cNvSpPr txBox="1">
            <a:spLocks/>
          </p:cNvSpPr>
          <p:nvPr/>
        </p:nvSpPr>
        <p:spPr>
          <a:xfrm>
            <a:off x="3779912" y="0"/>
            <a:ext cx="5112040" cy="707235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122D52"/>
                </a:solidFill>
                <a:latin typeface="Myriad Pro" pitchFamily="34" charset="0"/>
              </a:rPr>
              <a:t> </a:t>
            </a:r>
            <a:r>
              <a:rPr lang="ru-RU" sz="1400" b="1" dirty="0">
                <a:solidFill>
                  <a:srgbClr val="122D52"/>
                </a:solidFill>
                <a:latin typeface="Myriad Pro" pitchFamily="34" charset="0"/>
              </a:rPr>
              <a:t>Материалы XV Международного молодежного форума «Образование. Наука. Производство»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презентации7-0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4000" cy="51434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7191" y="171449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B3282D"/>
                </a:solidFill>
                <a:latin typeface="Myriad Pro" pitchFamily="34" charset="0"/>
              </a:rPr>
              <a:t>Спасибо за внимание!</a:t>
            </a:r>
            <a:endParaRPr lang="ru-RU" sz="4800" dirty="0">
              <a:solidFill>
                <a:srgbClr val="B3282D"/>
              </a:solidFill>
            </a:endParaRPr>
          </a:p>
        </p:txBody>
      </p:sp>
      <p:pic>
        <p:nvPicPr>
          <p:cNvPr id="8" name="Рисунок 7" descr="лого тем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42858"/>
            <a:ext cx="3026760" cy="5801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 презентации7-0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4000" cy="5143439"/>
          </a:xfrm>
          <a:prstGeom prst="rect">
            <a:avLst/>
          </a:prstGeom>
        </p:spPr>
      </p:pic>
      <p:pic>
        <p:nvPicPr>
          <p:cNvPr id="6" name="Рисунок 5" descr="лого тем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42858"/>
            <a:ext cx="3026760" cy="58017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356CF0-E8AA-479B-AFF2-72FED97C374F}"/>
              </a:ext>
            </a:extLst>
          </p:cNvPr>
          <p:cNvSpPr txBox="1">
            <a:spLocks/>
          </p:cNvSpPr>
          <p:nvPr/>
        </p:nvSpPr>
        <p:spPr>
          <a:xfrm>
            <a:off x="3206760" y="267494"/>
            <a:ext cx="6066141" cy="707235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122D52"/>
                </a:solidFill>
                <a:latin typeface="Myriad Pro" pitchFamily="34" charset="0"/>
              </a:rPr>
              <a:t>Вспомогательный материал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11D8C87-21C7-41FA-96B4-FFDED0073D24}"/>
              </a:ext>
            </a:extLst>
          </p:cNvPr>
          <p:cNvSpPr txBox="1">
            <a:spLocks/>
          </p:cNvSpPr>
          <p:nvPr/>
        </p:nvSpPr>
        <p:spPr>
          <a:xfrm>
            <a:off x="1930392" y="4227934"/>
            <a:ext cx="5665944" cy="535801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22D52"/>
                </a:solidFill>
                <a:latin typeface="Myriad Pro" pitchFamily="34" charset="0"/>
              </a:rPr>
              <a:t>Рис. </a:t>
            </a:r>
            <a:r>
              <a:rPr lang="en-US" sz="1400" b="1" dirty="0">
                <a:solidFill>
                  <a:srgbClr val="122D52"/>
                </a:solidFill>
                <a:latin typeface="Myriad Pro" pitchFamily="34" charset="0"/>
              </a:rPr>
              <a:t>11</a:t>
            </a:r>
            <a:r>
              <a:rPr lang="ru-RU" sz="1400" b="1" dirty="0">
                <a:solidFill>
                  <a:srgbClr val="122D52"/>
                </a:solidFill>
                <a:latin typeface="Myriad Pro" pitchFamily="34" charset="0"/>
              </a:rPr>
              <a:t> Схема отверждения эпоксидной смолы с отвердителем </a:t>
            </a:r>
            <a:r>
              <a:rPr lang="ru-RU" sz="1400" b="1" dirty="0" err="1">
                <a:solidFill>
                  <a:srgbClr val="122D52"/>
                </a:solidFill>
                <a:latin typeface="Myriad Pro" pitchFamily="34" charset="0"/>
              </a:rPr>
              <a:t>аминного</a:t>
            </a:r>
            <a:r>
              <a:rPr lang="ru-RU" sz="1400" b="1" dirty="0">
                <a:solidFill>
                  <a:srgbClr val="122D52"/>
                </a:solidFill>
                <a:latin typeface="Myriad Pro" pitchFamily="34" charset="0"/>
              </a:rPr>
              <a:t> типа</a:t>
            </a:r>
          </a:p>
          <a:p>
            <a:pPr algn="just"/>
            <a:endParaRPr lang="ru-RU" sz="1400" b="1" dirty="0">
              <a:solidFill>
                <a:srgbClr val="122D52"/>
              </a:solidFill>
              <a:latin typeface="Myriad Pro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23BD54-2C12-4B77-919C-75163422A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226" y="1203598"/>
            <a:ext cx="440027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9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 презентации7-0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4000" cy="5143439"/>
          </a:xfrm>
          <a:prstGeom prst="rect">
            <a:avLst/>
          </a:prstGeom>
        </p:spPr>
      </p:pic>
      <p:pic>
        <p:nvPicPr>
          <p:cNvPr id="6" name="Рисунок 5" descr="лого тем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42858"/>
            <a:ext cx="3026760" cy="58017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356CF0-E8AA-479B-AFF2-72FED97C374F}"/>
              </a:ext>
            </a:extLst>
          </p:cNvPr>
          <p:cNvSpPr txBox="1">
            <a:spLocks/>
          </p:cNvSpPr>
          <p:nvPr/>
        </p:nvSpPr>
        <p:spPr>
          <a:xfrm>
            <a:off x="3206760" y="267494"/>
            <a:ext cx="6066141" cy="707235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122D52"/>
                </a:solidFill>
                <a:latin typeface="Myriad Pro" pitchFamily="34" charset="0"/>
              </a:rPr>
              <a:t>Исследуемая проблема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2C24E6-1A58-412E-9096-3B32EF435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2" y="2730050"/>
            <a:ext cx="3868393" cy="13361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F906C3-AAA8-46DE-BA3D-4202B7FD8D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56" y="1491630"/>
            <a:ext cx="3861800" cy="257453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E05D2F8-BFD8-4328-BE6F-078E245C8F45}"/>
              </a:ext>
            </a:extLst>
          </p:cNvPr>
          <p:cNvSpPr txBox="1">
            <a:spLocks/>
          </p:cNvSpPr>
          <p:nvPr/>
        </p:nvSpPr>
        <p:spPr>
          <a:xfrm>
            <a:off x="517422" y="1730686"/>
            <a:ext cx="3815937" cy="707235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b="1" dirty="0">
                <a:solidFill>
                  <a:srgbClr val="122D52"/>
                </a:solidFill>
                <a:latin typeface="Myriad Pro" pitchFamily="34" charset="0"/>
              </a:rPr>
              <a:t>В темное время суток значительно сокращается контраст объектов с фоном, что может приводить к возникновению потенциально опасных ситуаций.</a:t>
            </a:r>
          </a:p>
          <a:p>
            <a:pPr algn="just"/>
            <a:endParaRPr lang="ru-RU" sz="1400" b="1" dirty="0">
              <a:solidFill>
                <a:srgbClr val="122D52"/>
              </a:solidFill>
              <a:latin typeface="Myriad Pro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1B9963E-849E-4332-ADB3-550499DE96A0}"/>
              </a:ext>
            </a:extLst>
          </p:cNvPr>
          <p:cNvSpPr txBox="1">
            <a:spLocks/>
          </p:cNvSpPr>
          <p:nvPr/>
        </p:nvSpPr>
        <p:spPr>
          <a:xfrm>
            <a:off x="571828" y="4251199"/>
            <a:ext cx="3815937" cy="707235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22D52"/>
                </a:solidFill>
                <a:latin typeface="Myriad Pro" pitchFamily="34" charset="0"/>
              </a:rPr>
              <a:t>Рис. 1 Сравнение видимости проводов ЛЭП в светлое и темное время суток.</a:t>
            </a:r>
          </a:p>
          <a:p>
            <a:pPr algn="just"/>
            <a:endParaRPr lang="ru-RU" sz="1400" b="1" dirty="0">
              <a:solidFill>
                <a:srgbClr val="122D52"/>
              </a:solidFill>
              <a:latin typeface="Myriad Pro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11D8C87-21C7-41FA-96B4-FFDED0073D24}"/>
              </a:ext>
            </a:extLst>
          </p:cNvPr>
          <p:cNvSpPr txBox="1">
            <a:spLocks/>
          </p:cNvSpPr>
          <p:nvPr/>
        </p:nvSpPr>
        <p:spPr>
          <a:xfrm>
            <a:off x="4837587" y="4299942"/>
            <a:ext cx="3815937" cy="707235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22D52"/>
                </a:solidFill>
                <a:latin typeface="Myriad Pro" pitchFamily="34" charset="0"/>
              </a:rPr>
              <a:t>Рис. 2 Аварийная ситуация – обрыв провода низковольтной ЛЭП на участке технологической дороги</a:t>
            </a:r>
          </a:p>
          <a:p>
            <a:pPr algn="just"/>
            <a:endParaRPr lang="ru-RU" sz="1400" b="1" dirty="0">
              <a:solidFill>
                <a:srgbClr val="122D52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 презентации7-0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4000" cy="5143439"/>
          </a:xfrm>
          <a:prstGeom prst="rect">
            <a:avLst/>
          </a:prstGeom>
        </p:spPr>
      </p:pic>
      <p:pic>
        <p:nvPicPr>
          <p:cNvPr id="6" name="Рисунок 5" descr="лого тем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42858"/>
            <a:ext cx="3026760" cy="58017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356CF0-E8AA-479B-AFF2-72FED97C374F}"/>
              </a:ext>
            </a:extLst>
          </p:cNvPr>
          <p:cNvSpPr txBox="1">
            <a:spLocks/>
          </p:cNvSpPr>
          <p:nvPr/>
        </p:nvSpPr>
        <p:spPr>
          <a:xfrm>
            <a:off x="3206760" y="267494"/>
            <a:ext cx="6066141" cy="707235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122D52"/>
                </a:solidFill>
                <a:latin typeface="Myriad Pro" pitchFamily="34" charset="0"/>
              </a:rPr>
              <a:t>Пути решения существующей проблемы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2C24E6-1A58-412E-9096-3B32EF435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372" y="2730050"/>
            <a:ext cx="3868393" cy="13361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F906C3-AAA8-46DE-BA3D-4202B7FD8D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4656" y="1491630"/>
            <a:ext cx="3861800" cy="2574533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E05D2F8-BFD8-4328-BE6F-078E245C8F45}"/>
              </a:ext>
            </a:extLst>
          </p:cNvPr>
          <p:cNvSpPr txBox="1">
            <a:spLocks/>
          </p:cNvSpPr>
          <p:nvPr/>
        </p:nvSpPr>
        <p:spPr>
          <a:xfrm>
            <a:off x="517422" y="1730686"/>
            <a:ext cx="3815937" cy="707235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b="1" dirty="0">
                <a:solidFill>
                  <a:srgbClr val="122D52"/>
                </a:solidFill>
                <a:latin typeface="Myriad Pro" pitchFamily="34" charset="0"/>
              </a:rPr>
              <a:t>Повышения контраста объектов с окружающей средой можно добиваться их маркировкой с помощью автономных светоизлучающих сигнальных устройств.</a:t>
            </a:r>
          </a:p>
          <a:p>
            <a:pPr algn="just"/>
            <a:endParaRPr lang="ru-RU" sz="1400" b="1" dirty="0">
              <a:solidFill>
                <a:srgbClr val="122D52"/>
              </a:solidFill>
              <a:latin typeface="Myriad Pro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1B9963E-849E-4332-ADB3-550499DE96A0}"/>
              </a:ext>
            </a:extLst>
          </p:cNvPr>
          <p:cNvSpPr txBox="1">
            <a:spLocks/>
          </p:cNvSpPr>
          <p:nvPr/>
        </p:nvSpPr>
        <p:spPr>
          <a:xfrm>
            <a:off x="571828" y="4251199"/>
            <a:ext cx="3815937" cy="707235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22D52"/>
                </a:solidFill>
                <a:latin typeface="Myriad Pro" pitchFamily="34" charset="0"/>
              </a:rPr>
              <a:t>Рис. 3 Сравнение видимости проводов ЛЭП с маркерами в светлое и темное время суток.</a:t>
            </a:r>
          </a:p>
          <a:p>
            <a:pPr algn="just"/>
            <a:endParaRPr lang="ru-RU" sz="1400" b="1" dirty="0">
              <a:solidFill>
                <a:srgbClr val="122D52"/>
              </a:solidFill>
              <a:latin typeface="Myriad Pro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11D8C87-21C7-41FA-96B4-FFDED0073D24}"/>
              </a:ext>
            </a:extLst>
          </p:cNvPr>
          <p:cNvSpPr txBox="1">
            <a:spLocks/>
          </p:cNvSpPr>
          <p:nvPr/>
        </p:nvSpPr>
        <p:spPr>
          <a:xfrm>
            <a:off x="4621320" y="4341067"/>
            <a:ext cx="4248472" cy="707235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22D52"/>
                </a:solidFill>
                <a:latin typeface="Myriad Pro" pitchFamily="34" charset="0"/>
              </a:rPr>
              <a:t>Рис. 4 Аварийная ситуация – обрыв провода низковольтной ЛЭП на участке технологической дороги (провода маркированы, значительно упрощается поиск аварийного участка)</a:t>
            </a:r>
          </a:p>
          <a:p>
            <a:pPr algn="just"/>
            <a:endParaRPr lang="ru-RU" sz="1400" b="1" dirty="0">
              <a:solidFill>
                <a:srgbClr val="122D5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0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 презентации7-0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4000" cy="5143439"/>
          </a:xfrm>
          <a:prstGeom prst="rect">
            <a:avLst/>
          </a:prstGeom>
        </p:spPr>
      </p:pic>
      <p:pic>
        <p:nvPicPr>
          <p:cNvPr id="6" name="Рисунок 5" descr="лого тем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42858"/>
            <a:ext cx="3026760" cy="58017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356CF0-E8AA-479B-AFF2-72FED97C374F}"/>
              </a:ext>
            </a:extLst>
          </p:cNvPr>
          <p:cNvSpPr txBox="1">
            <a:spLocks/>
          </p:cNvSpPr>
          <p:nvPr/>
        </p:nvSpPr>
        <p:spPr>
          <a:xfrm>
            <a:off x="3206760" y="267494"/>
            <a:ext cx="6066141" cy="707235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122D52"/>
                </a:solidFill>
                <a:latin typeface="Myriad Pro" pitchFamily="34" charset="0"/>
              </a:rPr>
              <a:t>Предлагаемое инженерное решение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E05D2F8-BFD8-4328-BE6F-078E245C8F45}"/>
              </a:ext>
            </a:extLst>
          </p:cNvPr>
          <p:cNvSpPr txBox="1">
            <a:spLocks/>
          </p:cNvSpPr>
          <p:nvPr/>
        </p:nvSpPr>
        <p:spPr>
          <a:xfrm>
            <a:off x="611560" y="1465529"/>
            <a:ext cx="8064408" cy="707235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dirty="0">
                <a:solidFill>
                  <a:srgbClr val="122D52"/>
                </a:solidFill>
                <a:latin typeface="Myriad Pro" pitchFamily="34" charset="0"/>
              </a:rPr>
              <a:t>Конструкция автономного  светоизлучающего сигнального устройства (маркера) представлена плоской спиралью изготавливаемой из эпоксидной диановой смолы (ЭД-20) армированной стеклотканью.</a:t>
            </a:r>
          </a:p>
          <a:p>
            <a:pPr algn="just"/>
            <a:r>
              <a:rPr lang="ru-RU" sz="1600" b="1" dirty="0">
                <a:solidFill>
                  <a:srgbClr val="122D52"/>
                </a:solidFill>
                <a:latin typeface="Myriad Pro" pitchFamily="34" charset="0"/>
              </a:rPr>
              <a:t>Для достижения эффекта </a:t>
            </a:r>
            <a:r>
              <a:rPr lang="ru-RU" sz="1600" b="1" dirty="0" err="1">
                <a:solidFill>
                  <a:srgbClr val="122D52"/>
                </a:solidFill>
                <a:latin typeface="Myriad Pro" pitchFamily="34" charset="0"/>
              </a:rPr>
              <a:t>самосвечения</a:t>
            </a:r>
            <a:r>
              <a:rPr lang="ru-RU" sz="1600" b="1" dirty="0">
                <a:solidFill>
                  <a:srgbClr val="122D52"/>
                </a:solidFill>
                <a:latin typeface="Myriad Pro" pitchFamily="34" charset="0"/>
              </a:rPr>
              <a:t> в состав композиции вноситься </a:t>
            </a:r>
            <a:r>
              <a:rPr lang="ru-RU" sz="1600" b="1" dirty="0" err="1">
                <a:solidFill>
                  <a:srgbClr val="122D52"/>
                </a:solidFill>
                <a:latin typeface="Myriad Pro" pitchFamily="34" charset="0"/>
              </a:rPr>
              <a:t>светонакапливающий</a:t>
            </a:r>
            <a:r>
              <a:rPr lang="ru-RU" sz="1600" b="1" dirty="0">
                <a:solidFill>
                  <a:srgbClr val="122D52"/>
                </a:solidFill>
                <a:latin typeface="Myriad Pro" pitchFamily="34" charset="0"/>
              </a:rPr>
              <a:t> материал - люминофор длительного послесвечения.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11D8C87-21C7-41FA-96B4-FFDED0073D24}"/>
              </a:ext>
            </a:extLst>
          </p:cNvPr>
          <p:cNvSpPr txBox="1">
            <a:spLocks/>
          </p:cNvSpPr>
          <p:nvPr/>
        </p:nvSpPr>
        <p:spPr>
          <a:xfrm>
            <a:off x="1666191" y="4551678"/>
            <a:ext cx="5665944" cy="535801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22D52"/>
                </a:solidFill>
                <a:latin typeface="Myriad Pro" pitchFamily="34" charset="0"/>
              </a:rPr>
              <a:t>Рис. 5 Предлагаемое инженерное решение</a:t>
            </a:r>
          </a:p>
          <a:p>
            <a:pPr algn="just"/>
            <a:endParaRPr lang="ru-RU" sz="1400" b="1" dirty="0">
              <a:solidFill>
                <a:srgbClr val="122D52"/>
              </a:solidFill>
              <a:latin typeface="Myriad Pro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23BD54-2C12-4B77-919C-75163422A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36643" r="27163" b="21616"/>
          <a:stretch/>
        </p:blipFill>
        <p:spPr>
          <a:xfrm>
            <a:off x="2524370" y="2643758"/>
            <a:ext cx="409526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 презентации7-0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4000" cy="5143439"/>
          </a:xfrm>
          <a:prstGeom prst="rect">
            <a:avLst/>
          </a:prstGeom>
        </p:spPr>
      </p:pic>
      <p:pic>
        <p:nvPicPr>
          <p:cNvPr id="6" name="Рисунок 5" descr="лого тем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42858"/>
            <a:ext cx="3026760" cy="58017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356CF0-E8AA-479B-AFF2-72FED97C374F}"/>
              </a:ext>
            </a:extLst>
          </p:cNvPr>
          <p:cNvSpPr txBox="1">
            <a:spLocks/>
          </p:cNvSpPr>
          <p:nvPr/>
        </p:nvSpPr>
        <p:spPr>
          <a:xfrm>
            <a:off x="3206760" y="267494"/>
            <a:ext cx="6066141" cy="707235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122D52"/>
                </a:solidFill>
                <a:latin typeface="Myriad Pro" pitchFamily="34" charset="0"/>
              </a:rPr>
              <a:t>Вспомогательный материал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11D8C87-21C7-41FA-96B4-FFDED0073D24}"/>
              </a:ext>
            </a:extLst>
          </p:cNvPr>
          <p:cNvSpPr txBox="1">
            <a:spLocks/>
          </p:cNvSpPr>
          <p:nvPr/>
        </p:nvSpPr>
        <p:spPr>
          <a:xfrm>
            <a:off x="1930392" y="4227934"/>
            <a:ext cx="5665944" cy="535801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22D52"/>
                </a:solidFill>
                <a:latin typeface="Myriad Pro" pitchFamily="34" charset="0"/>
              </a:rPr>
              <a:t>Рис. </a:t>
            </a:r>
            <a:r>
              <a:rPr lang="ru-RU" sz="1400" b="1" dirty="0">
                <a:solidFill>
                  <a:srgbClr val="122D52"/>
                </a:solidFill>
                <a:latin typeface="Myriad Pro" pitchFamily="34" charset="0"/>
              </a:rPr>
              <a:t>6</a:t>
            </a:r>
            <a:r>
              <a:rPr lang="ru-RU" sz="1400" b="1" dirty="0" smtClean="0">
                <a:solidFill>
                  <a:srgbClr val="122D52"/>
                </a:solidFill>
                <a:latin typeface="Myriad Pro" pitchFamily="34" charset="0"/>
              </a:rPr>
              <a:t> Маркер проводо</a:t>
            </a:r>
            <a:r>
              <a:rPr lang="ru-RU" sz="1400" b="1" dirty="0" smtClean="0">
                <a:solidFill>
                  <a:srgbClr val="122D52"/>
                </a:solidFill>
                <a:latin typeface="Myriad Pro" pitchFamily="34" charset="0"/>
              </a:rPr>
              <a:t>в ЛЭП использующийся для маркировки проводов вблизи аэродромов и зон полёта малых летательных аппаратов</a:t>
            </a:r>
            <a:endParaRPr lang="ru-RU" sz="1400" b="1" dirty="0">
              <a:solidFill>
                <a:srgbClr val="122D52"/>
              </a:solidFill>
              <a:latin typeface="Myriad Pro" pitchFamily="34" charset="0"/>
            </a:endParaRPr>
          </a:p>
          <a:p>
            <a:pPr algn="just"/>
            <a:endParaRPr lang="ru-RU" sz="1400" b="1" dirty="0">
              <a:solidFill>
                <a:srgbClr val="122D52"/>
              </a:solidFill>
              <a:latin typeface="Myriad Pro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5"/>
          <a:stretch/>
        </p:blipFill>
        <p:spPr bwMode="auto">
          <a:xfrm>
            <a:off x="2771800" y="1075476"/>
            <a:ext cx="3627716" cy="2893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19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 презентации7-0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4000" cy="5143439"/>
          </a:xfrm>
          <a:prstGeom prst="rect">
            <a:avLst/>
          </a:prstGeom>
        </p:spPr>
      </p:pic>
      <p:pic>
        <p:nvPicPr>
          <p:cNvPr id="6" name="Рисунок 5" descr="лого тем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42858"/>
            <a:ext cx="3026760" cy="58017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356CF0-E8AA-479B-AFF2-72FED97C374F}"/>
              </a:ext>
            </a:extLst>
          </p:cNvPr>
          <p:cNvSpPr txBox="1">
            <a:spLocks/>
          </p:cNvSpPr>
          <p:nvPr/>
        </p:nvSpPr>
        <p:spPr>
          <a:xfrm>
            <a:off x="3206760" y="123478"/>
            <a:ext cx="6066141" cy="707235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122D52"/>
                </a:solidFill>
                <a:latin typeface="Myriad Pro" pitchFamily="34" charset="0"/>
              </a:rPr>
              <a:t>Фотолюминофоры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E05D2F8-BFD8-4328-BE6F-078E245C8F45}"/>
              </a:ext>
            </a:extLst>
          </p:cNvPr>
          <p:cNvSpPr txBox="1">
            <a:spLocks/>
          </p:cNvSpPr>
          <p:nvPr/>
        </p:nvSpPr>
        <p:spPr>
          <a:xfrm>
            <a:off x="134089" y="1059582"/>
            <a:ext cx="4202146" cy="707235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dirty="0">
                <a:solidFill>
                  <a:srgbClr val="122D52"/>
                </a:solidFill>
                <a:latin typeface="Myriad Pro" pitchFamily="34" charset="0"/>
              </a:rPr>
              <a:t>Фотолюминофоры — группа люминофоров, которые люминесцируют под воздействием света.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11D8C87-21C7-41FA-96B4-FFDED0073D24}"/>
              </a:ext>
            </a:extLst>
          </p:cNvPr>
          <p:cNvSpPr txBox="1">
            <a:spLocks/>
          </p:cNvSpPr>
          <p:nvPr/>
        </p:nvSpPr>
        <p:spPr>
          <a:xfrm>
            <a:off x="5220072" y="3874318"/>
            <a:ext cx="3657376" cy="535801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22D52"/>
                </a:solidFill>
                <a:latin typeface="Myriad Pro" pitchFamily="34" charset="0"/>
              </a:rPr>
              <a:t>Рис. </a:t>
            </a:r>
            <a:r>
              <a:rPr lang="ru-RU" sz="1400" b="1" dirty="0" smtClean="0">
                <a:solidFill>
                  <a:srgbClr val="122D52"/>
                </a:solidFill>
                <a:latin typeface="Myriad Pro" pitchFamily="34" charset="0"/>
              </a:rPr>
              <a:t>7 </a:t>
            </a:r>
            <a:r>
              <a:rPr lang="ru-RU" sz="1400" b="1" dirty="0">
                <a:solidFill>
                  <a:srgbClr val="122D52"/>
                </a:solidFill>
                <a:latin typeface="Myriad Pro" pitchFamily="34" charset="0"/>
              </a:rPr>
              <a:t>Люминофорный порошок на основе ЛДП (большинство люминофоров данного класса излучают свет в зеленой или голубой области спектра)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8C6A3444-BC75-4C54-9AB3-4D7265D9C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804374"/>
              </p:ext>
            </p:extLst>
          </p:nvPr>
        </p:nvGraphicFramePr>
        <p:xfrm>
          <a:off x="180000" y="1799917"/>
          <a:ext cx="4095260" cy="62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7AA4996-6BC4-40E2-BEBF-077F7A9E23D9}"/>
              </a:ext>
            </a:extLst>
          </p:cNvPr>
          <p:cNvSpPr txBox="1">
            <a:spLocks/>
          </p:cNvSpPr>
          <p:nvPr/>
        </p:nvSpPr>
        <p:spPr>
          <a:xfrm>
            <a:off x="169784" y="2460834"/>
            <a:ext cx="5083959" cy="260618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ru-RU" sz="1600" dirty="0">
                <a:solidFill>
                  <a:srgbClr val="122D52"/>
                </a:solidFill>
                <a:latin typeface="Myriad Pro" panose="020B0503030403020204" pitchFamily="34" charset="0"/>
              </a:rPr>
              <a:t>Фосфоресценция — это процесс, в котором энергия, поглощенная веществом, высвобождается относительно медленно в виде света. В отличие от обычных флюоресцентных ламп, в которых происходят относительно быстрые реакции, фосфоресцирующие материалы «абсорбируют» световую энергию и «хранят» её дольше, а внутриатомные реакции переизлучающие накопленную энергию происходят реже.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A9FA992-F4A1-462D-B761-34C9899C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67" y="1347614"/>
            <a:ext cx="3468186" cy="231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0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 презентации7-0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4000" cy="5143439"/>
          </a:xfrm>
          <a:prstGeom prst="rect">
            <a:avLst/>
          </a:prstGeom>
        </p:spPr>
      </p:pic>
      <p:pic>
        <p:nvPicPr>
          <p:cNvPr id="6" name="Рисунок 5" descr="лого тем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42858"/>
            <a:ext cx="3026760" cy="58017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356CF0-E8AA-479B-AFF2-72FED97C374F}"/>
              </a:ext>
            </a:extLst>
          </p:cNvPr>
          <p:cNvSpPr txBox="1">
            <a:spLocks/>
          </p:cNvSpPr>
          <p:nvPr/>
        </p:nvSpPr>
        <p:spPr>
          <a:xfrm>
            <a:off x="3206760" y="123478"/>
            <a:ext cx="6066141" cy="707235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>
                <a:solidFill>
                  <a:srgbClr val="122D52"/>
                </a:solidFill>
                <a:latin typeface="Myriad Pro" pitchFamily="34" charset="0"/>
              </a:rPr>
              <a:t>Полиэтиленполиамин</a:t>
            </a:r>
            <a:r>
              <a:rPr lang="ru-RU" sz="3200" b="1" dirty="0">
                <a:solidFill>
                  <a:srgbClr val="122D52"/>
                </a:solidFill>
                <a:latin typeface="Myriad Pro" pitchFamily="34" charset="0"/>
              </a:rPr>
              <a:t> (ПЭПА)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11D8C87-21C7-41FA-96B4-FFDED0073D24}"/>
              </a:ext>
            </a:extLst>
          </p:cNvPr>
          <p:cNvSpPr txBox="1">
            <a:spLocks/>
          </p:cNvSpPr>
          <p:nvPr/>
        </p:nvSpPr>
        <p:spPr>
          <a:xfrm>
            <a:off x="5076056" y="3867894"/>
            <a:ext cx="3657376" cy="535801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22D52"/>
                </a:solidFill>
                <a:latin typeface="Myriad Pro" pitchFamily="34" charset="0"/>
              </a:rPr>
              <a:t>Рис. 8 Структурная формула ПЭПА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8C6A3444-BC75-4C54-9AB3-4D7265D9C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636448"/>
              </p:ext>
            </p:extLst>
          </p:nvPr>
        </p:nvGraphicFramePr>
        <p:xfrm>
          <a:off x="180000" y="1799917"/>
          <a:ext cx="4095260" cy="62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7AA4996-6BC4-40E2-BEBF-077F7A9E23D9}"/>
              </a:ext>
            </a:extLst>
          </p:cNvPr>
          <p:cNvSpPr txBox="1">
            <a:spLocks/>
          </p:cNvSpPr>
          <p:nvPr/>
        </p:nvSpPr>
        <p:spPr>
          <a:xfrm>
            <a:off x="162459" y="1199858"/>
            <a:ext cx="4791061" cy="3460123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ea typeface="+mn-ea"/>
                <a:cs typeface="+mn-cs"/>
              </a:rPr>
              <a:t>Положительные свойства ПЭПА: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ea typeface="+mn-ea"/>
                <a:cs typeface="+mn-cs"/>
              </a:rPr>
              <a:t>повышает эластичность и прочность материалов;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ea typeface="+mn-ea"/>
                <a:cs typeface="+mn-cs"/>
              </a:rPr>
              <a:t>усиливает их адгезию с разными поверхностями;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ea typeface="+mn-ea"/>
                <a:cs typeface="+mn-cs"/>
              </a:rPr>
              <a:t>высокие показатели вязкости;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ea typeface="+mn-ea"/>
                <a:cs typeface="+mn-cs"/>
              </a:rPr>
              <a:t>экономичен в расходовании.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18AB3"/>
              </a:solidFill>
              <a:effectLst/>
              <a:uLnTx/>
              <a:uFillTx/>
              <a:ea typeface="+mn-ea"/>
              <a:cs typeface="+mn-cs"/>
            </a:endParaRPr>
          </a:p>
          <a:p>
            <a:r>
              <a:rPr lang="ru-RU" sz="1600" dirty="0">
                <a:solidFill>
                  <a:srgbClr val="122D52"/>
                </a:solidFill>
                <a:latin typeface="Myriad Pro" panose="020B0503030403020204" pitchFamily="34" charset="0"/>
              </a:rPr>
              <a:t>Предназначен для ускорения отверждения эпоксидных смол, применяемых при ремонтных и строительных работах в автомобильной, автодорожной, электротехнической, строительной и кораблестроительной отраслях. Также используется как связующий ингредиент при изготовлении стеклопластиков.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D6F32D-E230-4FBB-B1FE-2551A3CF03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8064" y="2053258"/>
            <a:ext cx="3585226" cy="18866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</p:spTree>
    <p:extLst>
      <p:ext uri="{BB962C8B-B14F-4D97-AF65-F5344CB8AC3E}">
        <p14:creationId xmlns:p14="http://schemas.microsoft.com/office/powerpoint/2010/main" val="408687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 презентации7-0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4000" cy="5143439"/>
          </a:xfrm>
          <a:prstGeom prst="rect">
            <a:avLst/>
          </a:prstGeom>
        </p:spPr>
      </p:pic>
      <p:pic>
        <p:nvPicPr>
          <p:cNvPr id="6" name="Рисунок 5" descr="лого тем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42858"/>
            <a:ext cx="3026760" cy="58017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356CF0-E8AA-479B-AFF2-72FED97C374F}"/>
              </a:ext>
            </a:extLst>
          </p:cNvPr>
          <p:cNvSpPr txBox="1">
            <a:spLocks/>
          </p:cNvSpPr>
          <p:nvPr/>
        </p:nvSpPr>
        <p:spPr>
          <a:xfrm>
            <a:off x="3206760" y="123478"/>
            <a:ext cx="6066141" cy="707235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122D52"/>
                </a:solidFill>
                <a:latin typeface="Myriad Pro" pitchFamily="34" charset="0"/>
              </a:rPr>
              <a:t> </a:t>
            </a:r>
            <a:r>
              <a:rPr lang="ru-RU" sz="3200" b="1" dirty="0" err="1" smtClean="0">
                <a:solidFill>
                  <a:srgbClr val="122D52"/>
                </a:solidFill>
                <a:latin typeface="Myriad Pro" pitchFamily="34" charset="0"/>
              </a:rPr>
              <a:t>Триэтилентетрамин</a:t>
            </a:r>
            <a:r>
              <a:rPr lang="ru-RU" sz="3200" b="1" dirty="0" smtClean="0">
                <a:solidFill>
                  <a:srgbClr val="122D52"/>
                </a:solidFill>
                <a:latin typeface="Myriad Pro" pitchFamily="34" charset="0"/>
              </a:rPr>
              <a:t> </a:t>
            </a:r>
            <a:r>
              <a:rPr lang="ru-RU" sz="3200" b="1" dirty="0" smtClean="0">
                <a:solidFill>
                  <a:srgbClr val="122D52"/>
                </a:solidFill>
                <a:latin typeface="Myriad Pro" pitchFamily="34" charset="0"/>
              </a:rPr>
              <a:t>(ТЭТА)</a:t>
            </a:r>
            <a:endParaRPr lang="ru-RU" sz="3200" b="1" dirty="0">
              <a:solidFill>
                <a:srgbClr val="122D52"/>
              </a:solidFill>
              <a:latin typeface="Myriad Pro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11D8C87-21C7-41FA-96B4-FFDED0073D24}"/>
              </a:ext>
            </a:extLst>
          </p:cNvPr>
          <p:cNvSpPr txBox="1">
            <a:spLocks/>
          </p:cNvSpPr>
          <p:nvPr/>
        </p:nvSpPr>
        <p:spPr>
          <a:xfrm>
            <a:off x="4891311" y="3089281"/>
            <a:ext cx="3657376" cy="535801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22D52"/>
                </a:solidFill>
                <a:latin typeface="Myriad Pro" pitchFamily="34" charset="0"/>
              </a:rPr>
              <a:t>Рис. 9 Структурная формула ТЭТА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8C6A3444-BC75-4C54-9AB3-4D7265D9C03C}"/>
              </a:ext>
            </a:extLst>
          </p:cNvPr>
          <p:cNvGraphicFramePr/>
          <p:nvPr/>
        </p:nvGraphicFramePr>
        <p:xfrm>
          <a:off x="180000" y="1799917"/>
          <a:ext cx="4095260" cy="62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7AA4996-6BC4-40E2-BEBF-077F7A9E23D9}"/>
              </a:ext>
            </a:extLst>
          </p:cNvPr>
          <p:cNvSpPr txBox="1">
            <a:spLocks/>
          </p:cNvSpPr>
          <p:nvPr/>
        </p:nvSpPr>
        <p:spPr>
          <a:xfrm>
            <a:off x="162459" y="1199858"/>
            <a:ext cx="4791061" cy="3460123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ea typeface="+mn-ea"/>
                <a:cs typeface="+mn-cs"/>
              </a:rPr>
              <a:t>К преимуществам относятся: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ea typeface="+mn-ea"/>
                <a:cs typeface="+mn-cs"/>
              </a:rPr>
              <a:t>высокая прочность;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ea typeface="+mn-ea"/>
                <a:cs typeface="+mn-cs"/>
              </a:rPr>
              <a:t>однородность и прозрачность;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ea typeface="+mn-ea"/>
                <a:cs typeface="+mn-cs"/>
              </a:rPr>
              <a:t>химическая чистота.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18AB3"/>
              </a:solidFill>
              <a:effectLst/>
              <a:uLnTx/>
              <a:uFillTx/>
              <a:ea typeface="+mn-ea"/>
              <a:cs typeface="+mn-cs"/>
            </a:endParaRPr>
          </a:p>
          <a:p>
            <a:r>
              <a:rPr lang="ru-RU" sz="1600" dirty="0">
                <a:solidFill>
                  <a:srgbClr val="122D52"/>
                </a:solidFill>
                <a:latin typeface="Myriad Pro" panose="020B0503030403020204" pitchFamily="34" charset="0"/>
              </a:rPr>
              <a:t>Отвердитель ТЭТА широко применяется для создания различных изделий из стекловолокна при производстве композитов строительного назначения; для укрепления корпусов лодок, катеров и яхт при судостроении; при производстве легких деталей для автомобилей, самолетов и вертолетов; при производстве бытовых и радиоэлектронных изделий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2F6683-B0F8-4698-9B6F-CA1CEF6D10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8458" y="1609326"/>
            <a:ext cx="4883083" cy="14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5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 презентации7-0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4000" cy="5143439"/>
          </a:xfrm>
          <a:prstGeom prst="rect">
            <a:avLst/>
          </a:prstGeom>
        </p:spPr>
      </p:pic>
      <p:pic>
        <p:nvPicPr>
          <p:cNvPr id="6" name="Рисунок 5" descr="лого тем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42858"/>
            <a:ext cx="3026760" cy="58017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356CF0-E8AA-479B-AFF2-72FED97C374F}"/>
              </a:ext>
            </a:extLst>
          </p:cNvPr>
          <p:cNvSpPr txBox="1">
            <a:spLocks/>
          </p:cNvSpPr>
          <p:nvPr/>
        </p:nvSpPr>
        <p:spPr>
          <a:xfrm>
            <a:off x="3206760" y="123478"/>
            <a:ext cx="6066141" cy="707235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122D52"/>
                </a:solidFill>
                <a:latin typeface="Myriad Pro" pitchFamily="34" charset="0"/>
              </a:rPr>
              <a:t>Этал-45м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11D8C87-21C7-41FA-96B4-FFDED0073D24}"/>
              </a:ext>
            </a:extLst>
          </p:cNvPr>
          <p:cNvSpPr txBox="1">
            <a:spLocks/>
          </p:cNvSpPr>
          <p:nvPr/>
        </p:nvSpPr>
        <p:spPr>
          <a:xfrm>
            <a:off x="5076056" y="3867894"/>
            <a:ext cx="3657376" cy="535801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ctr" defTabSz="91424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22D52"/>
                </a:solidFill>
                <a:latin typeface="Myriad Pro" pitchFamily="34" charset="0"/>
              </a:rPr>
              <a:t>Рис. 10 Стеклопластик на основе эпоксидной диановой смолы (ЭД-20) отверждаемой: ПЭПА – слева, Этал-45м - справа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8C6A3444-BC75-4C54-9AB3-4D7265D9C03C}"/>
              </a:ext>
            </a:extLst>
          </p:cNvPr>
          <p:cNvGraphicFramePr/>
          <p:nvPr/>
        </p:nvGraphicFramePr>
        <p:xfrm>
          <a:off x="180000" y="1799917"/>
          <a:ext cx="4095260" cy="62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7AA4996-6BC4-40E2-BEBF-077F7A9E23D9}"/>
              </a:ext>
            </a:extLst>
          </p:cNvPr>
          <p:cNvSpPr txBox="1">
            <a:spLocks/>
          </p:cNvSpPr>
          <p:nvPr/>
        </p:nvSpPr>
        <p:spPr>
          <a:xfrm>
            <a:off x="162459" y="1199858"/>
            <a:ext cx="4913597" cy="346012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ea typeface="+mn-ea"/>
                <a:cs typeface="+mn-cs"/>
              </a:rPr>
              <a:t>Свойства отвердителя: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ea typeface="+mn-ea"/>
                <a:cs typeface="+mn-cs"/>
              </a:rPr>
              <a:t>не токсичен и не вызывает дерматитов при попадании на кожу;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ea typeface="+mn-ea"/>
                <a:cs typeface="+mn-cs"/>
              </a:rPr>
              <a:t>не обладает резким и неприятным запахом (в отличии от ПЭПА и ТЭТА);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ea typeface="+mn-ea"/>
                <a:cs typeface="+mn-cs"/>
              </a:rPr>
              <a:t>не вызывает аллергических реакций.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18AB3"/>
              </a:solidFill>
              <a:effectLst/>
              <a:uLnTx/>
              <a:uFillTx/>
              <a:ea typeface="+mn-ea"/>
              <a:cs typeface="+mn-cs"/>
            </a:endParaRPr>
          </a:p>
          <a:p>
            <a:r>
              <a:rPr lang="ru-RU" sz="1400" dirty="0">
                <a:solidFill>
                  <a:srgbClr val="122D52"/>
                </a:solidFill>
                <a:latin typeface="Myriad Pro" panose="020B0503030403020204" pitchFamily="34" charset="0"/>
              </a:rPr>
              <a:t>Отвердитель Этал-45м используется для изготовления  антикоррозионных покрытий бетонных и металлических поверхностей (полы, кровля, опоры, емкости, трубопроводы), стойких к воздействию воды, кислот и щелочей; изготовления стеклопластиковых изделий методом контактного формования (детали летательных аппаратов, судов, транспортных средств и пр.), изготовления клеев и компаундов с повышенной устойчивостью к агрессивным средам (кислотам и щелочам).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D522F2-8CD2-4573-AC0E-B9BDA218C0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8709" b="11110"/>
          <a:stretch/>
        </p:blipFill>
        <p:spPr>
          <a:xfrm rot="16200000">
            <a:off x="6061734" y="627765"/>
            <a:ext cx="1875947" cy="381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1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965</TotalTime>
  <Words>605</Words>
  <Application>Microsoft Office PowerPoint</Application>
  <PresentationFormat>Экран (16:9)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</vt:lpstr>
      <vt:lpstr>Wingdings</vt:lpstr>
      <vt:lpstr>Тема Office</vt:lpstr>
      <vt:lpstr>Сигнальные маркеры с эффектом автономного свечения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78</cp:revision>
  <dcterms:created xsi:type="dcterms:W3CDTF">2017-10-30T09:46:18Z</dcterms:created>
  <dcterms:modified xsi:type="dcterms:W3CDTF">2023-10-27T07:22:05Z</dcterms:modified>
</cp:coreProperties>
</file>