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2" r:id="rId2"/>
    <p:sldId id="262" r:id="rId3"/>
    <p:sldId id="259" r:id="rId4"/>
    <p:sldId id="274" r:id="rId5"/>
    <p:sldId id="263" r:id="rId6"/>
    <p:sldId id="265" r:id="rId7"/>
    <p:sldId id="258" r:id="rId8"/>
    <p:sldId id="267" r:id="rId9"/>
    <p:sldId id="269" r:id="rId10"/>
    <p:sldId id="277" r:id="rId11"/>
    <p:sldId id="283" r:id="rId12"/>
    <p:sldId id="278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7" autoAdjust="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7974A3-D9C6-4949-B3BB-4B2F87A55C8D}" type="datetime1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9E2DD4-2E30-4434-A427-2EC50491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4E6609-429A-4322-AD92-66C8B4AC72E5}" type="datetime1">
              <a:rPr lang="ru-RU" noProof="0" smtClean="0"/>
              <a:t>17.10.2023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8375C1-7C5C-42A2-80F2-05631BB376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4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41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3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5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3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45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68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3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99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7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rtlCol="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4113900" cy="28281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=""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4113900" cy="28281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Текст 3">
            <a:extLst>
              <a:ext uri="{FF2B5EF4-FFF2-40B4-BE49-F238E27FC236}">
                <a16:creationId xmlns=""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=""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>
            <a:extLst>
              <a:ext uri="{FF2B5EF4-FFF2-40B4-BE49-F238E27FC236}">
                <a16:creationId xmlns=""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Название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=""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=""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/>
              <a:t>2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=""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/>
              <a:t>3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=""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=""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="" xmlns:a16="http://schemas.microsoft.com/office/drawing/2014/main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="" xmlns:a16="http://schemas.microsoft.com/office/drawing/2014/main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728000"/>
            <a:ext cx="54720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>
            <a:extLst>
              <a:ext uri="{FF2B5EF4-FFF2-40B4-BE49-F238E27FC236}">
                <a16:creationId xmlns=""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000" y="1728000"/>
            <a:ext cx="54720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10852"/>
            <a:ext cx="5472000" cy="3868486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Объект 5">
            <a:extLst>
              <a:ext uri="{FF2B5EF4-FFF2-40B4-BE49-F238E27FC236}">
                <a16:creationId xmlns=""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2210852"/>
            <a:ext cx="5472000" cy="3868486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="" xmlns:a16="http://schemas.microsoft.com/office/drawing/2014/main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 title="Разделитель">
            <a:extLst>
              <a:ext uri="{FF2B5EF4-FFF2-40B4-BE49-F238E27FC236}">
                <a16:creationId xmlns="" xmlns:a16="http://schemas.microsoft.com/office/drawing/2014/main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 title="Разделитель">
            <a:extLst>
              <a:ext uri="{FF2B5EF4-FFF2-40B4-BE49-F238E27FC236}">
                <a16:creationId xmlns="" xmlns:a16="http://schemas.microsoft.com/office/drawing/2014/main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 2">
            <a:extLst>
              <a:ext uri="{FF2B5EF4-FFF2-40B4-BE49-F238E27FC236}">
                <a16:creationId xmlns=""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654025"/>
            <a:ext cx="54720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Текст 4">
            <a:extLst>
              <a:ext uri="{FF2B5EF4-FFF2-40B4-BE49-F238E27FC236}">
                <a16:creationId xmlns=""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700" y="1654025"/>
            <a:ext cx="54593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Объект 2">
            <a:extLst>
              <a:ext uri="{FF2B5EF4-FFF2-40B4-BE49-F238E27FC236}">
                <a16:creationId xmlns=""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2">
            <a:extLst>
              <a:ext uri="{FF2B5EF4-FFF2-40B4-BE49-F238E27FC236}">
                <a16:creationId xmlns=""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5">
            <a:extLst>
              <a:ext uri="{FF2B5EF4-FFF2-40B4-BE49-F238E27FC236}">
                <a16:creationId xmlns=""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cxnSp>
        <p:nvCxnSpPr>
          <p:cNvPr id="8" name="Прямая со стрелкой 7">
            <a:extLst>
              <a:ext uri="{FF2B5EF4-FFF2-40B4-BE49-F238E27FC236}">
                <a16:creationId xmlns=""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10">
            <a:extLst>
              <a:ext uri="{FF2B5EF4-FFF2-40B4-BE49-F238E27FC236}">
                <a16:creationId xmlns=""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=""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=""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=""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=""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=""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=""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=""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=""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=""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=""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=""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=""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=""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=""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=""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=""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=""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=""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=""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ы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altLang="zh-CN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  <a:endParaRPr lang="ru-RU" altLang="zh-CN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altLang="zh-CN" noProof="0" smtClean="0"/>
              <a:pPr/>
              <a:t>‹#›</a:t>
            </a:fld>
            <a:endParaRPr lang="ru-RU" altLang="zh-CN" noProof="0"/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  <a:endParaRPr lang="ru-RU" altLang="zh-CN" noProof="0"/>
          </a:p>
        </p:txBody>
      </p:sp>
      <p:sp>
        <p:nvSpPr>
          <p:cNvPr id="28" name="Текст 8">
            <a:extLst>
              <a:ext uri="{FF2B5EF4-FFF2-40B4-BE49-F238E27FC236}">
                <a16:creationId xmlns=""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  <p:sp>
        <p:nvSpPr>
          <p:cNvPr id="41" name="Рисунок 4">
            <a:extLst>
              <a:ext uri="{FF2B5EF4-FFF2-40B4-BE49-F238E27FC236}">
                <a16:creationId xmlns=""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=""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43" name="Текст 10">
            <a:extLst>
              <a:ext uri="{FF2B5EF4-FFF2-40B4-BE49-F238E27FC236}">
                <a16:creationId xmlns=""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44" name="Текст 8">
            <a:extLst>
              <a:ext uri="{FF2B5EF4-FFF2-40B4-BE49-F238E27FC236}">
                <a16:creationId xmlns=""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  <p:sp>
        <p:nvSpPr>
          <p:cNvPr id="45" name="Рисунок 4">
            <a:extLst>
              <a:ext uri="{FF2B5EF4-FFF2-40B4-BE49-F238E27FC236}">
                <a16:creationId xmlns=""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=""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47" name="Текст 10">
            <a:extLst>
              <a:ext uri="{FF2B5EF4-FFF2-40B4-BE49-F238E27FC236}">
                <a16:creationId xmlns=""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48" name="Текст 8">
            <a:extLst>
              <a:ext uri="{FF2B5EF4-FFF2-40B4-BE49-F238E27FC236}">
                <a16:creationId xmlns=""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ы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=""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=""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=""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=""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=""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=""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=""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=""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=""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=""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=""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=""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=""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=""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=""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=""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Рисунок 15">
            <a:extLst>
              <a:ext uri="{FF2B5EF4-FFF2-40B4-BE49-F238E27FC236}">
                <a16:creationId xmlns=""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5">
            <a:extLst>
              <a:ext uri="{FF2B5EF4-FFF2-40B4-BE49-F238E27FC236}">
                <a16:creationId xmlns=""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 rtl="0"/>
            <a:r>
              <a:rPr lang="ru-RU" noProof="0"/>
              <a:t>Контактный номер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 rtl="0"/>
            <a:r>
              <a:rPr lang="ru-RU" noProof="0"/>
              <a:t>Электронная почта или контакт в социальной сети</a:t>
            </a:r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знакомительные версии мобильных прило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Рисунок 8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Рисунок 9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="" xmlns:a16="http://schemas.microsoft.com/office/drawing/2014/main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="" xmlns:a16="http://schemas.microsoft.com/office/drawing/2014/main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C4EB921-BD58-4C2E-BDD5-FC8D262982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3">
            <a:extLst>
              <a:ext uri="{FF2B5EF4-FFF2-40B4-BE49-F238E27FC236}">
                <a16:creationId xmlns="" xmlns:a16="http://schemas.microsoft.com/office/drawing/2014/main" id="{3CB44DE3-C599-4EA7-BFDA-4E39AE89FC0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3">
            <a:extLst>
              <a:ext uri="{FF2B5EF4-FFF2-40B4-BE49-F238E27FC236}">
                <a16:creationId xmlns="" xmlns:a16="http://schemas.microsoft.com/office/drawing/2014/main" id="{A4392E45-2A0B-49BF-9952-79C42AF8DE9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з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="" xmlns:a16="http://schemas.microsoft.com/office/drawing/2014/main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="" xmlns:a16="http://schemas.microsoft.com/office/drawing/2014/main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=""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 3">
            <a:extLst>
              <a:ext uri="{FF2B5EF4-FFF2-40B4-BE49-F238E27FC236}">
                <a16:creationId xmlns=""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 2">
            <a:extLst>
              <a:ext uri="{FF2B5EF4-FFF2-40B4-BE49-F238E27FC236}">
                <a16:creationId xmlns=""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62" y="457200"/>
            <a:ext cx="5501126" cy="5411787"/>
          </a:xfrm>
        </p:spPr>
        <p:txBody>
          <a:bodyPr rtlCol="0"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=""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 3">
            <a:extLst>
              <a:ext uri="{FF2B5EF4-FFF2-40B4-BE49-F238E27FC236}">
                <a16:creationId xmlns=""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Рисунок 2">
            <a:extLst>
              <a:ext uri="{FF2B5EF4-FFF2-40B4-BE49-F238E27FC236}">
                <a16:creationId xmlns=""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804181" y="457201"/>
            <a:ext cx="5504688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9">
            <a:extLst>
              <a:ext uri="{FF2B5EF4-FFF2-40B4-BE49-F238E27FC236}">
                <a16:creationId xmlns=""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rtlCol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3714746"/>
            <a:ext cx="4416225" cy="2364591"/>
          </a:xfrm>
        </p:spPr>
        <p:txBody>
          <a:bodyPr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rtlCol="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=""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=""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=""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=""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=""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=""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=""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=""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=""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=""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=""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=""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=""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=""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=""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=""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" name="Текст 8">
            <a:extLst>
              <a:ext uri="{FF2B5EF4-FFF2-40B4-BE49-F238E27FC236}">
                <a16:creationId xmlns=""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=""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=""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=""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ункта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=""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" name="Текст 8">
            <a:extLst>
              <a:ext uri="{FF2B5EF4-FFF2-40B4-BE49-F238E27FC236}">
                <a16:creationId xmlns=""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=""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=""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=""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=""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=""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613424"/>
            <a:ext cx="3974900" cy="246591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rtlCol="0"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Выделенный текст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свой макет экрана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Строка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1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2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3</a:t>
            </a:r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Надпись 12">
            <a:extLst>
              <a:ext uri="{FF2B5EF4-FFF2-40B4-BE49-F238E27FC236}">
                <a16:creationId xmlns="" xmlns:a16="http://schemas.microsoft.com/office/drawing/2014/main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rtl="0"/>
            <a:r>
              <a:rPr lang="ru-RU" sz="1200" b="0" noProof="0">
                <a:solidFill>
                  <a:schemeClr val="bg1">
                    <a:lumMod val="65000"/>
                  </a:schemeClr>
                </a:solidFill>
                <a:latin typeface="+mn-lt"/>
              </a:rPr>
              <a:t>ИМЯ ИЛИ ЛОГОТИП</a:t>
            </a:r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ве девочки смотрят на экран ноутбука">
            <a:extLst>
              <a:ext uri="{FF2B5EF4-FFF2-40B4-BE49-F238E27FC236}">
                <a16:creationId xmlns="" xmlns:a16="http://schemas.microsoft.com/office/drawing/2014/main" id="{F05D089D-7A15-41BC-B971-911CC28C4A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Прямоугольник 27" title="Темный полупрозрачный фон">
            <a:extLst>
              <a:ext uri="{FF2B5EF4-FFF2-40B4-BE49-F238E27FC236}">
                <a16:creationId xmlns="" xmlns:a16="http://schemas.microsoft.com/office/drawing/2014/main" id="{E93CFE69-79B0-440B-949E-DA17AD834A10}"/>
              </a:ext>
            </a:extLst>
          </p:cNvPr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539896" y="729354"/>
            <a:ext cx="3571782" cy="2387600"/>
          </a:xfrm>
        </p:spPr>
        <p:txBody>
          <a:bodyPr rtlCol="0"/>
          <a:lstStyle/>
          <a:p>
            <a:pPr rtl="0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     ПРОЕКТ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 title="Разделитель">
            <a:extLst>
              <a:ext uri="{FF2B5EF4-FFF2-40B4-BE49-F238E27FC236}">
                <a16:creationId xmlns="" xmlns:a16="http://schemas.microsoft.com/office/drawing/2014/main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6539896" y="3429000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539896" y="3846308"/>
            <a:ext cx="3571782" cy="1559563"/>
          </a:xfrm>
        </p:spPr>
        <p:txBody>
          <a:bodyPr rtlCol="0"/>
          <a:lstStyle/>
          <a:p>
            <a:pPr algn="ctr"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«Твой рецепт»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5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E366700E-2D49-45E0-85C7-750AF51D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2155371"/>
            <a:ext cx="4416225" cy="3923967"/>
          </a:xfrm>
        </p:spPr>
        <p:txBody>
          <a:bodyPr rtlCol="0" anchor="b"/>
          <a:lstStyle/>
          <a:p>
            <a:r>
              <a:rPr lang="ru-RU" noProof="1"/>
              <a:t>Организационные </a:t>
            </a:r>
            <a:r>
              <a:rPr lang="ru-RU" noProof="1" smtClean="0"/>
              <a:t>параметры:</a:t>
            </a:r>
            <a:br>
              <a:rPr lang="ru-RU" noProof="1" smtClean="0"/>
            </a:br>
            <a:r>
              <a:rPr lang="ru-RU" noProof="1" smtClean="0"/>
              <a:t>1</a:t>
            </a:r>
            <a:r>
              <a:rPr lang="ru-RU" noProof="1"/>
              <a:t>. Юридическая форма компании: Необходимо определить юридическую форму </a:t>
            </a:r>
            <a:r>
              <a:rPr lang="ru-RU" noProof="1" smtClean="0"/>
              <a:t>компанит</a:t>
            </a:r>
            <a:br>
              <a:rPr lang="ru-RU" noProof="1" smtClean="0"/>
            </a:br>
            <a:r>
              <a:rPr lang="ru-RU" noProof="1" smtClean="0"/>
              <a:t>2</a:t>
            </a:r>
            <a:r>
              <a:rPr lang="ru-RU" noProof="1"/>
              <a:t>. </a:t>
            </a:r>
            <a:r>
              <a:rPr lang="ru-RU" noProof="1" smtClean="0"/>
              <a:t>Определить </a:t>
            </a:r>
            <a:r>
              <a:rPr lang="ru-RU" noProof="1"/>
              <a:t>структуру компании, включая функциональные подразделения, роли и ответственности сотрудников</a:t>
            </a:r>
            <a:r>
              <a:rPr lang="ru-RU" noProof="1" smtClean="0"/>
              <a:t>.</a:t>
            </a:r>
            <a:br>
              <a:rPr lang="ru-RU" noProof="1" smtClean="0"/>
            </a:br>
            <a:r>
              <a:rPr lang="ru-RU" noProof="1" smtClean="0"/>
              <a:t>3</a:t>
            </a:r>
            <a:r>
              <a:rPr lang="ru-RU" noProof="1"/>
              <a:t>. </a:t>
            </a:r>
            <a:r>
              <a:rPr lang="ru-RU" noProof="1" smtClean="0"/>
              <a:t>Необходимо </a:t>
            </a:r>
            <a:r>
              <a:rPr lang="ru-RU" noProof="1"/>
              <a:t>определить методы управления проектом разработки приложения, включая участие разработчиков, тестировщиков, дизайнеров и других специалистов</a:t>
            </a:r>
            <a:r>
              <a:rPr lang="ru-RU" noProof="1" smtClean="0"/>
              <a:t>.</a:t>
            </a:r>
            <a:br>
              <a:rPr lang="ru-RU" noProof="1" smtClean="0"/>
            </a:br>
            <a:r>
              <a:rPr lang="ru-RU" noProof="1" smtClean="0"/>
              <a:t>4. Иметь </a:t>
            </a:r>
            <a:r>
              <a:rPr lang="ru-RU" noProof="1"/>
              <a:t>стратегию по привлечению партнеров и сотрудничеству со сторонними организациями или специалистами, которые могут внести вклад в разработку или продвижение </a:t>
            </a:r>
            <a:r>
              <a:rPr lang="ru-RU" noProof="1" smtClean="0"/>
              <a:t>приложения.</a:t>
            </a:r>
          </a:p>
        </p:txBody>
      </p:sp>
      <p:pic>
        <p:nvPicPr>
          <p:cNvPr id="8" name="Рисунок 7" descr="Группа молодых людей в библиотеке">
            <a:extLst>
              <a:ext uri="{FF2B5EF4-FFF2-40B4-BE49-F238E27FC236}">
                <a16:creationId xmlns="" xmlns:a16="http://schemas.microsoft.com/office/drawing/2014/main" id="{63D0FEB3-F96C-4F94-AAAE-551110E820F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050" y="0"/>
            <a:ext cx="6406950" cy="4400547"/>
          </a:xfr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9E384DC-DAEE-4E7F-9DD5-4E5066C065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658103" y="4064794"/>
            <a:ext cx="5749483" cy="1343026"/>
          </a:xfrm>
        </p:spPr>
        <p:txBody>
          <a:bodyPr rtlCol="0"/>
          <a:lstStyle/>
          <a:p>
            <a:pPr rtl="0"/>
            <a:r>
              <a:rPr lang="ru-RU" sz="2400" noProof="1" smtClean="0"/>
              <a:t>Организационные параметры бизнеса</a:t>
            </a:r>
            <a:endParaRPr lang="ru-RU" sz="2400" noProof="1"/>
          </a:p>
        </p:txBody>
      </p:sp>
      <p:cxnSp>
        <p:nvCxnSpPr>
          <p:cNvPr id="10" name="Прямая соединительная линия 9" title="Разделитель">
            <a:extLst>
              <a:ext uri="{FF2B5EF4-FFF2-40B4-BE49-F238E27FC236}">
                <a16:creationId xmlns="" xmlns:a16="http://schemas.microsoft.com/office/drawing/2014/main" id="{5F4C8A63-F9E3-41F6-B725-B846F2010334}"/>
              </a:ext>
            </a:extLst>
          </p:cNvPr>
          <p:cNvCxnSpPr>
            <a:cxnSpLocks/>
          </p:cNvCxnSpPr>
          <p:nvPr/>
        </p:nvCxnSpPr>
        <p:spPr bwMode="gray">
          <a:xfrm>
            <a:off x="5658103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8CFACDF-9E04-4412-89F5-EA362056D7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10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1885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2799" y="839466"/>
            <a:ext cx="4416225" cy="2364591"/>
          </a:xfrm>
        </p:spPr>
        <p:txBody>
          <a:bodyPr/>
          <a:lstStyle/>
          <a:p>
            <a:r>
              <a:rPr lang="ru-RU" noProof="1"/>
              <a:t>Производственные параметры:</a:t>
            </a:r>
            <a:br>
              <a:rPr lang="ru-RU" noProof="1"/>
            </a:br>
            <a:r>
              <a:rPr lang="ru-RU" noProof="1"/>
              <a:t>1. Технические ресурсы: Обеспечение необходимых технических ресурсов, таких как компьютеры, программное обеспечение или облачные вычисления, для разработки и поддержки приложения.</a:t>
            </a:r>
            <a:br>
              <a:rPr lang="ru-RU" noProof="1"/>
            </a:br>
            <a:r>
              <a:rPr lang="ru-RU" noProof="1"/>
              <a:t>2. Команда разработчиков: Найм квалифицированной команды разработчиков, способной создать и поддерживать приложение.</a:t>
            </a:r>
            <a:br>
              <a:rPr lang="ru-RU" noProof="1"/>
            </a:br>
            <a:r>
              <a:rPr lang="ru-RU" noProof="1"/>
              <a:t>3. Методы разработки и тестирования: Использование современных методов разработки приложений, таких как Agile или DevOps, и эффективных методов тестирования для обеспечения качества и соответствия приложения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81783" y="3714747"/>
            <a:ext cx="5749483" cy="1343026"/>
          </a:xfrm>
        </p:spPr>
        <p:txBody>
          <a:bodyPr/>
          <a:lstStyle/>
          <a:p>
            <a:r>
              <a:rPr lang="ru-RU" sz="2400" noProof="1" smtClean="0"/>
              <a:t>Производственные параметры бизнеса</a:t>
            </a:r>
            <a:endParaRPr lang="ru-RU" sz="2400" dirty="0"/>
          </a:p>
        </p:txBody>
      </p:sp>
      <p:pic>
        <p:nvPicPr>
          <p:cNvPr id="1028" name="Picture 4" descr="Как грамотно создать бизнес-презентацию, которая бы зацепила?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6" b="65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 title="Разделитель">
            <a:extLst>
              <a:ext uri="{FF2B5EF4-FFF2-40B4-BE49-F238E27FC236}">
                <a16:creationId xmlns="" xmlns:a16="http://schemas.microsoft.com/office/drawing/2014/main" id="{5F4C8A63-F9E3-41F6-B725-B846F2010334}"/>
              </a:ext>
            </a:extLst>
          </p:cNvPr>
          <p:cNvCxnSpPr>
            <a:cxnSpLocks/>
          </p:cNvCxnSpPr>
          <p:nvPr/>
        </p:nvCxnSpPr>
        <p:spPr bwMode="gray">
          <a:xfrm>
            <a:off x="5681783" y="5258250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31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Сквозь стеклянную стену видно людей в комнате">
            <a:extLst>
              <a:ext uri="{FF2B5EF4-FFF2-40B4-BE49-F238E27FC236}">
                <a16:creationId xmlns="" xmlns:a16="http://schemas.microsoft.com/office/drawing/2014/main" id="{AC966987-B293-404A-BBED-86957A0603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86563"/>
          </a:xfrm>
        </p:spPr>
      </p:pic>
      <p:sp>
        <p:nvSpPr>
          <p:cNvPr id="32" name="Прямоугольник 31" title="Темный полупрозрачный фон">
            <a:extLst>
              <a:ext uri="{FF2B5EF4-FFF2-40B4-BE49-F238E27FC236}">
                <a16:creationId xmlns="" xmlns:a16="http://schemas.microsoft.com/office/drawing/2014/main" id="{A851B3CA-790D-465D-9B97-AA9876E357B9}"/>
              </a:ext>
            </a:extLst>
          </p:cNvPr>
          <p:cNvSpPr/>
          <p:nvPr/>
        </p:nvSpPr>
        <p:spPr>
          <a:xfrm>
            <a:off x="6335999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ru-RU" sz="4600" noProof="1"/>
              <a:t>Спасибо за внимание!</a:t>
            </a:r>
          </a:p>
        </p:txBody>
      </p:sp>
      <p:cxnSp>
        <p:nvCxnSpPr>
          <p:cNvPr id="16" name="Прямая соединительная линия 15" title="Разделитель">
            <a:extLst>
              <a:ext uri="{FF2B5EF4-FFF2-40B4-BE49-F238E27FC236}">
                <a16:creationId xmlns="" xmlns:a16="http://schemas.microsoft.com/office/drawing/2014/main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6539896" y="4959985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6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нтеллектуальные часы на запястье">
            <a:extLst>
              <a:ext uri="{FF2B5EF4-FFF2-40B4-BE49-F238E27FC236}">
                <a16:creationId xmlns="" xmlns:a16="http://schemas.microsoft.com/office/drawing/2014/main" id="{8B618502-6263-424A-824A-C269440BC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9331"/>
            <a:ext cx="5472000" cy="4388584"/>
          </a:xfr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728" y="3990781"/>
            <a:ext cx="4974545" cy="1343025"/>
          </a:xfrm>
        </p:spPr>
        <p:txBody>
          <a:bodyPr rtlCol="0"/>
          <a:lstStyle/>
          <a:p>
            <a:pPr rtl="0"/>
            <a:r>
              <a:rPr lang="ru-RU"/>
              <a:t>Продукт</a:t>
            </a:r>
          </a:p>
        </p:txBody>
      </p:sp>
      <p:cxnSp>
        <p:nvCxnSpPr>
          <p:cNvPr id="12" name="Прямая соединительная линия 11" title="Разделитель">
            <a:extLst>
              <a:ext uri="{FF2B5EF4-FFF2-40B4-BE49-F238E27FC236}">
                <a16:creationId xmlns="" xmlns:a16="http://schemas.microsoft.com/office/drawing/2014/main" id="{3E48293B-B086-4048-863C-47E7C47880A1}"/>
              </a:ext>
            </a:extLst>
          </p:cNvPr>
          <p:cNvCxnSpPr>
            <a:cxnSpLocks/>
          </p:cNvCxnSpPr>
          <p:nvPr/>
        </p:nvCxnSpPr>
        <p:spPr bwMode="gray">
          <a:xfrm>
            <a:off x="680728" y="5517494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80728" y="5517494"/>
            <a:ext cx="5223272" cy="607261"/>
          </a:xfrm>
        </p:spPr>
        <p:txBody>
          <a:bodyPr rtlCol="0"/>
          <a:lstStyle/>
          <a:p>
            <a:pPr rtl="0"/>
            <a:r>
              <a:rPr lang="ru-RU" sz="1600" dirty="0" smtClean="0"/>
              <a:t>Наше приложение способно формировать рецепты блюд из продуктов, имеющихся дома у потребителя. Также приложение способно рассчитать КБЖУ и составить рацион питания на день</a:t>
            </a:r>
            <a:endParaRPr lang="ru-RU" sz="1600" dirty="0"/>
          </a:p>
        </p:txBody>
      </p:sp>
      <p:sp>
        <p:nvSpPr>
          <p:cNvPr id="16" name="Прямоугольник 15" title="Фон для значка">
            <a:extLst>
              <a:ext uri="{FF2B5EF4-FFF2-40B4-BE49-F238E27FC236}">
                <a16:creationId xmlns="" xmlns:a16="http://schemas.microsoft.com/office/drawing/2014/main" id="{05860339-31F7-4884-957E-5C40F818EBB8}"/>
              </a:ext>
            </a:extLst>
          </p:cNvPr>
          <p:cNvSpPr/>
          <p:nvPr/>
        </p:nvSpPr>
        <p:spPr>
          <a:xfrm>
            <a:off x="7421366" y="1118056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34" name="Рисунок 33" descr="Центр мишени" title="Значок заполнителя">
            <a:extLst>
              <a:ext uri="{FF2B5EF4-FFF2-40B4-BE49-F238E27FC236}">
                <a16:creationId xmlns="" xmlns:a16="http://schemas.microsoft.com/office/drawing/2014/main" id="{01B04A53-CFF0-41E3-A36F-790D2F6B63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1177" y="1417867"/>
            <a:ext cx="514800" cy="514800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8577" y="2323374"/>
            <a:ext cx="1800000" cy="36000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Удобный в использовании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Прямая соединительная линия 17" title="Разделитель">
            <a:extLst>
              <a:ext uri="{FF2B5EF4-FFF2-40B4-BE49-F238E27FC236}">
                <a16:creationId xmlns="" xmlns:a16="http://schemas.microsoft.com/office/drawing/2014/main" id="{45C26E9A-3991-49A2-8D63-94C577E8A0AC}"/>
              </a:ext>
            </a:extLst>
          </p:cNvPr>
          <p:cNvCxnSpPr>
            <a:cxnSpLocks/>
          </p:cNvCxnSpPr>
          <p:nvPr/>
        </p:nvCxnSpPr>
        <p:spPr>
          <a:xfrm>
            <a:off x="7204577" y="2866878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 title="Фон для значка">
            <a:extLst>
              <a:ext uri="{FF2B5EF4-FFF2-40B4-BE49-F238E27FC236}">
                <a16:creationId xmlns="" xmlns:a16="http://schemas.microsoft.com/office/drawing/2014/main" id="{056960D0-0A22-4E28-82F3-B9AA805E96A4}"/>
              </a:ext>
            </a:extLst>
          </p:cNvPr>
          <p:cNvSpPr/>
          <p:nvPr/>
        </p:nvSpPr>
        <p:spPr>
          <a:xfrm>
            <a:off x="9745466" y="1118056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32" name="Рисунок 31" descr="Лектор" title="Значок заполнителя">
            <a:extLst>
              <a:ext uri="{FF2B5EF4-FFF2-40B4-BE49-F238E27FC236}">
                <a16:creationId xmlns="" xmlns:a16="http://schemas.microsoft.com/office/drawing/2014/main" id="{A67046E4-7EA7-414C-8B67-BE9C73705C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45277" y="1417867"/>
            <a:ext cx="514800" cy="51480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7325661-92B1-4FD6-80E6-C1A1C5F5B8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13676" y="2369678"/>
            <a:ext cx="2431983" cy="36000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Персонализированный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Прямая соединительная линия 18" title="Разделитель">
            <a:extLst>
              <a:ext uri="{FF2B5EF4-FFF2-40B4-BE49-F238E27FC236}">
                <a16:creationId xmlns="" xmlns:a16="http://schemas.microsoft.com/office/drawing/2014/main" id="{4EAA895A-8A04-4C68-83A5-3E4F5209FB7E}"/>
              </a:ext>
            </a:extLst>
          </p:cNvPr>
          <p:cNvCxnSpPr>
            <a:cxnSpLocks/>
          </p:cNvCxnSpPr>
          <p:nvPr/>
        </p:nvCxnSpPr>
        <p:spPr>
          <a:xfrm>
            <a:off x="9528677" y="2866878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 title="Фон для значка">
            <a:extLst>
              <a:ext uri="{FF2B5EF4-FFF2-40B4-BE49-F238E27FC236}">
                <a16:creationId xmlns="" xmlns:a16="http://schemas.microsoft.com/office/drawing/2014/main" id="{7AEBBE7F-98BB-4059-8F15-7198C7DAC337}"/>
              </a:ext>
            </a:extLst>
          </p:cNvPr>
          <p:cNvSpPr/>
          <p:nvPr/>
        </p:nvSpPr>
        <p:spPr>
          <a:xfrm>
            <a:off x="7421366" y="3768672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21" name="Рисунок 20" descr="Сеть" title="Значок заполнителя">
            <a:extLst>
              <a:ext uri="{FF2B5EF4-FFF2-40B4-BE49-F238E27FC236}">
                <a16:creationId xmlns="" xmlns:a16="http://schemas.microsoft.com/office/drawing/2014/main" id="{E34FD3C6-9F01-4A17-AD96-054AF500405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1177" y="4068483"/>
            <a:ext cx="514800" cy="51480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0677" y="5020294"/>
            <a:ext cx="2395800" cy="36000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Доступный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Прямая соединительная линия 27" title="Разделитель">
            <a:extLst>
              <a:ext uri="{FF2B5EF4-FFF2-40B4-BE49-F238E27FC236}">
                <a16:creationId xmlns="" xmlns:a16="http://schemas.microsoft.com/office/drawing/2014/main" id="{FDEE8591-D916-4064-8CD3-2AD3F759B9E2}"/>
              </a:ext>
            </a:extLst>
          </p:cNvPr>
          <p:cNvCxnSpPr>
            <a:cxnSpLocks/>
          </p:cNvCxnSpPr>
          <p:nvPr/>
        </p:nvCxnSpPr>
        <p:spPr>
          <a:xfrm>
            <a:off x="7204577" y="5517494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 title="Фон для значка">
            <a:extLst>
              <a:ext uri="{FF2B5EF4-FFF2-40B4-BE49-F238E27FC236}">
                <a16:creationId xmlns="" xmlns:a16="http://schemas.microsoft.com/office/drawing/2014/main" id="{A892DD94-78B8-4911-A32B-3B174E2921B2}"/>
              </a:ext>
            </a:extLst>
          </p:cNvPr>
          <p:cNvSpPr/>
          <p:nvPr/>
        </p:nvSpPr>
        <p:spPr>
          <a:xfrm>
            <a:off x="9723042" y="3768672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30" name="Рисунок 29" descr="Мегафон" title="Значок заполнителя">
            <a:extLst>
              <a:ext uri="{FF2B5EF4-FFF2-40B4-BE49-F238E27FC236}">
                <a16:creationId xmlns="" xmlns:a16="http://schemas.microsoft.com/office/drawing/2014/main" id="{72D31FC8-7143-4EC0-8D99-6AE8BC0B8D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22853" y="4068483"/>
            <a:ext cx="514800" cy="514800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2677" y="5020294"/>
            <a:ext cx="1800000" cy="360000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Аутентичный</a:t>
            </a:r>
          </a:p>
        </p:txBody>
      </p:sp>
      <p:cxnSp>
        <p:nvCxnSpPr>
          <p:cNvPr id="20" name="Прямая соединительная линия 19" title="Разделитель">
            <a:extLst>
              <a:ext uri="{FF2B5EF4-FFF2-40B4-BE49-F238E27FC236}">
                <a16:creationId xmlns="" xmlns:a16="http://schemas.microsoft.com/office/drawing/2014/main" id="{59D2C94E-1924-4389-B84A-2828D610B220}"/>
              </a:ext>
            </a:extLst>
          </p:cNvPr>
          <p:cNvCxnSpPr>
            <a:cxnSpLocks/>
          </p:cNvCxnSpPr>
          <p:nvPr/>
        </p:nvCxnSpPr>
        <p:spPr>
          <a:xfrm>
            <a:off x="9528677" y="5517494"/>
            <a:ext cx="15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2000" y="6374694"/>
            <a:ext cx="420000" cy="421200"/>
          </a:xfrm>
        </p:spPr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358B6C62-CDD6-4E2C-8BC8-699230D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1392752"/>
            <a:ext cx="4408277" cy="3705459"/>
          </a:xfrm>
        </p:spPr>
        <p:txBody>
          <a:bodyPr rtlCol="0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20-60 лет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Пол: Все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 и интересы: кулинария, блюда разных стран, здоровое питание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будет полезным как для домохозяйки в поисках новых вкусовых сочетаний, так и для людей, погруженных в работу.</a:t>
            </a:r>
            <a:endParaRPr lang="ru-RU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7" descr="Женщина идет по дороге и говорит по телефону">
            <a:extLst>
              <a:ext uri="{FF2B5EF4-FFF2-40B4-BE49-F238E27FC236}">
                <a16:creationId xmlns="" xmlns:a16="http://schemas.microsoft.com/office/drawing/2014/main" id="{7FB89A62-CAB5-4BD1-B89F-0A0F3809BA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050" y="0"/>
            <a:ext cx="6406950" cy="4400548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03D6D45-09FB-4A71-8BA9-C71413D258DB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 title="Разделитель">
            <a:extLst>
              <a:ext uri="{FF2B5EF4-FFF2-40B4-BE49-F238E27FC236}">
                <a16:creationId xmlns="" xmlns:a16="http://schemas.microsoft.com/office/drawing/2014/main" id="{68893E2F-227D-4472-B59F-3DEBF46C0EDC}"/>
              </a:ext>
            </a:extLst>
          </p:cNvPr>
          <p:cNvCxnSpPr>
            <a:cxnSpLocks/>
          </p:cNvCxnSpPr>
          <p:nvPr/>
        </p:nvCxnSpPr>
        <p:spPr bwMode="ltGray">
          <a:xfrm>
            <a:off x="5657669" y="5491163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AEF3E39-2332-4C12-9142-1DB674D9F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53066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Проблема</a:t>
            </a:r>
          </a:p>
        </p:txBody>
      </p:sp>
      <p:pic>
        <p:nvPicPr>
          <p:cNvPr id="17" name="Рисунок 16" descr="Ноутбук с приподнятой крышкой">
            <a:extLst>
              <a:ext uri="{FF2B5EF4-FFF2-40B4-BE49-F238E27FC236}">
                <a16:creationId xmlns="" xmlns:a16="http://schemas.microsoft.com/office/drawing/2014/main" id="{6449BBFB-CA06-403B-A774-11459956BDA0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1735138"/>
            <a:ext cx="1979613" cy="1981200"/>
          </a:xfr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96AA788-5F14-43DB-B035-1BC6DA15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800" y="3971432"/>
            <a:ext cx="2178000" cy="576000"/>
          </a:xfrm>
        </p:spPr>
        <p:txBody>
          <a:bodyPr rtlCol="0"/>
          <a:lstStyle/>
          <a:p>
            <a:pPr rtl="0"/>
            <a:r>
              <a:rPr lang="ru-RU" sz="1600" noProof="1" smtClean="0"/>
              <a:t>Повышение качества и разнообразия питания</a:t>
            </a:r>
            <a:endParaRPr lang="ru-RU" sz="1600" noProof="1"/>
          </a:p>
        </p:txBody>
      </p:sp>
      <p:cxnSp>
        <p:nvCxnSpPr>
          <p:cNvPr id="20" name="Прямая соединительная линия 19" title="Разделитель">
            <a:extLst>
              <a:ext uri="{FF2B5EF4-FFF2-40B4-BE49-F238E27FC236}">
                <a16:creationId xmlns="" xmlns:a16="http://schemas.microsoft.com/office/drawing/2014/main" id="{B674B9A6-D55C-478C-8D92-D0BFBCD7B598}"/>
              </a:ext>
            </a:extLst>
          </p:cNvPr>
          <p:cNvCxnSpPr>
            <a:cxnSpLocks/>
          </p:cNvCxnSpPr>
          <p:nvPr/>
        </p:nvCxnSpPr>
        <p:spPr>
          <a:xfrm>
            <a:off x="611413" y="4690257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E675343-79F8-46AA-B56E-932984AB7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800" y="4811855"/>
            <a:ext cx="1980000" cy="720000"/>
          </a:xfrm>
        </p:spPr>
        <p:txBody>
          <a:bodyPr rtlCol="0"/>
          <a:lstStyle/>
          <a:p>
            <a:pPr rtl="0"/>
            <a:r>
              <a:rPr lang="ru-RU" noProof="1" smtClean="0"/>
              <a:t>С помощью приложения можно составить разнообразный рацион питация</a:t>
            </a:r>
            <a:endParaRPr lang="ru-RU" noProof="1"/>
          </a:p>
        </p:txBody>
      </p:sp>
      <p:pic>
        <p:nvPicPr>
          <p:cNvPr id="39" name="Рисунок 38" descr="Женщина озадаченно смотрит на экран">
            <a:extLst>
              <a:ext uri="{FF2B5EF4-FFF2-40B4-BE49-F238E27FC236}">
                <a16:creationId xmlns="" xmlns:a16="http://schemas.microsoft.com/office/drawing/2014/main" id="{0DDAC36A-574D-4761-9BCF-874D3C265750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50" y="1735138"/>
            <a:ext cx="1979613" cy="1981200"/>
          </a:xfrm>
        </p:spPr>
      </p:pic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1806F98B-6BF9-4D0F-B7E7-561F064602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71850" y="3971432"/>
            <a:ext cx="1980000" cy="576000"/>
          </a:xfrm>
        </p:spPr>
        <p:txBody>
          <a:bodyPr rtlCol="0"/>
          <a:lstStyle/>
          <a:p>
            <a:pPr rtl="0"/>
            <a:r>
              <a:rPr lang="ru-RU" sz="1600" noProof="1" smtClean="0"/>
              <a:t>Покупка лишних продуктов</a:t>
            </a:r>
            <a:endParaRPr lang="ru-RU" sz="1600" noProof="1"/>
          </a:p>
        </p:txBody>
      </p:sp>
      <p:cxnSp>
        <p:nvCxnSpPr>
          <p:cNvPr id="21" name="Прямая соединительная линия 20" title="Разделитель">
            <a:extLst>
              <a:ext uri="{FF2B5EF4-FFF2-40B4-BE49-F238E27FC236}">
                <a16:creationId xmlns="" xmlns:a16="http://schemas.microsoft.com/office/drawing/2014/main" id="{5A0322F4-E79A-4E4D-98CA-2DC1692F90C3}"/>
              </a:ext>
            </a:extLst>
          </p:cNvPr>
          <p:cNvCxnSpPr>
            <a:cxnSpLocks/>
          </p:cNvCxnSpPr>
          <p:nvPr/>
        </p:nvCxnSpPr>
        <p:spPr>
          <a:xfrm>
            <a:off x="2861850" y="4690257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71850" y="4811855"/>
            <a:ext cx="1980000" cy="720000"/>
          </a:xfrm>
        </p:spPr>
        <p:txBody>
          <a:bodyPr rtlCol="0"/>
          <a:lstStyle/>
          <a:p>
            <a:pPr rtl="0"/>
            <a:r>
              <a:rPr lang="ru-RU" noProof="1" smtClean="0"/>
              <a:t>Используются уже имеющиеся в холодильнике продукты</a:t>
            </a:r>
            <a:endParaRPr lang="ru-RU" noProof="1"/>
          </a:p>
        </p:txBody>
      </p:sp>
      <p:pic>
        <p:nvPicPr>
          <p:cNvPr id="43" name="Рисунок 42" descr="Человек сидит за столом и что-то выбирает на телефоне (вид сверху)">
            <a:extLst>
              <a:ext uri="{FF2B5EF4-FFF2-40B4-BE49-F238E27FC236}">
                <a16:creationId xmlns="" xmlns:a16="http://schemas.microsoft.com/office/drawing/2014/main" id="{3A7E12C8-81B9-4B69-8557-9B66C1AD1251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2287" y="1735138"/>
            <a:ext cx="1979613" cy="1981200"/>
          </a:xfrm>
        </p:spPr>
      </p:pic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84210" y="3971432"/>
            <a:ext cx="2635380" cy="576000"/>
          </a:xfrm>
        </p:spPr>
        <p:txBody>
          <a:bodyPr rtlCol="0"/>
          <a:lstStyle/>
          <a:p>
            <a:pPr rtl="0"/>
            <a:r>
              <a:rPr lang="ru-RU" sz="1600" noProof="1" smtClean="0"/>
              <a:t>Недостаток времени</a:t>
            </a:r>
            <a:endParaRPr lang="ru-RU" sz="1600" noProof="1"/>
          </a:p>
        </p:txBody>
      </p:sp>
      <p:cxnSp>
        <p:nvCxnSpPr>
          <p:cNvPr id="22" name="Прямая соединительная линия 21" title="Разделитель">
            <a:extLst>
              <a:ext uri="{FF2B5EF4-FFF2-40B4-BE49-F238E27FC236}">
                <a16:creationId xmlns="" xmlns:a16="http://schemas.microsoft.com/office/drawing/2014/main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5201900" y="4690257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CC804944-6423-4C0F-ABB0-9CF01A05FD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11900" y="4811855"/>
            <a:ext cx="1980000" cy="720000"/>
          </a:xfrm>
        </p:spPr>
        <p:txBody>
          <a:bodyPr rtlCol="0"/>
          <a:lstStyle/>
          <a:p>
            <a:pPr rtl="0"/>
            <a:r>
              <a:rPr lang="ru-RU" noProof="1" smtClean="0"/>
              <a:t>Приложение помогает людям составить план питания на основе продуктов, которые уже есть в холодильнике, экономя время на походы в супермаркет</a:t>
            </a:r>
            <a:endParaRPr lang="ru-RU" noProof="1"/>
          </a:p>
        </p:txBody>
      </p:sp>
      <p:pic>
        <p:nvPicPr>
          <p:cNvPr id="71" name="Рисунок 70" descr="Контакты микрочипа">
            <a:extLst>
              <a:ext uri="{FF2B5EF4-FFF2-40B4-BE49-F238E27FC236}">
                <a16:creationId xmlns="" xmlns:a16="http://schemas.microsoft.com/office/drawing/2014/main" id="{C698E7AD-8D61-4952-9F38-6E6313EE4B05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3BF93F76-B979-4659-9F60-ADD378371A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451950" y="3971432"/>
            <a:ext cx="1980000" cy="576000"/>
          </a:xfrm>
        </p:spPr>
        <p:txBody>
          <a:bodyPr rtlCol="0"/>
          <a:lstStyle/>
          <a:p>
            <a:pPr rtl="0"/>
            <a:r>
              <a:rPr lang="ru-RU" sz="1600" noProof="1" smtClean="0"/>
              <a:t>Утилизация остатков</a:t>
            </a:r>
            <a:endParaRPr lang="ru-RU" sz="1600" noProof="1"/>
          </a:p>
        </p:txBody>
      </p:sp>
      <p:cxnSp>
        <p:nvCxnSpPr>
          <p:cNvPr id="23" name="Прямая соединительная линия 22" title="Разделитель">
            <a:extLst>
              <a:ext uri="{FF2B5EF4-FFF2-40B4-BE49-F238E27FC236}">
                <a16:creationId xmlns="" xmlns:a16="http://schemas.microsoft.com/office/drawing/2014/main" id="{8C3BE7D2-4C35-4BA9-9A98-1A6E17A84A71}"/>
              </a:ext>
            </a:extLst>
          </p:cNvPr>
          <p:cNvCxnSpPr>
            <a:cxnSpLocks/>
          </p:cNvCxnSpPr>
          <p:nvPr/>
        </p:nvCxnSpPr>
        <p:spPr>
          <a:xfrm>
            <a:off x="7541950" y="4690257"/>
            <a:ext cx="18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179E7FC2-4098-49F6-8F55-7D42A85A40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51950" y="4811855"/>
            <a:ext cx="1980000" cy="720000"/>
          </a:xfrm>
        </p:spPr>
        <p:txBody>
          <a:bodyPr rtlCol="0"/>
          <a:lstStyle/>
          <a:p>
            <a:pPr rtl="0"/>
            <a:r>
              <a:rPr lang="ru-RU" noProof="1" smtClean="0"/>
              <a:t>Приложение помогает использовать остатки продуктов, которые остались от приготовления других блюд</a:t>
            </a:r>
            <a:endParaRPr lang="ru-RU" noProof="1"/>
          </a:p>
        </p:txBody>
      </p:sp>
      <p:pic>
        <p:nvPicPr>
          <p:cNvPr id="63" name="Рисунок 62" descr="Планшет, на котором отображаются данные аналитики">
            <a:extLst>
              <a:ext uri="{FF2B5EF4-FFF2-40B4-BE49-F238E27FC236}">
                <a16:creationId xmlns="" xmlns:a16="http://schemas.microsoft.com/office/drawing/2014/main" id="{DA70A5B7-C485-42A2-BB9D-2180002A6220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2EB40D-8479-42AF-A4AE-92D6BE6908B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92000" y="3971432"/>
            <a:ext cx="1980000" cy="576000"/>
          </a:xfrm>
        </p:spPr>
        <p:txBody>
          <a:bodyPr rtlCol="0"/>
          <a:lstStyle/>
          <a:p>
            <a:pPr rtl="0"/>
            <a:r>
              <a:rPr lang="ru-RU" sz="1600" noProof="1" smtClean="0"/>
              <a:t>Сокращение расходов</a:t>
            </a:r>
            <a:endParaRPr lang="ru-RU" sz="1600" noProof="1"/>
          </a:p>
        </p:txBody>
      </p:sp>
      <p:cxnSp>
        <p:nvCxnSpPr>
          <p:cNvPr id="24" name="Прямая соединительная линия 23" title="Разделитель">
            <a:extLst>
              <a:ext uri="{FF2B5EF4-FFF2-40B4-BE49-F238E27FC236}">
                <a16:creationId xmlns="" xmlns:a16="http://schemas.microsoft.com/office/drawing/2014/main" id="{75979D46-D664-4267-B673-E6B048C084A4}"/>
              </a:ext>
            </a:extLst>
          </p:cNvPr>
          <p:cNvCxnSpPr>
            <a:cxnSpLocks/>
          </p:cNvCxnSpPr>
          <p:nvPr/>
        </p:nvCxnSpPr>
        <p:spPr>
          <a:xfrm>
            <a:off x="9882000" y="4690257"/>
            <a:ext cx="18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D11578AB-8F47-4648-B827-D4367249BD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792000" y="4811855"/>
            <a:ext cx="1980000" cy="720000"/>
          </a:xfrm>
        </p:spPr>
        <p:txBody>
          <a:bodyPr rtlCol="0"/>
          <a:lstStyle/>
          <a:p>
            <a:pPr rtl="0"/>
            <a:r>
              <a:rPr lang="ru-RU" noProof="1" smtClean="0"/>
              <a:t>Приложение помогает сэкономить деньги, так как не приходится покупать новые продукты</a:t>
            </a:r>
            <a:endParaRPr lang="ru-RU" noProof="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74517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EAE0D-88F0-4123-A369-92983D7E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Наши преимущества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6BC25F-F41F-4EE7-8166-FD25E15E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034790"/>
            <a:ext cx="3974900" cy="2465913"/>
          </a:xfrm>
        </p:spPr>
        <p:txBody>
          <a:bodyPr rtlCol="0"/>
          <a:lstStyle/>
          <a:p>
            <a:pPr rt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Удобство использования</a:t>
            </a:r>
          </a:p>
          <a:p>
            <a:pPr rt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Персонализация</a:t>
            </a:r>
          </a:p>
          <a:p>
            <a:pPr rt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 питательных веществ</a:t>
            </a:r>
          </a:p>
          <a:p>
            <a:pPr rt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Соответствие домашнему холодильнику</a:t>
            </a:r>
          </a:p>
          <a:p>
            <a:pPr rt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Гибкость в планировании</a:t>
            </a:r>
          </a:p>
          <a:p>
            <a:pPr rt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 и отчетность</a:t>
            </a:r>
          </a:p>
          <a:p>
            <a:pPr rt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Обновления и поддержка</a:t>
            </a:r>
          </a:p>
          <a:p>
            <a:pPr rtl="0"/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/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rtl="0">
              <a:buNone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Рисунок 31" descr="Снимок экрана: компьютер">
            <a:extLst>
              <a:ext uri="{FF2B5EF4-FFF2-40B4-BE49-F238E27FC236}">
                <a16:creationId xmlns="" xmlns:a16="http://schemas.microsoft.com/office/drawing/2014/main" id="{9985C1E9-B7DC-4EFA-B466-64A4F2674F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" r="160"/>
          <a:stretch>
            <a:fillRect/>
          </a:stretch>
        </p:blipFill>
        <p:spPr>
          <a:xfrm>
            <a:off x="5210355" y="1450974"/>
            <a:ext cx="6981644" cy="3939343"/>
          </a:xfr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7A106A1-5BFA-4033-8A49-0E0F2A688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6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SWOT</a:t>
            </a:r>
            <a:r>
              <a:rPr lang="ru-RU" dirty="0"/>
              <a:t>-анализ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6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6676"/>
              </p:ext>
            </p:extLst>
          </p:nvPr>
        </p:nvGraphicFramePr>
        <p:xfrm>
          <a:off x="1410898" y="1371600"/>
          <a:ext cx="9605034" cy="408205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802517"/>
                <a:gridCol w="4802517"/>
              </a:tblGrid>
              <a:tr h="532124">
                <a:tc>
                  <a:txBody>
                    <a:bodyPr/>
                    <a:lstStyle/>
                    <a:p>
                      <a:r>
                        <a:rPr lang="ru-RU" dirty="0" smtClean="0"/>
                        <a:t>Сильные стороны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Слабые</a:t>
                      </a:r>
                      <a:r>
                        <a:rPr lang="ru-RU" baseline="0" dirty="0" smtClean="0"/>
                        <a:t> стороны</a:t>
                      </a:r>
                      <a:endParaRPr lang="ru-RU" dirty="0"/>
                    </a:p>
                  </a:txBody>
                  <a:tcPr/>
                </a:tc>
              </a:tr>
              <a:tr h="131208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Удобство использования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Персонализация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Сохранение продуктов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Ограниченность базы данных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Необходимость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Ограниченность функций</a:t>
                      </a:r>
                      <a:endParaRPr lang="ru-RU" dirty="0"/>
                    </a:p>
                  </a:txBody>
                  <a:tcPr/>
                </a:tc>
              </a:tr>
              <a:tr h="532124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Угрозы</a:t>
                      </a:r>
                      <a:endParaRPr lang="ru-RU" dirty="0"/>
                    </a:p>
                  </a:txBody>
                  <a:tcPr/>
                </a:tc>
              </a:tr>
              <a:tr h="170571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Расширение базы данных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Интеграция с другими приложениями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Аналитика и отчетность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Конкуренция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Технические</a:t>
                      </a:r>
                      <a:r>
                        <a:rPr lang="ru-RU" baseline="0" dirty="0" smtClean="0"/>
                        <a:t> проблемы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Сложность удержания пользователей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45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F218344-56B2-4D7E-A91A-A9A083F4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PEST</a:t>
            </a:r>
            <a:r>
              <a:rPr lang="ru-RU" dirty="0" smtClean="0"/>
              <a:t>-анализ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20099E5-DE93-4E9D-9158-ED2F595D3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7</a:t>
            </a:fld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540134"/>
              </p:ext>
            </p:extLst>
          </p:nvPr>
        </p:nvGraphicFramePr>
        <p:xfrm>
          <a:off x="1514414" y="1492370"/>
          <a:ext cx="9182340" cy="375560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591170"/>
                <a:gridCol w="4591170"/>
              </a:tblGrid>
              <a:tr h="493783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Политические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Экономические</a:t>
                      </a:r>
                      <a:r>
                        <a:rPr lang="ru-RU" baseline="0" dirty="0" smtClean="0"/>
                        <a:t> факторы</a:t>
                      </a:r>
                      <a:endParaRPr lang="ru-RU" dirty="0"/>
                    </a:p>
                  </a:txBody>
                  <a:tcPr/>
                </a:tc>
              </a:tr>
              <a:tr h="120560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Законодательство о продуктах питания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Рекламные ограничения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Потребительский спрос2. Экономическая стабильность</a:t>
                      </a:r>
                      <a:endParaRPr lang="ru-RU" dirty="0"/>
                    </a:p>
                  </a:txBody>
                  <a:tcPr/>
                </a:tc>
              </a:tr>
              <a:tr h="488939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Социокультурные</a:t>
                      </a:r>
                      <a:r>
                        <a:rPr lang="ru-RU" baseline="0" dirty="0" smtClean="0"/>
                        <a:t>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Технологические факторы</a:t>
                      </a:r>
                      <a:endParaRPr lang="ru-RU" dirty="0"/>
                    </a:p>
                  </a:txBody>
                  <a:tcPr/>
                </a:tc>
              </a:tr>
              <a:tr h="1567283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Тенденции в питании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Медийное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влияние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Технологический прогресс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Инновации в сфере искусственного интеллекта и аналитики данных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94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Конкуренция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r>
              <a:rPr lang="ru-RU" dirty="0" smtClean="0"/>
              <a:t>Простой </a:t>
            </a:r>
            <a:r>
              <a:rPr lang="ru-RU" dirty="0"/>
              <a:t>и интуитивно понятный </a:t>
            </a:r>
            <a:r>
              <a:rPr lang="ru-RU" dirty="0" smtClean="0"/>
              <a:t>интерфейс</a:t>
            </a:r>
          </a:p>
          <a:p>
            <a:r>
              <a:rPr lang="ru-RU" dirty="0" smtClean="0"/>
              <a:t>Обеспечение индивидуального подхода к каждому пользователю</a:t>
            </a:r>
          </a:p>
          <a:p>
            <a:r>
              <a:rPr lang="ru-RU" dirty="0" smtClean="0"/>
              <a:t>Пользователи могут </a:t>
            </a:r>
            <a:r>
              <a:rPr lang="ru-RU" dirty="0"/>
              <a:t>анализировать свое питание и обеспечивать баланс питательных веществ в своем </a:t>
            </a:r>
            <a:r>
              <a:rPr lang="ru-RU" dirty="0" smtClean="0"/>
              <a:t>рационе</a:t>
            </a:r>
          </a:p>
          <a:p>
            <a:r>
              <a:rPr lang="ru-RU" dirty="0" smtClean="0"/>
              <a:t>Приложение </a:t>
            </a:r>
            <a:r>
              <a:rPr lang="ru-RU" dirty="0"/>
              <a:t>уникально тем, что позволяет составлять рациона питания на основе продуктов, уже находящихся в холодильнике пользователя. Это экономит время и средства на покупку дополнительных продуктов и позволяет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CDD73D-7C2C-40BB-AE73-DED62B7377F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r>
              <a:rPr lang="en-US" dirty="0" err="1" smtClean="0"/>
              <a:t>Cookpad</a:t>
            </a:r>
            <a:endParaRPr lang="ru-RU" dirty="0" smtClean="0"/>
          </a:p>
          <a:p>
            <a:r>
              <a:rPr lang="en-US" dirty="0" err="1" smtClean="0"/>
              <a:t>FatSecretPatee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готовим</a:t>
            </a:r>
            <a:r>
              <a:rPr lang="ru-RU" dirty="0" smtClean="0"/>
              <a:t>?</a:t>
            </a:r>
          </a:p>
          <a:p>
            <a:r>
              <a:rPr lang="en-US" dirty="0" smtClean="0"/>
              <a:t>Mary’s Recipes</a:t>
            </a:r>
            <a:endParaRPr lang="ru-RU" dirty="0" smtClean="0"/>
          </a:p>
          <a:p>
            <a:r>
              <a:rPr lang="en-US" dirty="0" err="1" smtClean="0"/>
              <a:t>Mipped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24A397D-62A9-44C3-986F-8353C53D6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98972A2-6CA7-4004-B499-2828DE6F4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Наша компания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57F63FE-3B6C-47EC-8AB1-F9478EA4F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Конкуренты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49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B75A2-ED76-4879-9DA8-A4CFA762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Каналы продвижения продукта</a:t>
            </a:r>
            <a:endParaRPr lang="ru-RU" noProof="1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BFB630-797D-4BB3-8868-CBF96653612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1">
                <a:lumMod val="75000"/>
              </a:schemeClr>
            </a:solidFill>
          </a:ln>
        </p:spPr>
        <p:txBody>
          <a:bodyPr rtlCol="0"/>
          <a:lstStyle/>
          <a:p>
            <a:r>
              <a:rPr lang="ru-RU" dirty="0"/>
              <a:t>Контекстная реклама</a:t>
            </a:r>
            <a:endParaRPr lang="ru-RU" noProof="1"/>
          </a:p>
        </p:txBody>
      </p:sp>
      <p:sp>
        <p:nvSpPr>
          <p:cNvPr id="15" name="Объект 14">
            <a:extLst>
              <a:ext uri="{FF2B5EF4-FFF2-40B4-BE49-F238E27FC236}">
                <a16:creationId xmlns="" xmlns:a16="http://schemas.microsoft.com/office/drawing/2014/main" id="{989F7C25-3463-4C76-A455-D20A3123260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lIns="137160" rIns="137160" rtlCol="0"/>
          <a:lstStyle/>
          <a:p>
            <a:r>
              <a:rPr lang="ru-RU" dirty="0"/>
              <a:t>Контекстная реклама поможет ЦА нашего проекта узнавать о нас, а команда нашего проекта в свою очередь сократит расходы на рекламу за счет особенности самой контекстной рекламы.</a:t>
            </a:r>
            <a:endParaRPr lang="ru-RU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9DD4EA26-D1CF-447D-9275-30DF8584DD69}"/>
              </a:ext>
            </a:extLst>
          </p:cNvPr>
          <p:cNvSpPr>
            <a:spLocks noGrp="1"/>
          </p:cNvSpPr>
          <p:nvPr>
            <p:ph idx="12"/>
          </p:nvPr>
        </p:nvSpPr>
        <p:spPr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2">
                <a:lumMod val="75000"/>
              </a:schemeClr>
            </a:solidFill>
          </a:ln>
        </p:spPr>
        <p:txBody>
          <a:bodyPr rtlCol="0"/>
          <a:lstStyle/>
          <a:p>
            <a:r>
              <a:rPr lang="ru-RU" dirty="0" err="1"/>
              <a:t>Таргетированная</a:t>
            </a:r>
            <a:r>
              <a:rPr lang="ru-RU" dirty="0"/>
              <a:t> реклама</a:t>
            </a:r>
            <a:endParaRPr lang="ru-RU" noProof="1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B992CF22-512B-4CE4-8046-E36F2B7A9AC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lIns="137160" rIns="137160" rtlCol="0"/>
          <a:lstStyle/>
          <a:p>
            <a:r>
              <a:rPr lang="ru-RU" dirty="0" err="1"/>
              <a:t>Таргетированная</a:t>
            </a:r>
            <a:r>
              <a:rPr lang="ru-RU" dirty="0"/>
              <a:t> реклама нашего проекта позволит нашей ЦА узнать о нас, что упрощает привлечение пользователей.</a:t>
            </a:r>
            <a:endParaRPr lang="ru-RU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4896734-70E8-4052-A63A-95F4F8DD0012}"/>
              </a:ext>
            </a:extLst>
          </p:cNvPr>
          <p:cNvSpPr>
            <a:spLocks noGrp="1"/>
          </p:cNvSpPr>
          <p:nvPr>
            <p:ph idx="13"/>
          </p:nvPr>
        </p:nvSpPr>
        <p:spPr>
          <a:solidFill>
            <a:schemeClr val="tx1">
              <a:lumMod val="75000"/>
              <a:lumOff val="25000"/>
            </a:schemeClr>
          </a:solidFill>
          <a:ln w="31750" cap="sq">
            <a:solidFill>
              <a:schemeClr val="accent3">
                <a:lumMod val="75000"/>
              </a:schemeClr>
            </a:solidFill>
          </a:ln>
        </p:spPr>
        <p:txBody>
          <a:bodyPr rtlCol="0"/>
          <a:lstStyle/>
          <a:p>
            <a:r>
              <a:rPr lang="en-US" dirty="0"/>
              <a:t>SMM</a:t>
            </a:r>
            <a:endParaRPr lang="ru-RU" noProof="1"/>
          </a:p>
        </p:txBody>
      </p:sp>
      <p:sp>
        <p:nvSpPr>
          <p:cNvPr id="17" name="Объект 16">
            <a:extLst>
              <a:ext uri="{FF2B5EF4-FFF2-40B4-BE49-F238E27FC236}">
                <a16:creationId xmlns="" xmlns:a16="http://schemas.microsoft.com/office/drawing/2014/main" id="{E7952536-315E-4C3D-883B-243405D2989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 lIns="137160" rIns="137160" rtlCol="0"/>
          <a:lstStyle/>
          <a:p>
            <a:r>
              <a:rPr lang="ru-RU" dirty="0"/>
              <a:t>SMM. Данные </a:t>
            </a:r>
            <a:r>
              <a:rPr lang="ru-RU" dirty="0" err="1"/>
              <a:t>соцсети</a:t>
            </a:r>
            <a:r>
              <a:rPr lang="ru-RU" dirty="0"/>
              <a:t> выбраны за счет их распространенности среди ЦА нашего проекта и простоты интерфейса приложений.</a:t>
            </a:r>
            <a:endParaRPr lang="ru-RU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6B98374-402C-493E-B043-05E76BE57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1" smtClean="0"/>
              <a:pPr rtl="0"/>
              <a:t>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69580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660_TF33781529" id="{A44938B0-BC5A-4767-BF30-38C8000CE585}" vid="{A994127E-A67F-4C85-9FD0-DD3FF82BA15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Технологическая презентация</Template>
  <TotalTime>0</TotalTime>
  <Words>419</Words>
  <Application>Microsoft Office PowerPoint</Application>
  <PresentationFormat>Широкоэкранный</PresentationFormat>
  <Paragraphs>108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Tahoma</vt:lpstr>
      <vt:lpstr>Times New Roman</vt:lpstr>
      <vt:lpstr>Тема Office</vt:lpstr>
      <vt:lpstr>СТАРТАП     ПРОЕКТ</vt:lpstr>
      <vt:lpstr>Продукт</vt:lpstr>
      <vt:lpstr>Целевая аудитория</vt:lpstr>
      <vt:lpstr>Проблема</vt:lpstr>
      <vt:lpstr>Наши преимущества</vt:lpstr>
      <vt:lpstr>SWOT-анализ</vt:lpstr>
      <vt:lpstr>PEST-анализ</vt:lpstr>
      <vt:lpstr>Конкуренция</vt:lpstr>
      <vt:lpstr>Каналы продвижения продукта</vt:lpstr>
      <vt:lpstr>Организационные параметры бизнеса</vt:lpstr>
      <vt:lpstr>Производственные параметры бизнеса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2023-10-17T19:05:14Z</dcterms:created>
  <dcterms:modified xsi:type="dcterms:W3CDTF">2023-10-17T20:49:43Z</dcterms:modified>
  <cp:category/>
</cp:coreProperties>
</file>