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8" r:id="rId4"/>
    <p:sldId id="274" r:id="rId5"/>
    <p:sldId id="278" r:id="rId6"/>
    <p:sldId id="283" r:id="rId7"/>
    <p:sldId id="276" r:id="rId8"/>
    <p:sldId id="285" r:id="rId9"/>
    <p:sldId id="275" r:id="rId10"/>
    <p:sldId id="257" r:id="rId11"/>
    <p:sldId id="286" r:id="rId12"/>
    <p:sldId id="284" r:id="rId13"/>
    <p:sldId id="281" r:id="rId14"/>
    <p:sldId id="28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2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2" autoAdjust="0"/>
    <p:restoredTop sz="0" autoAdjust="0"/>
  </p:normalViewPr>
  <p:slideViewPr>
    <p:cSldViewPr snapToGrid="0" showGuides="1">
      <p:cViewPr varScale="1">
        <p:scale>
          <a:sx n="68" d="100"/>
          <a:sy n="68" d="100"/>
        </p:scale>
        <p:origin x="108" y="402"/>
      </p:cViewPr>
      <p:guideLst>
        <p:guide orient="horz" pos="4004"/>
        <p:guide pos="3840"/>
        <p:guide orient="horz" pos="52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title>
      <c:tx>
        <c:rich>
          <a:bodyPr rot="0"/>
          <a:lstStyle/>
          <a:p>
            <a:endParaRPr lang="ru-RU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0491425846962949"/>
          <c:y val="0.128191"/>
          <c:w val="0.79508574153037115"/>
          <c:h val="0.7496850000000023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2A900"/>
            </a:solidFill>
            <a:ln w="12700" cap="flat">
              <a:noFill/>
              <a:miter lim="400000"/>
            </a:ln>
            <a:effectLst/>
          </c:spPr>
          <c:invertIfNegative val="1"/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83760</c:v>
                </c:pt>
                <c:pt idx="1">
                  <c:v>645000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B5C-6246-90A8-53ED7FDC3A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BFBFBF"/>
            </a:solidFill>
            <a:ln w="12700" cap="flat">
              <a:noFill/>
              <a:miter lim="400000"/>
            </a:ln>
            <a:effectLst/>
          </c:spPr>
          <c:invertIfNegative val="1"/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43568</c:v>
                </c:pt>
                <c:pt idx="1">
                  <c:v>97786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7B5C-6246-90A8-53ED7FDC3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92252416"/>
        <c:axId val="92254208"/>
      </c:barChart>
      <c:catAx>
        <c:axId val="92252416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low"/>
        <c:crossAx val="92254208"/>
        <c:crosses val="autoZero"/>
        <c:auto val="1"/>
        <c:lblAlgn val="ctr"/>
        <c:lblOffset val="100"/>
        <c:noMultiLvlLbl val="1"/>
      </c:catAx>
      <c:valAx>
        <c:axId val="92254208"/>
        <c:scaling>
          <c:orientation val="minMax"/>
        </c:scaling>
        <c:delete val="1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/>
              <a:lstStyle/>
              <a:p>
                <a:pPr>
                  <a:defRPr i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r>
                  <a:rPr lang="ru-RU" b="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тыс.руб</a:t>
                </a:r>
                <a:r>
                  <a:rPr lang="ru-RU" b="0" i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</c:rich>
          </c:tx>
          <c:overlay val="1"/>
        </c:title>
        <c:numFmt formatCode="#,##0" sourceLinked="0"/>
        <c:majorTickMark val="none"/>
        <c:minorTickMark val="cross"/>
        <c:tickLblPos val="nextTo"/>
        <c:crossAx val="92252416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7.8512600000000404E-2"/>
          <c:y val="5.0000000000000131E-3"/>
          <c:w val="0.87726599999999999"/>
          <c:h val="0.110856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d268100fd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d268100fd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1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8470" y="1137285"/>
            <a:ext cx="6489700" cy="34150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en-US" sz="5400" b="1" dirty="0">
                <a:latin typeface="+mj-lt"/>
                <a:sym typeface="+mn-ea"/>
              </a:rPr>
              <a:t>Золотикова Полина Сергеевна</a:t>
            </a:r>
          </a:p>
          <a:p>
            <a:endParaRPr lang="ru-RU" altLang="en-US" sz="5400" dirty="0">
              <a:latin typeface="+mj-lt"/>
            </a:endParaRPr>
          </a:p>
          <a:p>
            <a:r>
              <a:rPr lang="ru-RU" altLang="en-US" sz="5400" dirty="0">
                <a:latin typeface="+mj-lt"/>
              </a:rPr>
              <a:t>Лидер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671" y="4971712"/>
            <a:ext cx="608330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en-US" sz="2000" dirty="0"/>
              <a:t>Педагогика и психология дошкольного образования</a:t>
            </a:r>
          </a:p>
          <a:p>
            <a:r>
              <a:rPr lang="ru-RU" altLang="en-US" sz="2000" dirty="0"/>
              <a:t>Студентка 3 курса университета САФУ</a:t>
            </a:r>
          </a:p>
        </p:txBody>
      </p:sp>
      <p:sp>
        <p:nvSpPr>
          <p:cNvPr id="20" name="Freeform 3886"/>
          <p:cNvSpPr>
            <a:spLocks noEditPoints="1"/>
          </p:cNvSpPr>
          <p:nvPr/>
        </p:nvSpPr>
        <p:spPr bwMode="auto">
          <a:xfrm>
            <a:off x="7785101" y="2453276"/>
            <a:ext cx="787400" cy="783048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Изображение 1" descr="photo_5323454583361622908_y"/>
          <p:cNvPicPr>
            <a:picLocks noChangeAspect="1"/>
          </p:cNvPicPr>
          <p:nvPr/>
        </p:nvPicPr>
        <p:blipFill>
          <a:blip r:embed="rId2"/>
          <a:srcRect l="10830" t="27083" r="7577" b="16588"/>
          <a:stretch>
            <a:fillRect/>
          </a:stretch>
        </p:blipFill>
        <p:spPr>
          <a:xfrm>
            <a:off x="7232650" y="718185"/>
            <a:ext cx="4570095" cy="4265295"/>
          </a:xfrm>
          <a:prstGeom prst="diamond">
            <a:avLst/>
          </a:prstGeom>
        </p:spPr>
      </p:pic>
      <p:pic>
        <p:nvPicPr>
          <p:cNvPr id="3" name="Изображение 2" descr="photo_5323454583361622905_y"/>
          <p:cNvPicPr>
            <a:picLocks noChangeAspect="1"/>
          </p:cNvPicPr>
          <p:nvPr/>
        </p:nvPicPr>
        <p:blipFill>
          <a:blip r:embed="rId3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 rot="2546">
            <a:off x="10092233" y="6277587"/>
            <a:ext cx="40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ru-RU" sz="10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8</a:t>
            </a:r>
          </a:p>
          <a:p>
            <a:pPr algn="r">
              <a:lnSpc>
                <a:spcPct val="115000"/>
              </a:lnSpc>
            </a:pPr>
            <a:endParaRPr sz="1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2A3D3-23B8-FC48-A8C3-CF330F653A6E}"/>
              </a:ext>
            </a:extLst>
          </p:cNvPr>
          <p:cNvSpPr txBox="1"/>
          <p:nvPr/>
        </p:nvSpPr>
        <p:spPr>
          <a:xfrm>
            <a:off x="1662844" y="322385"/>
            <a:ext cx="876293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srgbClr val="D57A15"/>
                </a:solidFill>
                <a:latin typeface="Montserrat"/>
                <a:ea typeface="Montserrat"/>
                <a:cs typeface="Montserrat"/>
              </a:rPr>
              <a:t>Финансовые показатели проекта</a:t>
            </a:r>
            <a:endParaRPr lang="ru-RU" sz="2000" b="1" dirty="0">
              <a:solidFill>
                <a:srgbClr val="D57A1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" name="Table 272">
            <a:extLst>
              <a:ext uri="{FF2B5EF4-FFF2-40B4-BE49-F238E27FC236}">
                <a16:creationId xmlns:a16="http://schemas.microsoft.com/office/drawing/2014/main" id="{418193C4-B42F-1D4A-908A-BC50B94F6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309624"/>
              </p:ext>
            </p:extLst>
          </p:nvPr>
        </p:nvGraphicFramePr>
        <p:xfrm>
          <a:off x="1775520" y="1222884"/>
          <a:ext cx="4516726" cy="5042806"/>
        </p:xfrm>
        <a:graphic>
          <a:graphicData uri="http://schemas.openxmlformats.org/drawingml/2006/table">
            <a:tbl>
              <a:tblPr/>
              <a:tblGrid>
                <a:gridCol w="179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200"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3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202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5</a:t>
                      </a:r>
                      <a:endParaRPr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2</a:t>
                      </a: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02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6</a:t>
                      </a:r>
                      <a:endParaRPr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202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itchFamily="2" charset="0"/>
                          <a:ea typeface="Proxima Nova Bold"/>
                          <a:cs typeface="Proxima Nova Bold"/>
                          <a:sym typeface="Proxima Nova Bold"/>
                        </a:rPr>
                        <a:t>7</a:t>
                      </a:r>
                      <a:endParaRPr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Объем продаж, ед.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12 800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248 832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352 584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Количество к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лиентов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358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6912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9794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Средний чек,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867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1000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1500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Выручка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 </a:t>
                      </a:r>
                      <a:r>
                        <a:rPr sz="11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тыс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11 097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248 832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528 876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Расходы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 в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.: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18 799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21159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28359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marL="0" lvl="8" indent="136525" algn="l" defTabSz="914400">
                        <a:buFontTx/>
                        <a:buNone/>
                        <a:tabLst/>
                        <a:defRPr sz="1800"/>
                      </a:pP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Переменные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marL="0" lvl="6" indent="136525" algn="l" defTabSz="914400"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sz="11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Постоянные</a:t>
                      </a:r>
                      <a:r>
                        <a:rPr sz="11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, </a:t>
                      </a:r>
                      <a:r>
                        <a:rPr sz="11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тыс</a:t>
                      </a:r>
                      <a:r>
                        <a:rPr sz="11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 </a:t>
                      </a:r>
                      <a:r>
                        <a:rPr sz="11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r>
                        <a:rPr sz="11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Операционная прибыль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-7702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227673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Bold"/>
                          <a:cs typeface="Times New Roman" pitchFamily="18" charset="0"/>
                          <a:sym typeface="Proxima Nova Bold"/>
                        </a:rPr>
                        <a:t>500517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Bold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Маржа</a:t>
                      </a:r>
                      <a:r>
                        <a:rPr sz="1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, %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 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-7702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227673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500517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858464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Грант,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3 000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324506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Инвестиции,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Proxima Nova Regular"/>
                          <a:cs typeface="Times New Roman" pitchFamily="18" charset="0"/>
                          <a:sym typeface="Proxima Nova Regular"/>
                        </a:rPr>
                        <a:t>15 000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Proxima Nova Regular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34569"/>
                  </a:ext>
                </a:extLst>
              </a:tr>
            </a:tbl>
          </a:graphicData>
        </a:graphic>
      </p:graphicFrame>
      <p:graphicFrame>
        <p:nvGraphicFramePr>
          <p:cNvPr id="8" name="Chart 273">
            <a:extLst>
              <a:ext uri="{FF2B5EF4-FFF2-40B4-BE49-F238E27FC236}">
                <a16:creationId xmlns:a16="http://schemas.microsoft.com/office/drawing/2014/main" id="{7A966678-34E1-E443-A802-17FA2A4C3D77}"/>
              </a:ext>
            </a:extLst>
          </p:cNvPr>
          <p:cNvGraphicFramePr/>
          <p:nvPr/>
        </p:nvGraphicFramePr>
        <p:xfrm>
          <a:off x="6431832" y="958592"/>
          <a:ext cx="4106703" cy="28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14C7AA-CE9D-C046-A855-58EBE3D82C43}"/>
              </a:ext>
            </a:extLst>
          </p:cNvPr>
          <p:cNvSpPr/>
          <p:nvPr/>
        </p:nvSpPr>
        <p:spPr>
          <a:xfrm>
            <a:off x="6318422" y="3910230"/>
            <a:ext cx="4349578" cy="278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endParaRPr lang="ru-RU" sz="900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marL="228600" indent="-228600">
              <a:buAutoNum type="arabicPeriod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Средний чек растет за счёт увеличения линейки продукта</a:t>
            </a:r>
          </a:p>
          <a:p>
            <a:pPr marL="228600" indent="-228600">
              <a:buAutoNum type="arabicPeriod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Объём продаж считаем на год (12 месяцев) (кол-во покупок на 1 клиента не менее  3 продаж )</a:t>
            </a:r>
          </a:p>
          <a:p>
            <a:pPr marL="228600" indent="-228600">
              <a:buAutoNum type="arabicPeriod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marL="228600" indent="-228600">
              <a:buAutoNum type="arabicPeriod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Выручка = объем продаж*средний чек =</a:t>
            </a:r>
          </a:p>
          <a:p>
            <a:pPr marL="228600" indent="-228600">
              <a:buAutoNum type="arabicPeriod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Расходы (план) итог на год  12месяц (Оплата труда разработчикам (120 000 *12) , аренда, аренда серверов (1500*12), реклама (21 000р *12), налоги)</a:t>
            </a:r>
          </a:p>
          <a:p>
            <a:pPr marL="228600" indent="-228600">
              <a:buAutoNum type="arabicPeriod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marL="228600" indent="-228600">
              <a:buAutoNum type="arabicPeriod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Прибыль=выручка-расходы</a:t>
            </a:r>
          </a:p>
          <a:p>
            <a:pPr marL="228600" indent="-228600">
              <a:buAutoNum type="arabicPeriod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marL="228600" indent="-228600">
              <a:buAutoNum type="arabicPeriod"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Маржа (выручка-расходы)*100%</a:t>
            </a:r>
          </a:p>
          <a:p>
            <a:pPr marL="228600" indent="-228600">
              <a:buAutoNum type="arabicPeriod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marL="228600" indent="-228600">
              <a:buAutoNum type="arabicPeriod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  <a:p>
            <a:pPr marL="228600" indent="-228600">
              <a:buAutoNum type="arabicPeriod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9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-1651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88317" y="246048"/>
            <a:ext cx="12345670" cy="5537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3600" dirty="0">
                <a:latin typeface="+mj-lt"/>
              </a:rPr>
              <a:t>Дорожная карта 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68768" y="1520464"/>
            <a:ext cx="11708130" cy="4262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400" dirty="0"/>
              <a:t> </a:t>
            </a:r>
          </a:p>
        </p:txBody>
      </p:sp>
      <p:pic>
        <p:nvPicPr>
          <p:cNvPr id="17" name="Рисунок 16" descr="Следы от обуви">
            <a:extLst>
              <a:ext uri="{FF2B5EF4-FFF2-40B4-BE49-F238E27FC236}">
                <a16:creationId xmlns:a16="http://schemas.microsoft.com/office/drawing/2014/main" id="{A2E733D8-1FF3-4ECD-A2E8-5B09335C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95111" y="3009643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9A530B-57A2-43DF-B654-8EC9EB80BE8A}"/>
              </a:ext>
            </a:extLst>
          </p:cNvPr>
          <p:cNvSpPr txBox="1"/>
          <p:nvPr/>
        </p:nvSpPr>
        <p:spPr>
          <a:xfrm>
            <a:off x="3865506" y="5552534"/>
            <a:ext cx="174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Получение гранта </a:t>
            </a:r>
          </a:p>
          <a:p>
            <a:pPr algn="ctr"/>
            <a:r>
              <a:rPr lang="ru-RU" sz="2400" dirty="0"/>
              <a:t>2024 год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20FFB-1620-48F0-A0E2-C9EF05506292}"/>
              </a:ext>
            </a:extLst>
          </p:cNvPr>
          <p:cNvSpPr txBox="1"/>
          <p:nvPr/>
        </p:nvSpPr>
        <p:spPr>
          <a:xfrm>
            <a:off x="1464945" y="270758"/>
            <a:ext cx="163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Стадия готовности 2023 год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EDCA85-F03A-4D0E-82E1-8F91902508ED}"/>
              </a:ext>
            </a:extLst>
          </p:cNvPr>
          <p:cNvSpPr txBox="1"/>
          <p:nvPr/>
        </p:nvSpPr>
        <p:spPr>
          <a:xfrm>
            <a:off x="8566054" y="171458"/>
            <a:ext cx="187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Разработка мобильного приложения  2025 год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631164-D1FE-4036-B888-D93D5744A17D}"/>
              </a:ext>
            </a:extLst>
          </p:cNvPr>
          <p:cNvSpPr txBox="1"/>
          <p:nvPr/>
        </p:nvSpPr>
        <p:spPr>
          <a:xfrm>
            <a:off x="10415285" y="5187683"/>
            <a:ext cx="196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Выпуск продукции на рынок </a:t>
            </a:r>
          </a:p>
          <a:p>
            <a:pPr algn="ctr"/>
            <a:r>
              <a:rPr lang="ru-RU" sz="2400" dirty="0"/>
              <a:t>2025 год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77EE77-3CFD-4CEF-948A-6DEC92849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96284">
            <a:off x="2583028" y="2701862"/>
            <a:ext cx="1280271" cy="12802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64A7B0-AEAF-42B7-8FC9-4E60CF641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73442">
            <a:off x="4993321" y="2746246"/>
            <a:ext cx="1280271" cy="12802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C96E6E-98D7-4AE4-8199-6A8BCD31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60990">
            <a:off x="7976701" y="2754357"/>
            <a:ext cx="1280271" cy="1280271"/>
          </a:xfrm>
          <a:prstGeom prst="rect">
            <a:avLst/>
          </a:prstGeom>
        </p:spPr>
      </p:pic>
      <p:sp>
        <p:nvSpPr>
          <p:cNvPr id="29" name="Стрелка: изогнутая вниз 28">
            <a:extLst>
              <a:ext uri="{FF2B5EF4-FFF2-40B4-BE49-F238E27FC236}">
                <a16:creationId xmlns:a16="http://schemas.microsoft.com/office/drawing/2014/main" id="{6E09F186-C6A0-40A0-9DD8-A87335E2EA2F}"/>
              </a:ext>
            </a:extLst>
          </p:cNvPr>
          <p:cNvSpPr/>
          <p:nvPr/>
        </p:nvSpPr>
        <p:spPr>
          <a:xfrm>
            <a:off x="1089999" y="1488040"/>
            <a:ext cx="2420973" cy="1358078"/>
          </a:xfrm>
          <a:prstGeom prst="curvedDown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изогнутая вверх 29">
            <a:extLst>
              <a:ext uri="{FF2B5EF4-FFF2-40B4-BE49-F238E27FC236}">
                <a16:creationId xmlns:a16="http://schemas.microsoft.com/office/drawing/2014/main" id="{33FDCE4C-24C6-4339-B568-0D936AB0261B}"/>
              </a:ext>
            </a:extLst>
          </p:cNvPr>
          <p:cNvSpPr/>
          <p:nvPr/>
        </p:nvSpPr>
        <p:spPr>
          <a:xfrm>
            <a:off x="3478748" y="3992816"/>
            <a:ext cx="2418245" cy="1430230"/>
          </a:xfrm>
          <a:prstGeom prst="curvedUp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изогнутая вниз 30">
            <a:extLst>
              <a:ext uri="{FF2B5EF4-FFF2-40B4-BE49-F238E27FC236}">
                <a16:creationId xmlns:a16="http://schemas.microsoft.com/office/drawing/2014/main" id="{AB61C1E4-A39E-444D-929F-C67F1057E834}"/>
              </a:ext>
            </a:extLst>
          </p:cNvPr>
          <p:cNvSpPr/>
          <p:nvPr/>
        </p:nvSpPr>
        <p:spPr>
          <a:xfrm>
            <a:off x="6469089" y="1212962"/>
            <a:ext cx="2418245" cy="1397722"/>
          </a:xfrm>
          <a:prstGeom prst="curvedDown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: изогнутая вверх 31">
            <a:extLst>
              <a:ext uri="{FF2B5EF4-FFF2-40B4-BE49-F238E27FC236}">
                <a16:creationId xmlns:a16="http://schemas.microsoft.com/office/drawing/2014/main" id="{2B1B185E-71DF-4962-AB05-AB7ABDF05AD7}"/>
              </a:ext>
            </a:extLst>
          </p:cNvPr>
          <p:cNvSpPr/>
          <p:nvPr/>
        </p:nvSpPr>
        <p:spPr>
          <a:xfrm>
            <a:off x="8868308" y="4039191"/>
            <a:ext cx="2395275" cy="1485900"/>
          </a:xfrm>
          <a:prstGeom prst="curvedUp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C92424-3E81-4D7F-BFE8-C65781C25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2684">
            <a:off x="10530548" y="2693935"/>
            <a:ext cx="128027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7670" y="222885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Поддержка проекта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776816" y="2259862"/>
            <a:ext cx="6096000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4000" dirty="0"/>
              <a:t>Финансирование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4000" dirty="0"/>
              <a:t>Гранты ФСИ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4000" dirty="0"/>
              <a:t>Информационная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4000" dirty="0"/>
              <a:t>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4000" dirty="0"/>
              <a:t>Партнеры</a:t>
            </a:r>
          </a:p>
        </p:txBody>
      </p:sp>
      <p:pic>
        <p:nvPicPr>
          <p:cNvPr id="105" name="Изображение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940" y="1285875"/>
            <a:ext cx="3048000" cy="2103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Изображение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8458200" y="1388078"/>
            <a:ext cx="3408680" cy="2423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Изображение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7048500" y="4251778"/>
            <a:ext cx="5143500" cy="247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Изображение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4450715"/>
            <a:ext cx="3048000" cy="2407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900" y="66942"/>
            <a:ext cx="483867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Команда: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EEE14-44DD-4E97-959E-56BD29E8E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1247" y="1083426"/>
            <a:ext cx="1928960" cy="1446719"/>
          </a:xfrm>
          <a:prstGeom prst="flowChartConnector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FB725A-8086-4579-B0F5-F2138A2A1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" y="898031"/>
            <a:ext cx="1444934" cy="1928960"/>
          </a:xfrm>
          <a:prstGeom prst="flowChartConnector">
            <a:avLst/>
          </a:prstGeom>
          <a:effectLst>
            <a:softEdge rad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1E78C8-3DDC-4705-88AF-80A867886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824" r="891" b="20176"/>
          <a:stretch/>
        </p:blipFill>
        <p:spPr>
          <a:xfrm>
            <a:off x="2462100" y="2619238"/>
            <a:ext cx="1472179" cy="1928960"/>
          </a:xfrm>
          <a:prstGeom prst="flowChartConnector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B70605-92E7-4751-8D4F-511105568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6" y="4514097"/>
            <a:ext cx="1463639" cy="1973446"/>
          </a:xfrm>
          <a:prstGeom prst="flowChartConnector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7AE7C3-9268-4777-A327-C070D7E5A472}"/>
              </a:ext>
            </a:extLst>
          </p:cNvPr>
          <p:cNvSpPr/>
          <p:nvPr/>
        </p:nvSpPr>
        <p:spPr>
          <a:xfrm>
            <a:off x="2544014" y="1085498"/>
            <a:ext cx="2213811" cy="11790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Ивановна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FCE9F7-FD31-440B-BE78-EBBD8190B8E7}"/>
              </a:ext>
            </a:extLst>
          </p:cNvPr>
          <p:cNvSpPr/>
          <p:nvPr/>
        </p:nvSpPr>
        <p:spPr>
          <a:xfrm>
            <a:off x="2384557" y="4898846"/>
            <a:ext cx="2213811" cy="12162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</a:p>
          <a:p>
            <a:pPr algn="ctr"/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Новосельная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Диана Алексеевна    </a:t>
            </a:r>
          </a:p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5FEBD4-7D90-42EB-92E5-C105F343A2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12" y="4620099"/>
            <a:ext cx="1522885" cy="2061046"/>
          </a:xfrm>
          <a:prstGeom prst="flowChartConnector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4ABD9A-F607-417A-A64B-014CA3765D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87" y="2761411"/>
            <a:ext cx="1480085" cy="1973447"/>
          </a:xfrm>
          <a:prstGeom prst="flowChartConnector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3838EA0-8172-48E8-8BAD-A04D4072D70D}"/>
              </a:ext>
            </a:extLst>
          </p:cNvPr>
          <p:cNvSpPr/>
          <p:nvPr/>
        </p:nvSpPr>
        <p:spPr>
          <a:xfrm>
            <a:off x="4386951" y="2994170"/>
            <a:ext cx="2213810" cy="11790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</a:p>
          <a:p>
            <a:pPr algn="ctr"/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Мищенок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Александра Сергеевна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489B04C-7C20-4834-8B6C-1E57C2B53F40}"/>
              </a:ext>
            </a:extLst>
          </p:cNvPr>
          <p:cNvSpPr/>
          <p:nvPr/>
        </p:nvSpPr>
        <p:spPr>
          <a:xfrm>
            <a:off x="7977453" y="1056442"/>
            <a:ext cx="2213810" cy="11790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Продакт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Красноперова Елизавета Александровна 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CE9FB99-D0C8-4D51-AE23-4564429C5351}"/>
              </a:ext>
            </a:extLst>
          </p:cNvPr>
          <p:cNvSpPr/>
          <p:nvPr/>
        </p:nvSpPr>
        <p:spPr>
          <a:xfrm>
            <a:off x="9491843" y="3120204"/>
            <a:ext cx="2213811" cy="11790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Анфимова Яна Ивановна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24F2738-987F-4797-A7C2-5DA1ADE6A390}"/>
              </a:ext>
            </a:extLst>
          </p:cNvPr>
          <p:cNvSpPr/>
          <p:nvPr/>
        </p:nvSpPr>
        <p:spPr>
          <a:xfrm>
            <a:off x="8233128" y="5206962"/>
            <a:ext cx="2213811" cy="11790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</a:p>
          <a:p>
            <a:pPr algn="ctr"/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Корепена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 Николаевна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-1651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0" y="368300"/>
            <a:ext cx="1234567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Трекер проекта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83870" y="1492250"/>
            <a:ext cx="6777990" cy="4262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800" b="1" dirty="0"/>
              <a:t>Виктория Скрыльникова</a:t>
            </a:r>
          </a:p>
          <a:p>
            <a:pPr algn="ctr"/>
            <a:endParaRPr lang="ru-RU" alt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/>
              <a:t>Аналитик ВАВТ Министерства Экономического развития РФ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 err="1"/>
              <a:t>Трекер</a:t>
            </a:r>
            <a:r>
              <a:rPr lang="ru-RU" altLang="en-US" sz="2400" dirty="0"/>
              <a:t> НТИ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/>
              <a:t>Эксперт НТИ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/>
              <a:t>Автор программного обеспечения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/>
              <a:t>Основатель компании AWAGAS GROUP LLC и Генеральный директор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/>
              <a:t>Разработки в области искусственного интеллекта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sz="2400" dirty="0"/>
              <a:t>Аналитика и AI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15" y="1492250"/>
            <a:ext cx="5020945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2250" y="1673741"/>
            <a:ext cx="471551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5400" dirty="0">
                <a:latin typeface="+mj-lt"/>
              </a:rPr>
              <a:t>Спасибо за внимание</a:t>
            </a:r>
            <a:r>
              <a:rPr lang="en-US" altLang="en-US" sz="5400" dirty="0">
                <a:latin typeface="+mj-lt"/>
              </a:rPr>
              <a:t>!</a:t>
            </a:r>
            <a:endParaRPr lang="ru-RU" altLang="en-US" sz="5400" dirty="0">
              <a:latin typeface="+mj-lt"/>
            </a:endParaRPr>
          </a:p>
          <a:p>
            <a:pPr algn="ctr"/>
            <a:endParaRPr lang="ru-RU" altLang="en-US" sz="5400" dirty="0">
              <a:latin typeface="+mj-lt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45" y="809625"/>
            <a:ext cx="6873240" cy="4313555"/>
          </a:xfrm>
          <a:prstGeom prst="rect">
            <a:avLst/>
          </a:prstGeom>
        </p:spPr>
      </p:pic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3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EC1863-895E-4286-B433-CB3391046603}"/>
              </a:ext>
            </a:extLst>
          </p:cNvPr>
          <p:cNvSpPr txBox="1"/>
          <p:nvPr/>
        </p:nvSpPr>
        <p:spPr>
          <a:xfrm>
            <a:off x="5084444" y="5123180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http://therighthabit.tilda.ws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995" y="1767840"/>
            <a:ext cx="6536690" cy="3322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latin typeface="+mj-lt"/>
                <a:sym typeface="+mn-ea"/>
              </a:rPr>
              <a:t>Правильная привычка</a:t>
            </a:r>
          </a:p>
          <a:p>
            <a:pPr algn="ctr"/>
            <a:endParaRPr lang="en-US" b="1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Мобильное приложение, которое помогает Вам вести здоровый образ жизни в игровом формате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rcRect l="-54" t="-1463" r="966" b="2704"/>
          <a:stretch>
            <a:fillRect/>
          </a:stretch>
        </p:blipFill>
        <p:spPr>
          <a:xfrm>
            <a:off x="6665595" y="1375410"/>
            <a:ext cx="3890645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2" descr="photo_5323454583361622905_y"/>
          <p:cNvPicPr>
            <a:picLocks noChangeAspect="1"/>
          </p:cNvPicPr>
          <p:nvPr/>
        </p:nvPicPr>
        <p:blipFill>
          <a:blip r:embed="rId3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sp>
        <p:nvSpPr>
          <p:cNvPr id="5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18655" y="5073015"/>
            <a:ext cx="4271645" cy="110744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1400"/>
            </a:lvl1pPr>
          </a:lstStyle>
          <a:p>
            <a:pPr algn="l"/>
            <a:r>
              <a:rPr lang="ru-RU" altLang="en-US" sz="2400" dirty="0"/>
              <a:t>Незнание родителей о </a:t>
            </a:r>
            <a:r>
              <a:rPr lang="ru-RU" altLang="en-US" sz="2400" dirty="0">
                <a:sym typeface="+mn-ea"/>
              </a:rPr>
              <a:t>методиках </a:t>
            </a:r>
            <a:r>
              <a:rPr lang="ru-RU" altLang="en-US" sz="2400" dirty="0"/>
              <a:t>прививания правильных привычек ребенку. </a:t>
            </a:r>
          </a:p>
        </p:txBody>
      </p:sp>
      <p:sp>
        <p:nvSpPr>
          <p:cNvPr id="14" name="Right Triangle 3"/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785028" y="83026"/>
            <a:ext cx="12191365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Проблемы: 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125291" y="1497965"/>
            <a:ext cx="3373755" cy="91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>
                <a:sym typeface="+mn-ea"/>
              </a:rPr>
              <a:t>Не самостоятельность детей.</a:t>
            </a:r>
          </a:p>
        </p:txBody>
      </p:sp>
      <p:pic>
        <p:nvPicPr>
          <p:cNvPr id="101" name="Изображение 100"/>
          <p:cNvPicPr/>
          <p:nvPr/>
        </p:nvPicPr>
        <p:blipFill>
          <a:blip r:embed="rId2"/>
          <a:srcRect l="10535" r="23951"/>
          <a:stretch>
            <a:fillRect/>
          </a:stretch>
        </p:blipFill>
        <p:spPr>
          <a:xfrm>
            <a:off x="7018655" y="1019175"/>
            <a:ext cx="4271645" cy="3856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3"/>
          <a:srcRect l="9677" r="14066"/>
          <a:stretch>
            <a:fillRect/>
          </a:stretch>
        </p:blipFill>
        <p:spPr>
          <a:xfrm>
            <a:off x="1068070" y="2411730"/>
            <a:ext cx="4271010" cy="3833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Изображение 14" descr="photo_5323454583361622905_y"/>
          <p:cNvPicPr>
            <a:picLocks noChangeAspect="1"/>
          </p:cNvPicPr>
          <p:nvPr/>
        </p:nvPicPr>
        <p:blipFill>
          <a:blip r:embed="rId4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186556" y="123268"/>
            <a:ext cx="681355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Решение: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99886" y="1916947"/>
            <a:ext cx="5093970" cy="194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en-US" sz="3200" dirty="0">
                <a:sym typeface="+mn-ea"/>
              </a:rPr>
              <a:t>Мобильное приложение, которое помогает Вам вести здоровый образ жизни в игровом формате.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CB3473-B780-492F-B516-37169F50E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16" y="1916947"/>
            <a:ext cx="7340334" cy="4440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472727" y="81121"/>
            <a:ext cx="1234694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Социально-значимый эффект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91511" y="1355236"/>
            <a:ext cx="56807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/>
              <a:t>Формирование самостоятельности в интересной форме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/>
              <a:t>Обогащение родительского багажа методиками по прививанию правильных привычек детям 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93" y="895828"/>
            <a:ext cx="4957967" cy="3307161"/>
          </a:xfrm>
          <a:prstGeom prst="rect">
            <a:avLst/>
          </a:prstGeom>
        </p:spPr>
      </p:pic>
      <p:pic>
        <p:nvPicPr>
          <p:cNvPr id="104" name="Изображение 103"/>
          <p:cNvPicPr/>
          <p:nvPr/>
        </p:nvPicPr>
        <p:blipFill>
          <a:blip r:embed="rId4"/>
          <a:srcRect l="1667" t="6750" r="2326" b="4602"/>
          <a:stretch>
            <a:fillRect/>
          </a:stretch>
        </p:blipFill>
        <p:spPr>
          <a:xfrm>
            <a:off x="4621820" y="3336816"/>
            <a:ext cx="5336312" cy="35593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-635" y="291849"/>
            <a:ext cx="1219327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  <a:sym typeface="+mn-ea"/>
              </a:rPr>
              <a:t>Рынок</a:t>
            </a:r>
            <a:endParaRPr lang="en-US" sz="4800" dirty="0">
              <a:latin typeface="+mj-lt"/>
            </a:endParaRPr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6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98793" y="4351702"/>
            <a:ext cx="6133175" cy="2002155"/>
            <a:chOff x="6009831" y="3106034"/>
            <a:chExt cx="4823268" cy="1549947"/>
          </a:xfrm>
        </p:grpSpPr>
        <p:sp>
          <p:nvSpPr>
            <p:cNvPr id="26" name="Rectangle 25"/>
            <p:cNvSpPr/>
            <p:nvPr/>
          </p:nvSpPr>
          <p:spPr>
            <a:xfrm>
              <a:off x="6908799" y="3138056"/>
              <a:ext cx="3924300" cy="14859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6009831" y="3106034"/>
              <a:ext cx="1939818" cy="1549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3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57925" y="1447068"/>
            <a:ext cx="5608955" cy="2001520"/>
            <a:chOff x="1730547" y="1653996"/>
            <a:chExt cx="4723799" cy="1549947"/>
          </a:xfrm>
        </p:grpSpPr>
        <p:sp>
          <p:nvSpPr>
            <p:cNvPr id="24" name="Rectangle 23"/>
            <p:cNvSpPr/>
            <p:nvPr/>
          </p:nvSpPr>
          <p:spPr>
            <a:xfrm>
              <a:off x="1730547" y="1654056"/>
              <a:ext cx="3924300" cy="14859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4656407" y="1653996"/>
              <a:ext cx="1797939" cy="1549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5080"/>
            <a:ext cx="650240" cy="5613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63F93-037E-4559-9052-D0F20E08D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25"/>
          <a:stretch/>
        </p:blipFill>
        <p:spPr>
          <a:xfrm rot="10800000">
            <a:off x="-140741" y="1389655"/>
            <a:ext cx="5762086" cy="199966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4F7F153-57D7-4E36-93EB-5DD01F26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848897"/>
            <a:ext cx="1326068" cy="1081177"/>
          </a:xfrm>
        </p:spPr>
        <p:txBody>
          <a:bodyPr/>
          <a:lstStyle/>
          <a:p>
            <a:r>
              <a:rPr lang="en-US" dirty="0"/>
              <a:t>TAM</a:t>
            </a:r>
            <a:endParaRPr lang="ru-RU" dirty="0"/>
          </a:p>
        </p:txBody>
      </p:sp>
      <p:sp>
        <p:nvSpPr>
          <p:cNvPr id="21" name="Заголовок 8">
            <a:extLst>
              <a:ext uri="{FF2B5EF4-FFF2-40B4-BE49-F238E27FC236}">
                <a16:creationId xmlns:a16="http://schemas.microsoft.com/office/drawing/2014/main" id="{548B1C7B-3B46-4062-B069-4BD84967A9C2}"/>
              </a:ext>
            </a:extLst>
          </p:cNvPr>
          <p:cNvSpPr txBox="1">
            <a:spLocks/>
          </p:cNvSpPr>
          <p:nvPr/>
        </p:nvSpPr>
        <p:spPr>
          <a:xfrm>
            <a:off x="10136425" y="1907240"/>
            <a:ext cx="1326068" cy="108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</a:t>
            </a:r>
            <a:endParaRPr lang="ru-RU" dirty="0"/>
          </a:p>
        </p:txBody>
      </p:sp>
      <p:sp>
        <p:nvSpPr>
          <p:cNvPr id="22" name="Заголовок 8">
            <a:extLst>
              <a:ext uri="{FF2B5EF4-FFF2-40B4-BE49-F238E27FC236}">
                <a16:creationId xmlns:a16="http://schemas.microsoft.com/office/drawing/2014/main" id="{3139255D-9A3F-408E-8888-D4291C0B006B}"/>
              </a:ext>
            </a:extLst>
          </p:cNvPr>
          <p:cNvSpPr txBox="1">
            <a:spLocks/>
          </p:cNvSpPr>
          <p:nvPr/>
        </p:nvSpPr>
        <p:spPr>
          <a:xfrm>
            <a:off x="3313351" y="4755269"/>
            <a:ext cx="1326068" cy="108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</a:t>
            </a:r>
            <a:endParaRPr lang="ru-RU" dirty="0"/>
          </a:p>
        </p:txBody>
      </p:sp>
      <p:sp>
        <p:nvSpPr>
          <p:cNvPr id="25" name="Заголовок 8">
            <a:extLst>
              <a:ext uri="{FF2B5EF4-FFF2-40B4-BE49-F238E27FC236}">
                <a16:creationId xmlns:a16="http://schemas.microsoft.com/office/drawing/2014/main" id="{F6BA4042-97D2-4BCA-BE96-8A67D4946F73}"/>
              </a:ext>
            </a:extLst>
          </p:cNvPr>
          <p:cNvSpPr txBox="1">
            <a:spLocks/>
          </p:cNvSpPr>
          <p:nvPr/>
        </p:nvSpPr>
        <p:spPr>
          <a:xfrm>
            <a:off x="2550694" y="1907240"/>
            <a:ext cx="2757919" cy="108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рынка: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7016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650F83BA-F44C-4BD7-A1A7-B8B0D2AD7A63}"/>
              </a:ext>
            </a:extLst>
          </p:cNvPr>
          <p:cNvSpPr txBox="1">
            <a:spLocks/>
          </p:cNvSpPr>
          <p:nvPr/>
        </p:nvSpPr>
        <p:spPr>
          <a:xfrm>
            <a:off x="6520851" y="1824610"/>
            <a:ext cx="3120455" cy="108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Доступный объем рынка: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641 635 488 р.</a:t>
            </a:r>
          </a:p>
        </p:txBody>
      </p:sp>
      <p:sp>
        <p:nvSpPr>
          <p:cNvPr id="28" name="Заголовок 8">
            <a:extLst>
              <a:ext uri="{FF2B5EF4-FFF2-40B4-BE49-F238E27FC236}">
                <a16:creationId xmlns:a16="http://schemas.microsoft.com/office/drawing/2014/main" id="{9350136F-0161-4FCA-860B-DDE2373EE833}"/>
              </a:ext>
            </a:extLst>
          </p:cNvPr>
          <p:cNvSpPr txBox="1">
            <a:spLocks/>
          </p:cNvSpPr>
          <p:nvPr/>
        </p:nvSpPr>
        <p:spPr>
          <a:xfrm>
            <a:off x="5594890" y="4814682"/>
            <a:ext cx="3260352" cy="108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достижимый объем рынка: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177 533 856 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54330" y="561340"/>
            <a:ext cx="9874885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Конкуренты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130" y="743585"/>
            <a:ext cx="4151630" cy="3102610"/>
          </a:xfrm>
          <a:prstGeom prst="rect">
            <a:avLst/>
          </a:prstGeom>
        </p:spPr>
      </p:pic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3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095" y="3429000"/>
            <a:ext cx="6104890" cy="330771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38760" y="1856266"/>
            <a:ext cx="6096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3200" dirty="0"/>
              <a:t>internetmatters.org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3200" dirty="0"/>
              <a:t>Fitstar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3200" dirty="0" err="1"/>
              <a:t>FatSecret</a:t>
            </a:r>
            <a:endParaRPr lang="ru-RU" altLang="en-US" sz="3200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055" y="3736975"/>
            <a:ext cx="3227705" cy="3152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0330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4800" dirty="0">
                <a:latin typeface="+mj-lt"/>
              </a:rPr>
              <a:t>Бизнес-модель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CED3B-8F38-418B-A72F-D23BC228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8" t="4503" r="24553"/>
          <a:stretch/>
        </p:blipFill>
        <p:spPr>
          <a:xfrm>
            <a:off x="0" y="1138556"/>
            <a:ext cx="6853083" cy="58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/>
        </p:nvSpPr>
        <p:spPr>
          <a:xfrm rot="16200000" flipH="1">
            <a:off x="5493856" y="5079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0330"/>
            <a:ext cx="12192000" cy="5537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en-US" sz="3600" dirty="0">
                <a:latin typeface="+mj-lt"/>
              </a:rPr>
              <a:t>Бизнес-модель</a:t>
            </a:r>
          </a:p>
        </p:txBody>
      </p:sp>
      <p:pic>
        <p:nvPicPr>
          <p:cNvPr id="5" name="Изображение 4" descr="photo_5323454583361622905_y"/>
          <p:cNvPicPr>
            <a:picLocks noChangeAspect="1"/>
          </p:cNvPicPr>
          <p:nvPr/>
        </p:nvPicPr>
        <p:blipFill>
          <a:blip r:embed="rId2"/>
          <a:srcRect l="29963" t="12907" r="31037" b="53435"/>
          <a:stretch>
            <a:fillRect/>
          </a:stretch>
        </p:blipFill>
        <p:spPr>
          <a:xfrm>
            <a:off x="11541760" y="0"/>
            <a:ext cx="650240" cy="561340"/>
          </a:xfrm>
          <a:prstGeom prst="rect">
            <a:avLst/>
          </a:prstGeom>
        </p:spPr>
      </p:pic>
      <p:graphicFrame>
        <p:nvGraphicFramePr>
          <p:cNvPr id="6" name="Таблица 5"/>
          <p:cNvGraphicFramePr/>
          <p:nvPr/>
        </p:nvGraphicFramePr>
        <p:xfrm>
          <a:off x="251460" y="1022350"/>
          <a:ext cx="11940540" cy="539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8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chemeClr val="tx1"/>
                          </a:solidFill>
                        </a:rPr>
                        <a:t>Основные партнеры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chemeClr val="tx1"/>
                          </a:solidFill>
                        </a:rPr>
                        <a:t>Основное направление деятельности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chemeClr val="tx1"/>
                          </a:solidFill>
                          <a:sym typeface="+mn-ea"/>
                        </a:rPr>
                        <a:t>Прилогаемые преимущества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chemeClr val="tx1"/>
                          </a:solidFill>
                          <a:sym typeface="+mn-ea"/>
                        </a:rPr>
                        <a:t>Отношение с клиентами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chemeClr val="tx1"/>
                          </a:solidFill>
                          <a:sym typeface="+mn-ea"/>
                        </a:rPr>
                        <a:t>Сигмент клиентов-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925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Оздоровительные организации/центры.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/>
                        <a:t>Помощь в ведении здорового образа жизни.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/>
                        <a:t>Приложение в лёгкой и удобной форме оказывает поддержку в повышении положительной мотивации к ежедневным занятиям, применение приложения позволит существенно повысить интерес к здоровому образу жизни.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/>
                        <a:t>Сообщения через поддержку в приложении, сообщения на сайте.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/>
                        <a:t>Родители с детьми, люди находящиеся на реабилитации после болезни/операции, занятые люди, люди желающие заняться собой.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 b="1">
                          <a:sym typeface="+mn-ea"/>
                        </a:rPr>
                        <a:t>Основные ресурсы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8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>
                          <a:sym typeface="+mn-ea"/>
                        </a:rPr>
                        <a:t>Сайт, приложение, команда, бизнес план проекта.</a:t>
                      </a:r>
                      <a:endParaRPr lang="ru-RU" altLang="en-US" sz="1800"/>
                    </a:p>
                    <a:p>
                      <a:pPr>
                        <a:buNone/>
                      </a:pPr>
                      <a:endParaRPr lang="ru-RU" altLang="en-US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sym typeface="Arial" panose="020B0604020202020204" pitchFamily="34" charset="0"/>
                        </a:rPr>
                        <a:t>Структура расходов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 b="1">
                          <a:sym typeface="+mn-ea"/>
                        </a:rPr>
                        <a:t>Потоки выручки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540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/>
                        <a:t>Разработка приложения, сертификация и лицензирование продукта.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/>
                        <a:t>Подписка в приложении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526</Words>
  <Application>Microsoft Office PowerPoint</Application>
  <PresentationFormat>Широкоэкранный</PresentationFormat>
  <Paragraphs>148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ExtraBold</vt:lpstr>
      <vt:lpstr>Segoe UI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Полина</dc:creator>
  <cp:lastModifiedBy>Золотикова Полина Сергеевна</cp:lastModifiedBy>
  <cp:revision>102</cp:revision>
  <dcterms:created xsi:type="dcterms:W3CDTF">2018-05-07T03:42:00Z</dcterms:created>
  <dcterms:modified xsi:type="dcterms:W3CDTF">2023-11-04T15:46:08Z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221EB526817F4C4292A07819D82D1944_13</vt:lpwstr>
  </property>
  <property fmtid="{D5CDD505-2E9C-101B-9397-08002B2CF9AE}" pid="3" name="KSOProductBuildVer">
    <vt:lpwstr>1049-12.2.0.13266</vt:lpwstr>
  </property>
</Properties>
</file>