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6" r:id="rId3"/>
    <p:sldId id="267" r:id="rId4"/>
    <p:sldId id="263" r:id="rId5"/>
    <p:sldId id="272" r:id="rId6"/>
    <p:sldId id="276" r:id="rId7"/>
    <p:sldId id="277" r:id="rId8"/>
    <p:sldId id="275" r:id="rId9"/>
    <p:sldId id="271" r:id="rId10"/>
    <p:sldId id="269" r:id="rId11"/>
    <p:sldId id="268" r:id="rId12"/>
    <p:sldId id="273" r:id="rId13"/>
    <p:sldId id="279" r:id="rId14"/>
    <p:sldId id="278" r:id="rId15"/>
    <p:sldId id="27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982" userDrawn="1">
          <p15:clr>
            <a:srgbClr val="A4A3A4"/>
          </p15:clr>
        </p15:guide>
        <p15:guide id="3" orient="horz" pos="981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pos="7174" userDrawn="1">
          <p15:clr>
            <a:srgbClr val="A4A3A4"/>
          </p15:clr>
        </p15:guide>
        <p15:guide id="6" pos="3613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429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C18"/>
    <a:srgbClr val="E88226"/>
    <a:srgbClr val="81837D"/>
    <a:srgbClr val="F9633B"/>
    <a:srgbClr val="FFFFFF"/>
    <a:srgbClr val="21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99" autoAdjust="0"/>
    <p:restoredTop sz="96405"/>
  </p:normalViewPr>
  <p:slideViewPr>
    <p:cSldViewPr snapToGrid="0" snapToObjects="1">
      <p:cViewPr varScale="1">
        <p:scale>
          <a:sx n="77" d="100"/>
          <a:sy n="77" d="100"/>
        </p:scale>
        <p:origin x="1334" y="58"/>
      </p:cViewPr>
      <p:guideLst>
        <p:guide orient="horz" pos="2160"/>
        <p:guide pos="982"/>
        <p:guide orient="horz" pos="981"/>
        <p:guide orient="horz" pos="3952"/>
        <p:guide pos="7174"/>
        <p:guide pos="3613"/>
        <p:guide pos="3840"/>
        <p:guide pos="42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mjo\Downloads\Telegram%20Desktop\&#1056;&#1072;&#1089;&#1095;&#1077;&#1090;%20&#1101;&#1082;&#1086;&#1085;&#1086;&#1084;&#1080;&#1082;%20&#1041;&#1055;&#1051;&#104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65465403593711"/>
          <c:y val="0.1016498065341534"/>
          <c:w val="0.76702952755905507"/>
          <c:h val="0.7922448235637211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Лист1!$A$23</c:f>
              <c:strCache>
                <c:ptCount val="1"/>
                <c:pt idx="0">
                  <c:v>Накопленный ЧДДП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Лист1!$B$23:$L$23</c:f>
              <c:numCache>
                <c:formatCode>_-* #\ ##0.00\ _₽_-;\-* #\ ##0.00\ _₽_-;_-* "-"??\ _₽_-;_-@_-</c:formatCode>
                <c:ptCount val="11"/>
                <c:pt idx="0">
                  <c:v>-500000</c:v>
                </c:pt>
                <c:pt idx="1">
                  <c:v>-2220352.4229074889</c:v>
                </c:pt>
                <c:pt idx="2">
                  <c:v>-2821059.9856391544</c:v>
                </c:pt>
                <c:pt idx="3">
                  <c:v>-1832053.5658334638</c:v>
                </c:pt>
                <c:pt idx="4">
                  <c:v>-735445.53378485679</c:v>
                </c:pt>
                <c:pt idx="5">
                  <c:v>457293.10234755138</c:v>
                </c:pt>
                <c:pt idx="6">
                  <c:v>1749677.153229238</c:v>
                </c:pt>
                <c:pt idx="7">
                  <c:v>3143788.8993978165</c:v>
                </c:pt>
                <c:pt idx="8">
                  <c:v>4640199.0142864957</c:v>
                </c:pt>
                <c:pt idx="9">
                  <c:v>6237979.6477846801</c:v>
                </c:pt>
                <c:pt idx="10">
                  <c:v>7934782.7737442283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3C-4B5F-8BAB-825ECF7EDDED}"/>
            </c:ext>
          </c:extLst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Выручка, руб/год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Лист1!$C$4:$L$4</c:f>
              <c:numCache>
                <c:formatCode>_(* #,##0.00_);_(* \(#,##0.00\);_(* "-"??_);_(@_)</c:formatCode>
                <c:ptCount val="10"/>
                <c:pt idx="0">
                  <c:v>6000000</c:v>
                </c:pt>
                <c:pt idx="1">
                  <c:v>6864000</c:v>
                </c:pt>
                <c:pt idx="2">
                  <c:v>7917312</c:v>
                </c:pt>
                <c:pt idx="3">
                  <c:v>9178890.2400000002</c:v>
                </c:pt>
                <c:pt idx="4">
                  <c:v>10528727.040000001</c:v>
                </c:pt>
                <c:pt idx="5">
                  <c:v>12117862.907904001</c:v>
                </c:pt>
                <c:pt idx="6">
                  <c:v>13969121.964195842</c:v>
                </c:pt>
                <c:pt idx="7">
                  <c:v>16107004.977846682</c:v>
                </c:pt>
                <c:pt idx="8">
                  <c:v>18557796.323495511</c:v>
                </c:pt>
                <c:pt idx="9">
                  <c:v>21349677.186322272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3C-4B5F-8BAB-825ECF7EDD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367024"/>
        <c:axId val="27366608"/>
      </c:lineChart>
      <c:catAx>
        <c:axId val="2736702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66608"/>
        <c:crosses val="autoZero"/>
        <c:auto val="1"/>
        <c:lblAlgn val="ctr"/>
        <c:lblOffset val="100"/>
        <c:noMultiLvlLbl val="0"/>
      </c:catAx>
      <c:valAx>
        <c:axId val="27366608"/>
        <c:scaling>
          <c:orientation val="minMax"/>
        </c:scaling>
        <c:delete val="0"/>
        <c:axPos val="l"/>
        <c:numFmt formatCode="_-* #\ ##0.00\ _₽_-;\-* #\ ##0.00\ _₽_-;_-* &quot;-&quot;??\ _₽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6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82F33-EDE1-9642-926E-FC97F4D96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1BB52D-A377-204D-BFB8-CDE1E4EB4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872AB-9EF6-E841-A23F-3F5A4E0F4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2384F1-95FC-D943-93CD-51BF52B90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8D556F-FA3D-1C4B-9794-D9940FF9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54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AC8D9-0B14-CD40-91A8-5015C1539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F3B234-2DCC-4742-9996-D364E2A6C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19B123-97F2-274E-8926-464FCB3F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8A326D-6DE9-D249-8DB0-8CABC243B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5F7967-0BA4-714A-BA7F-DA980419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28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32FD552-180C-B847-8140-23A0188E70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159AAE-DEDD-9E45-9BE0-0EC4D6E8A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B7F6B3-19CC-1248-BEF3-8B08B1F3D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18875D-B762-3344-84BB-CEE777DD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15059F-C104-7347-A29A-6C3805046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1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106B6-E2F2-6C4C-ACFB-D643DCE4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2815F4-BDCD-9541-8879-1633ECF50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D3DF23-3B7C-C849-92BD-F90A32B2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1DDD51-4F09-A240-9F69-FC1829941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241794-8502-FC4E-A48B-0E6F67C1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74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CB50F-0785-8E48-8454-C25CEFF68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820D09-B78C-2B40-AA8F-ADBD14804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50A284-956E-6D49-808E-D9179131D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68B5B2-90E8-E34E-B030-50405E5F8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91912-46F8-EA47-863F-308EC771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6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C1A5E-52E1-A740-B0C0-38F0D697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FDE98F-6380-E946-8A39-DB28F9050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AF57E6-8859-3049-A4B7-85F34A639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D61951-3C9B-EA45-84EF-B9767753F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7609FC-C8F1-2647-BB86-7DC4DF65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3987DA-F658-5E4C-AF78-04F2B0F18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36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0B139-BA2A-A943-A65A-411A6EF68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C57479-4F1B-064A-9EB3-451E6FFD2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63ABE9-B7DE-A848-9C3A-917AAA4AB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8A2642B-EED4-114B-A2D8-F21D116B5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EDC37D-ABDD-AF49-AD4B-CD65130A76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CB0957-5554-9C4E-98FD-7F949F8F4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BB8208E-41A4-994B-B187-113B0ECBB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ACE7BBA-93CA-9042-A8A7-3E766730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44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37B609-4973-714B-A156-A43D9EF6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D972C8-652B-F34E-BFC7-D2D4BB472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3EE1AB-B37D-5149-8C17-5B45C4D8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A4C623-58E0-874F-83F5-AA105822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19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DCEFE6-ECB9-0044-91B0-1DC5B4E17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322E01-5EF3-8C45-AAF8-8C1B2BCD9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4B2AB9-9AAF-3F49-908B-2D9041F1D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97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B86FE-26DF-F54E-A941-93C717FF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A5ADDF-6EF8-C44D-9C08-DAC22EB1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0D37AD-11B4-FD48-B804-3DB9318AF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257F10-C976-1747-B375-0EC7D778E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C67E5C-3C48-7646-BC5E-4301D65DB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221DED-EAC5-BE4C-A500-D4F08282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46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673D9-7A10-044B-82F9-2F01F556A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A091AB-50EA-9146-B86F-B73723ADA6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E92EDA-E858-3645-B34C-94CBCA88E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8CF516-6359-8741-BCD6-CF25BA8E0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D66FE7-FF8D-EB4B-9139-25915D99B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C5DD21-9ECB-A84D-97A1-FFE732D9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93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B118B-4042-8848-ABA9-DCC8B9FA4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B4A2C6-5030-BF4E-9DE7-2122D9A94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7B039-F07D-914C-931A-BB0F7684FD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F3D28-0A9F-9E43-BEF8-0CEBEBEEA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CA550B-2DE1-D842-86BD-A0AB158CF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8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6FBDE-10EE-3749-A761-473EC2D65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7" y="1901506"/>
            <a:ext cx="6771248" cy="291151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effectLst/>
                <a:latin typeface="Calleo-Trial SemiBold" pitchFamily="2" charset="0"/>
              </a:rPr>
              <a:t>Логистическая система с использованием модульных БПЛА</a:t>
            </a:r>
            <a:br>
              <a:rPr lang="en-US" sz="4400" b="1" dirty="0">
                <a:effectLst/>
                <a:latin typeface="Calleo-Trial SemiBold" pitchFamily="2" charset="0"/>
              </a:rPr>
            </a:br>
            <a:r>
              <a:rPr lang="ru-RU" b="1" dirty="0">
                <a:effectLst/>
                <a:latin typeface="Calleo-Trial SemiBold" pitchFamily="2" charset="0"/>
              </a:rPr>
              <a:t>ОТУС</a:t>
            </a:r>
            <a:endParaRPr lang="ru-RU" sz="102800" b="1" dirty="0">
              <a:latin typeface="Calleo-Trial SemiBold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77AD8C-F4BF-8245-9D39-440EB7437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7" y="4821075"/>
            <a:ext cx="4554220" cy="180292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1600" dirty="0">
                <a:effectLst/>
                <a:latin typeface="Calleo-Trial" pitchFamily="2" charset="0"/>
              </a:rPr>
              <a:t>МГТУ «СТАНКИН»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A96A55-F4E0-CB46-BD1E-8FDB15E38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26" y="760931"/>
            <a:ext cx="2391719" cy="117801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3FF8509-A34A-C04E-9379-1856C97EF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778" y="829550"/>
            <a:ext cx="7357860" cy="3964014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BF422E0-A4CF-C94F-9211-E4BFF18D97E1}"/>
              </a:ext>
            </a:extLst>
          </p:cNvPr>
          <p:cNvCxnSpPr/>
          <p:nvPr/>
        </p:nvCxnSpPr>
        <p:spPr>
          <a:xfrm>
            <a:off x="914397" y="4019515"/>
            <a:ext cx="0" cy="6636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350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85DAEED-A7EE-4CAA-BC63-B6E50E705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771" y="1731635"/>
            <a:ext cx="9639199" cy="3593754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B9AA1D-E3F6-7341-88A2-48904FFF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1893" y="6252519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latin typeface="Calleo-Trial" pitchFamily="2" charset="0"/>
              </a:rPr>
              <a:t>10</a:t>
            </a:fld>
            <a:endParaRPr lang="ru-RU" sz="1000" dirty="0">
              <a:latin typeface="Calleo-Trial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BE36096-E033-452B-91F2-20E510FEA54B}"/>
              </a:ext>
            </a:extLst>
          </p:cNvPr>
          <p:cNvSpPr txBox="1"/>
          <p:nvPr/>
        </p:nvSpPr>
        <p:spPr>
          <a:xfrm>
            <a:off x="1408999" y="3431226"/>
            <a:ext cx="47639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Планируется получение патента на полезную модель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Готовится подача заявки на регистрацию программы для ЭВМ архитектуры БЦВМ</a:t>
            </a: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BC487439-1362-4A6A-8D55-07A45144D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365126"/>
            <a:ext cx="4685270" cy="450420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latin typeface="Calleo-Trial SemiBold" pitchFamily="2" charset="0"/>
              </a:rPr>
              <a:t>Интеллектуальная собственность</a:t>
            </a:r>
          </a:p>
        </p:txBody>
      </p:sp>
    </p:spTree>
    <p:extLst>
      <p:ext uri="{BB962C8B-B14F-4D97-AF65-F5344CB8AC3E}">
        <p14:creationId xmlns:p14="http://schemas.microsoft.com/office/powerpoint/2010/main" val="1862572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365126"/>
            <a:ext cx="4685270" cy="450420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latin typeface="Calleo-Trial SemiBold" pitchFamily="2" charset="0"/>
              </a:rPr>
              <a:t>Финансы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B9AA1D-E3F6-7341-88A2-48904FFF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1893" y="6252519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latin typeface="Calleo-Trial" pitchFamily="2" charset="0"/>
              </a:rPr>
              <a:t>11</a:t>
            </a:fld>
            <a:endParaRPr lang="ru-RU" sz="1000" dirty="0">
              <a:latin typeface="Calleo-Trial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01FB1F1-BD8E-4556-8475-C52D38349CB0}"/>
              </a:ext>
            </a:extLst>
          </p:cNvPr>
          <p:cNvSpPr txBox="1"/>
          <p:nvPr/>
        </p:nvSpPr>
        <p:spPr>
          <a:xfrm>
            <a:off x="1269690" y="2955496"/>
            <a:ext cx="1684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ea typeface="Noto Sans" panose="020B0502040504020204" pitchFamily="34" charset="0"/>
              </a:rPr>
              <a:t>NPV</a:t>
            </a:r>
            <a:endParaRPr lang="ru-RU" sz="1600" b="1" dirty="0">
              <a:ea typeface="Noto Sans" panose="020B0502040504020204" pitchFamily="34" charset="0"/>
            </a:endParaRPr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7786F53F-FF87-4AE8-8818-A78194485D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879160"/>
              </p:ext>
            </p:extLst>
          </p:nvPr>
        </p:nvGraphicFramePr>
        <p:xfrm>
          <a:off x="5916061" y="1617181"/>
          <a:ext cx="6042723" cy="362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0E3C025E-4E0E-40AA-994E-B73C56A4D2DA}"/>
              </a:ext>
            </a:extLst>
          </p:cNvPr>
          <p:cNvSpPr txBox="1"/>
          <p:nvPr/>
        </p:nvSpPr>
        <p:spPr>
          <a:xfrm>
            <a:off x="4318309" y="2995248"/>
            <a:ext cx="466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ea typeface="Noto Sans" panose="020B0502040504020204" pitchFamily="34" charset="0"/>
              </a:rPr>
              <a:t>IRR</a:t>
            </a:r>
            <a:endParaRPr lang="ru-RU" sz="1600" b="1" dirty="0">
              <a:ea typeface="Noto Sans" panose="020B050204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FC976C-340C-4D90-A163-6030BAD913E3}"/>
              </a:ext>
            </a:extLst>
          </p:cNvPr>
          <p:cNvSpPr txBox="1"/>
          <p:nvPr/>
        </p:nvSpPr>
        <p:spPr>
          <a:xfrm>
            <a:off x="1604969" y="4377226"/>
            <a:ext cx="1013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ea typeface="Noto Sans" panose="020B0502040504020204" pitchFamily="34" charset="0"/>
              </a:rPr>
              <a:t>PI</a:t>
            </a:r>
            <a:endParaRPr lang="ru-RU" sz="1600" b="1" dirty="0">
              <a:ea typeface="Noto Sans" panose="020B050204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0323E9-2B21-4C27-9690-0AB2F84EA99D}"/>
              </a:ext>
            </a:extLst>
          </p:cNvPr>
          <p:cNvSpPr txBox="1"/>
          <p:nvPr/>
        </p:nvSpPr>
        <p:spPr>
          <a:xfrm>
            <a:off x="3629639" y="4377226"/>
            <a:ext cx="1852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a typeface="Noto Sans" panose="020B0502040504020204" pitchFamily="34" charset="0"/>
              </a:rPr>
              <a:t>Срок</a:t>
            </a:r>
            <a:r>
              <a:rPr lang="ru-RU" sz="1600" dirty="0">
                <a:ea typeface="Noto Sans" panose="020B0502040504020204" pitchFamily="34" charset="0"/>
              </a:rPr>
              <a:t> </a:t>
            </a:r>
            <a:r>
              <a:rPr lang="ru-RU" sz="1600" b="1" dirty="0">
                <a:ea typeface="Noto Sans" panose="020B0502040504020204" pitchFamily="34" charset="0"/>
              </a:rPr>
              <a:t>окупаемости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F2C64A-38C6-40D4-A5CF-44DEBB2712D6}"/>
              </a:ext>
            </a:extLst>
          </p:cNvPr>
          <p:cNvSpPr txBox="1"/>
          <p:nvPr/>
        </p:nvSpPr>
        <p:spPr>
          <a:xfrm>
            <a:off x="3309330" y="3735544"/>
            <a:ext cx="247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05A1E"/>
                </a:solidFill>
                <a:ea typeface="Noto Sans" panose="020B0502040504020204" pitchFamily="34" charset="0"/>
              </a:rPr>
              <a:t>4, 5 года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A9F023-D0AF-44F2-A0A0-009441585D36}"/>
              </a:ext>
            </a:extLst>
          </p:cNvPr>
          <p:cNvSpPr txBox="1"/>
          <p:nvPr/>
        </p:nvSpPr>
        <p:spPr>
          <a:xfrm>
            <a:off x="1317705" y="3730895"/>
            <a:ext cx="15880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05A1E"/>
                </a:solidFill>
                <a:ea typeface="Noto Sans" panose="020B0502040504020204" pitchFamily="34" charset="0"/>
              </a:rPr>
              <a:t>2,443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680A2E-F20E-4D39-BDFD-AD7296A77CBD}"/>
              </a:ext>
            </a:extLst>
          </p:cNvPr>
          <p:cNvSpPr txBox="1"/>
          <p:nvPr/>
        </p:nvSpPr>
        <p:spPr>
          <a:xfrm>
            <a:off x="3959570" y="2348917"/>
            <a:ext cx="1178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05A1E"/>
                </a:solidFill>
                <a:ea typeface="Noto Sans" panose="020B0502040504020204" pitchFamily="34" charset="0"/>
              </a:rPr>
              <a:t>18%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408EA7-D681-43EF-90D8-C3D381B64934}"/>
              </a:ext>
            </a:extLst>
          </p:cNvPr>
          <p:cNvSpPr txBox="1"/>
          <p:nvPr/>
        </p:nvSpPr>
        <p:spPr>
          <a:xfrm>
            <a:off x="683084" y="2348917"/>
            <a:ext cx="28572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05A1E"/>
                </a:solidFill>
                <a:ea typeface="Noto Sans" panose="020B0502040504020204" pitchFamily="34" charset="0"/>
              </a:rPr>
              <a:t> 7 934 782,77 </a:t>
            </a:r>
          </a:p>
        </p:txBody>
      </p:sp>
    </p:spTree>
    <p:extLst>
      <p:ext uri="{BB962C8B-B14F-4D97-AF65-F5344CB8AC3E}">
        <p14:creationId xmlns:p14="http://schemas.microsoft.com/office/powerpoint/2010/main" val="2638806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6FBDE-10EE-3749-A761-473EC2D65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779" y="-115324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>
                <a:solidFill>
                  <a:schemeClr val="bg1"/>
                </a:solidFill>
                <a:latin typeface="Calleo-Trial SemiBold" pitchFamily="2" charset="0"/>
              </a:rPr>
              <a:t>Зачем мы здесь?</a:t>
            </a:r>
            <a:endParaRPr lang="ru-RU" sz="102800" b="1" dirty="0">
              <a:solidFill>
                <a:schemeClr val="bg1"/>
              </a:solidFill>
              <a:latin typeface="Calleo-Trial SemiBold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77AD8C-F4BF-8245-9D39-440EB7437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416" y="2731453"/>
            <a:ext cx="4554220" cy="180292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1600" dirty="0">
                <a:solidFill>
                  <a:schemeClr val="bg1"/>
                </a:solidFill>
                <a:effectLst/>
                <a:latin typeface="Calleo-Trial" pitchFamily="2" charset="0"/>
              </a:rPr>
              <a:t>1.ПОЛУЧЕНИЕ ЭКСПЕРТИЗЫ ПРОЕКТА</a:t>
            </a:r>
          </a:p>
          <a:p>
            <a:pPr algn="l">
              <a:lnSpc>
                <a:spcPct val="100000"/>
              </a:lnSpc>
            </a:pPr>
            <a:r>
              <a:rPr lang="ru-RU" sz="1600" dirty="0">
                <a:solidFill>
                  <a:schemeClr val="bg1"/>
                </a:solidFill>
                <a:effectLst/>
                <a:latin typeface="Calleo-Trial" pitchFamily="2" charset="0"/>
              </a:rPr>
              <a:t>2. ПОИСК ФОНДОВ И ГРАНТОВЫХ ПРОГРАММ</a:t>
            </a:r>
          </a:p>
          <a:p>
            <a:pPr algn="l">
              <a:lnSpc>
                <a:spcPct val="100000"/>
              </a:lnSpc>
            </a:pPr>
            <a:r>
              <a:rPr lang="ru-RU" sz="1600" dirty="0">
                <a:solidFill>
                  <a:schemeClr val="bg1"/>
                </a:solidFill>
                <a:effectLst/>
                <a:latin typeface="Calleo-Trial" pitchFamily="2" charset="0"/>
              </a:rPr>
              <a:t>3. ПОИСК ПАРТНЕРОВ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A96A55-F4E0-CB46-BD1E-8FDB15E38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26" y="760932"/>
            <a:ext cx="1768361" cy="87098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3FF8509-A34A-C04E-9379-1856C97EF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778" y="829550"/>
            <a:ext cx="7357860" cy="3964014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BF422E0-A4CF-C94F-9211-E4BFF18D97E1}"/>
              </a:ext>
            </a:extLst>
          </p:cNvPr>
          <p:cNvCxnSpPr/>
          <p:nvPr/>
        </p:nvCxnSpPr>
        <p:spPr>
          <a:xfrm>
            <a:off x="914397" y="4019515"/>
            <a:ext cx="0" cy="6636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6" descr="preencoded.png">
            <a:extLst>
              <a:ext uri="{FF2B5EF4-FFF2-40B4-BE49-F238E27FC236}">
                <a16:creationId xmlns:a16="http://schemas.microsoft.com/office/drawing/2014/main" id="{C6B4F3E9-9A62-8648-BFE3-824CD34DF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587" y="867805"/>
            <a:ext cx="3378297" cy="1990766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874D2DF-03C9-7342-B747-1A8E83D52A2C}"/>
              </a:ext>
            </a:extLst>
          </p:cNvPr>
          <p:cNvGrpSpPr/>
          <p:nvPr/>
        </p:nvGrpSpPr>
        <p:grpSpPr>
          <a:xfrm>
            <a:off x="6271369" y="-645677"/>
            <a:ext cx="5043305" cy="6674128"/>
            <a:chOff x="10443291" y="17585"/>
            <a:chExt cx="10364496" cy="13716000"/>
          </a:xfrm>
        </p:grpSpPr>
        <p:pic>
          <p:nvPicPr>
            <p:cNvPr id="12" name="Image 4" descr="preencoded.png">
              <a:extLst>
                <a:ext uri="{FF2B5EF4-FFF2-40B4-BE49-F238E27FC236}">
                  <a16:creationId xmlns:a16="http://schemas.microsoft.com/office/drawing/2014/main" id="{CE912B2C-8CF1-6E4F-9DF6-3B7777F57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43291" y="17585"/>
              <a:ext cx="10364495" cy="13716000"/>
            </a:xfrm>
            <a:prstGeom prst="rect">
              <a:avLst/>
            </a:prstGeom>
          </p:spPr>
        </p:pic>
        <p:pic>
          <p:nvPicPr>
            <p:cNvPr id="13" name="Image 5" descr="preencoded.png">
              <a:extLst>
                <a:ext uri="{FF2B5EF4-FFF2-40B4-BE49-F238E27FC236}">
                  <a16:creationId xmlns:a16="http://schemas.microsoft.com/office/drawing/2014/main" id="{8A1D02D4-4EF4-0B4E-AA40-468F49077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464958" y="2552853"/>
              <a:ext cx="5342829" cy="111807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6218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B9AA1D-E3F6-7341-88A2-48904FFF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1893" y="6252519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latin typeface="Calleo-Trial" pitchFamily="2" charset="0"/>
              </a:rPr>
              <a:t>13</a:t>
            </a:fld>
            <a:endParaRPr lang="ru-RU" sz="1000" dirty="0">
              <a:latin typeface="Calleo-Trial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BC487439-1362-4A6A-8D55-07A45144D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365126"/>
            <a:ext cx="4685270" cy="450420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latin typeface="Calleo-Trial SemiBold" pitchFamily="2" charset="0"/>
              </a:rPr>
              <a:t>Наша команда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197A6E-2040-4392-B268-8C5979CE9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304" y="1629202"/>
            <a:ext cx="10560295" cy="19322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1632A5-5CB8-49D6-98B9-269C186D7A68}"/>
              </a:ext>
            </a:extLst>
          </p:cNvPr>
          <p:cNvSpPr txBox="1"/>
          <p:nvPr/>
        </p:nvSpPr>
        <p:spPr>
          <a:xfrm>
            <a:off x="895924" y="3787602"/>
            <a:ext cx="2177291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Королев Семен</a:t>
            </a:r>
          </a:p>
          <a:p>
            <a:pPr algn="ctr"/>
            <a:endParaRPr lang="ru-RU" b="1" dirty="0"/>
          </a:p>
          <a:p>
            <a:pPr algn="ctr"/>
            <a:r>
              <a:rPr lang="ru-RU" dirty="0"/>
              <a:t>Лидер проекта</a:t>
            </a:r>
          </a:p>
          <a:p>
            <a:pPr algn="ctr"/>
            <a:r>
              <a:rPr lang="ru-RU" sz="1800" dirty="0"/>
              <a:t>Опыт работы 3 года </a:t>
            </a:r>
            <a:r>
              <a:rPr lang="ru-RU" sz="1600" dirty="0"/>
              <a:t>(С++, Python, JAVA,      T-</a:t>
            </a:r>
            <a:r>
              <a:rPr lang="ru-RU" sz="1600" dirty="0" err="1"/>
              <a:t>flex</a:t>
            </a:r>
            <a:r>
              <a:rPr lang="ru-RU" sz="1600" dirty="0"/>
              <a:t>) Авиа моделизм.</a:t>
            </a:r>
          </a:p>
          <a:p>
            <a:pPr algn="ctr"/>
            <a:r>
              <a:rPr lang="ru-RU" sz="1600" dirty="0"/>
              <a:t>Финалист проекта </a:t>
            </a:r>
            <a:r>
              <a:rPr lang="en-US" sz="1600" dirty="0"/>
              <a:t>“</a:t>
            </a:r>
            <a:r>
              <a:rPr lang="ru-RU" sz="1600" dirty="0"/>
              <a:t>Твой ход</a:t>
            </a:r>
            <a:r>
              <a:rPr lang="en-US" sz="1600" dirty="0"/>
              <a:t>”, </a:t>
            </a:r>
            <a:r>
              <a:rPr lang="ru-RU" sz="1600" dirty="0"/>
              <a:t>финалист олимпиад НТИ</a:t>
            </a:r>
            <a:endParaRPr lang="ru-RU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F83F4F-D584-44C6-B0BE-079CAFDCDCEC}"/>
              </a:ext>
            </a:extLst>
          </p:cNvPr>
          <p:cNvSpPr txBox="1"/>
          <p:nvPr/>
        </p:nvSpPr>
        <p:spPr>
          <a:xfrm>
            <a:off x="3056261" y="3787602"/>
            <a:ext cx="217729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Ипатов Виктор</a:t>
            </a:r>
          </a:p>
          <a:p>
            <a:pPr algn="ctr"/>
            <a:endParaRPr lang="ru-RU" b="1" dirty="0"/>
          </a:p>
          <a:p>
            <a:pPr algn="ctr"/>
            <a:r>
              <a:rPr lang="ru-RU" dirty="0"/>
              <a:t>Инженер</a:t>
            </a:r>
          </a:p>
          <a:p>
            <a:pPr algn="ctr"/>
            <a:r>
              <a:rPr lang="ru-RU" sz="1800" dirty="0"/>
              <a:t>Опыт работы 3 года </a:t>
            </a:r>
            <a:r>
              <a:rPr lang="ru-RU" sz="1600" dirty="0"/>
              <a:t>(С++, Python, T-Flex</a:t>
            </a:r>
            <a:r>
              <a:rPr lang="en-US" sz="1600" dirty="0"/>
              <a:t>, </a:t>
            </a:r>
            <a:r>
              <a:rPr lang="en-US" sz="1600" dirty="0" err="1"/>
              <a:t>solidworks</a:t>
            </a:r>
            <a:r>
              <a:rPr lang="ru-RU" sz="1600" dirty="0"/>
              <a:t>) Финалист проекта </a:t>
            </a:r>
            <a:r>
              <a:rPr lang="en-US" sz="1600" dirty="0"/>
              <a:t>“</a:t>
            </a:r>
            <a:r>
              <a:rPr lang="ru-RU" sz="1600" dirty="0"/>
              <a:t>Твой ход</a:t>
            </a:r>
            <a:r>
              <a:rPr lang="en-US" sz="1600" dirty="0"/>
              <a:t>”, </a:t>
            </a:r>
            <a:r>
              <a:rPr lang="ru-RU" sz="1600" dirty="0"/>
              <a:t>финалист олимпиад НТИ</a:t>
            </a:r>
            <a:endParaRPr lang="ru-RU" sz="1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254553-9047-4AF6-B111-33F5DF160473}"/>
              </a:ext>
            </a:extLst>
          </p:cNvPr>
          <p:cNvSpPr txBox="1"/>
          <p:nvPr/>
        </p:nvSpPr>
        <p:spPr>
          <a:xfrm>
            <a:off x="5222500" y="3770402"/>
            <a:ext cx="21299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Паленов Иван</a:t>
            </a:r>
          </a:p>
          <a:p>
            <a:pPr algn="ctr"/>
            <a:endParaRPr lang="ru-RU" b="1" dirty="0"/>
          </a:p>
          <a:p>
            <a:pPr algn="ctr"/>
            <a:r>
              <a:rPr lang="ru-RU" dirty="0"/>
              <a:t>Моделист</a:t>
            </a:r>
          </a:p>
          <a:p>
            <a:pPr algn="ctr"/>
            <a:r>
              <a:rPr lang="ru-RU" sz="1800" dirty="0"/>
              <a:t>Опыт работы 8 лет </a:t>
            </a:r>
          </a:p>
          <a:p>
            <a:pPr algn="ctr"/>
            <a:r>
              <a:rPr lang="ru-RU" sz="1600" dirty="0"/>
              <a:t>(T-Flex</a:t>
            </a:r>
            <a:r>
              <a:rPr lang="en-US" sz="1600" dirty="0"/>
              <a:t> cad, </a:t>
            </a:r>
            <a:r>
              <a:rPr lang="en-US" sz="1600" dirty="0" err="1"/>
              <a:t>solidworks</a:t>
            </a:r>
            <a:r>
              <a:rPr lang="en-US" sz="1600" dirty="0"/>
              <a:t>, </a:t>
            </a:r>
            <a:r>
              <a:rPr lang="en-US" sz="1600" dirty="0" err="1"/>
              <a:t>solidworks</a:t>
            </a:r>
            <a:r>
              <a:rPr lang="en-US" sz="1600" dirty="0"/>
              <a:t> simulation, </a:t>
            </a:r>
            <a:r>
              <a:rPr lang="en-US" sz="1600" dirty="0" err="1"/>
              <a:t>ansys</a:t>
            </a:r>
            <a:r>
              <a:rPr lang="en-US" sz="1600" dirty="0"/>
              <a:t>, Unity, blender)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E3BBEC-C2C4-47B3-A40B-8C3EE915C9A4}"/>
              </a:ext>
            </a:extLst>
          </p:cNvPr>
          <p:cNvSpPr txBox="1"/>
          <p:nvPr/>
        </p:nvSpPr>
        <p:spPr>
          <a:xfrm>
            <a:off x="7352416" y="3770401"/>
            <a:ext cx="224878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Капитонова Алина</a:t>
            </a:r>
          </a:p>
          <a:p>
            <a:pPr algn="ctr"/>
            <a:endParaRPr lang="ru-RU" b="1" dirty="0"/>
          </a:p>
          <a:p>
            <a:pPr algn="ctr"/>
            <a:r>
              <a:rPr lang="ru-RU" dirty="0"/>
              <a:t>Конструктор </a:t>
            </a:r>
          </a:p>
          <a:p>
            <a:pPr algn="ctr"/>
            <a:r>
              <a:rPr lang="ru-RU" sz="1800" dirty="0"/>
              <a:t>Опыт работы 3 года </a:t>
            </a:r>
          </a:p>
          <a:p>
            <a:pPr algn="ctr"/>
            <a:r>
              <a:rPr lang="ru-RU" sz="1600" dirty="0"/>
              <a:t>(T-Flex </a:t>
            </a:r>
            <a:r>
              <a:rPr lang="en-US" sz="1600" dirty="0"/>
              <a:t>t-flex cad, </a:t>
            </a:r>
            <a:r>
              <a:rPr lang="en-US" sz="1600" dirty="0" err="1"/>
              <a:t>solidworks</a:t>
            </a:r>
            <a:r>
              <a:rPr lang="en-US" sz="1600" dirty="0"/>
              <a:t>, </a:t>
            </a:r>
            <a:r>
              <a:rPr lang="en-US" sz="1600" dirty="0" err="1"/>
              <a:t>solidworks</a:t>
            </a:r>
            <a:r>
              <a:rPr lang="en-US" sz="1600" dirty="0"/>
              <a:t> simulation, </a:t>
            </a:r>
            <a:r>
              <a:rPr lang="en-US" sz="1600" dirty="0" err="1"/>
              <a:t>ansys</a:t>
            </a:r>
            <a:r>
              <a:rPr lang="en-US" sz="1600" dirty="0"/>
              <a:t>, </a:t>
            </a:r>
            <a:r>
              <a:rPr lang="en-US" sz="1600" dirty="0" err="1"/>
              <a:t>matlab</a:t>
            </a:r>
            <a:r>
              <a:rPr lang="en-US" sz="1600" dirty="0"/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0CA024-3635-4AEF-ADBC-F47CDF8C5304}"/>
              </a:ext>
            </a:extLst>
          </p:cNvPr>
          <p:cNvSpPr txBox="1"/>
          <p:nvPr/>
        </p:nvSpPr>
        <p:spPr>
          <a:xfrm>
            <a:off x="9684899" y="3783846"/>
            <a:ext cx="2177291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Ковалев Илья</a:t>
            </a:r>
          </a:p>
          <a:p>
            <a:pPr algn="ctr"/>
            <a:endParaRPr lang="ru-RU" b="1" dirty="0"/>
          </a:p>
          <a:p>
            <a:pPr algn="ctr"/>
            <a:r>
              <a:rPr lang="ru-RU" dirty="0"/>
              <a:t>Наставник</a:t>
            </a:r>
          </a:p>
          <a:p>
            <a:pPr algn="ctr"/>
            <a:r>
              <a:rPr lang="ru-RU" sz="1800" dirty="0"/>
              <a:t>Опыт работы 12 лет </a:t>
            </a:r>
            <a:r>
              <a:rPr lang="ru-RU" sz="1600" dirty="0"/>
              <a:t>(разработчик систем в области IOT, AI к.т.н., доцент, руководитель молодежного проектного центра)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571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6FBDE-10EE-3749-A761-473EC2D65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779" y="-115324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>
                <a:solidFill>
                  <a:schemeClr val="bg1"/>
                </a:solidFill>
                <a:latin typeface="Calleo-Trial SemiBold" pitchFamily="2" charset="0"/>
              </a:rPr>
              <a:t>Контакты</a:t>
            </a:r>
            <a:endParaRPr lang="ru-RU" sz="102800" b="1" dirty="0">
              <a:solidFill>
                <a:schemeClr val="bg1"/>
              </a:solidFill>
              <a:latin typeface="Calleo-Trial SemiBold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77AD8C-F4BF-8245-9D39-440EB7437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1448" y="2682562"/>
            <a:ext cx="4554220" cy="1802923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00000"/>
              </a:lnSpc>
            </a:pPr>
            <a:r>
              <a:rPr lang="ru-RU" sz="4900" dirty="0" err="1">
                <a:solidFill>
                  <a:schemeClr val="bg1"/>
                </a:solidFill>
              </a:rPr>
              <a:t>Короолев</a:t>
            </a:r>
            <a:r>
              <a:rPr lang="ru-RU" sz="4900" dirty="0">
                <a:solidFill>
                  <a:schemeClr val="bg1"/>
                </a:solidFill>
              </a:rPr>
              <a:t> Семен</a:t>
            </a:r>
          </a:p>
          <a:p>
            <a:pPr algn="l">
              <a:lnSpc>
                <a:spcPct val="100000"/>
              </a:lnSpc>
            </a:pPr>
            <a:r>
              <a:rPr lang="en-US" sz="4900" dirty="0">
                <a:solidFill>
                  <a:schemeClr val="bg1"/>
                </a:solidFill>
              </a:rPr>
              <a:t>s</a:t>
            </a:r>
            <a:r>
              <a:rPr lang="ru-RU" sz="4900" dirty="0">
                <a:solidFill>
                  <a:schemeClr val="bg1"/>
                </a:solidFill>
              </a:rPr>
              <a:t>.korolev@stankin.ru</a:t>
            </a:r>
          </a:p>
          <a:p>
            <a:pPr algn="l"/>
            <a:r>
              <a:rPr lang="ru-RU" sz="4900" dirty="0">
                <a:solidFill>
                  <a:schemeClr val="bg1"/>
                </a:solidFill>
              </a:rPr>
              <a:t>semka30803</a:t>
            </a:r>
          </a:p>
          <a:p>
            <a:pPr algn="l"/>
            <a:r>
              <a:rPr lang="ru-RU" sz="4900" dirty="0">
                <a:solidFill>
                  <a:schemeClr val="bg1"/>
                </a:solidFill>
              </a:rPr>
              <a:t>МГТУ "СТАНКИН" г. Москва пер. </a:t>
            </a:r>
            <a:r>
              <a:rPr lang="ru-RU" sz="4900" dirty="0" err="1">
                <a:solidFill>
                  <a:schemeClr val="bg1"/>
                </a:solidFill>
              </a:rPr>
              <a:t>Вадковский</a:t>
            </a:r>
            <a:r>
              <a:rPr lang="ru-RU" sz="4900" dirty="0">
                <a:solidFill>
                  <a:schemeClr val="bg1"/>
                </a:solidFill>
              </a:rPr>
              <a:t> д. 1</a:t>
            </a:r>
            <a:endParaRPr lang="en-US" sz="4900" dirty="0">
              <a:solidFill>
                <a:schemeClr val="bg1"/>
              </a:solidFill>
            </a:endParaRPr>
          </a:p>
          <a:p>
            <a:pPr algn="l"/>
            <a:endParaRPr lang="ru-RU" sz="4900" dirty="0">
              <a:solidFill>
                <a:schemeClr val="bg1"/>
              </a:solidFill>
            </a:endParaRPr>
          </a:p>
          <a:p>
            <a:pPr algn="l"/>
            <a:r>
              <a:rPr lang="ru-RU" sz="4900" dirty="0">
                <a:solidFill>
                  <a:schemeClr val="bg1"/>
                </a:solidFill>
              </a:rPr>
              <a:t>Ипатов Виктор</a:t>
            </a:r>
          </a:p>
          <a:p>
            <a:pPr algn="l"/>
            <a:r>
              <a:rPr lang="ru-RU" sz="4900" dirty="0">
                <a:solidFill>
                  <a:schemeClr val="bg1"/>
                </a:solidFill>
              </a:rPr>
              <a:t>v.ipatov@stankin.ru</a:t>
            </a:r>
          </a:p>
          <a:p>
            <a:pPr algn="l"/>
            <a:r>
              <a:rPr lang="ru-RU" sz="4900" dirty="0">
                <a:solidFill>
                  <a:schemeClr val="bg1"/>
                </a:solidFill>
              </a:rPr>
              <a:t>МГТУ "СТАНКИН" г. Москва пер. </a:t>
            </a:r>
            <a:r>
              <a:rPr lang="ru-RU" sz="4900" dirty="0" err="1">
                <a:solidFill>
                  <a:schemeClr val="bg1"/>
                </a:solidFill>
              </a:rPr>
              <a:t>Вадковский</a:t>
            </a:r>
            <a:r>
              <a:rPr lang="ru-RU" sz="4900" dirty="0">
                <a:solidFill>
                  <a:schemeClr val="bg1"/>
                </a:solidFill>
              </a:rPr>
              <a:t> д. 1</a:t>
            </a:r>
          </a:p>
          <a:p>
            <a:pPr algn="l"/>
            <a:r>
              <a:rPr lang="ru-RU" sz="4900" dirty="0" err="1">
                <a:solidFill>
                  <a:schemeClr val="bg1"/>
                </a:solidFill>
              </a:rPr>
              <a:t>VizikMK</a:t>
            </a:r>
            <a:endParaRPr lang="ru-RU" sz="4900" dirty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</a:pPr>
            <a:endParaRPr lang="ru-RU" sz="1600" dirty="0">
              <a:solidFill>
                <a:schemeClr val="bg1"/>
              </a:solidFill>
              <a:effectLst/>
              <a:latin typeface="Calleo-Trial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A96A55-F4E0-CB46-BD1E-8FDB15E38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26" y="760932"/>
            <a:ext cx="1768361" cy="870984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BF422E0-A4CF-C94F-9211-E4BFF18D97E1}"/>
              </a:ext>
            </a:extLst>
          </p:cNvPr>
          <p:cNvCxnSpPr/>
          <p:nvPr/>
        </p:nvCxnSpPr>
        <p:spPr>
          <a:xfrm>
            <a:off x="914397" y="4019515"/>
            <a:ext cx="0" cy="6636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35F668-4D19-4C42-AAAC-D936AF9885AE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5502049" y="1196424"/>
            <a:ext cx="5819172" cy="186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06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A96A55-F4E0-CB46-BD1E-8FDB15E385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77326" y="765494"/>
            <a:ext cx="1772831" cy="866421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FBE748A-9D00-0B4B-920E-6355E6C9D5E6}"/>
              </a:ext>
            </a:extLst>
          </p:cNvPr>
          <p:cNvSpPr txBox="1">
            <a:spLocks/>
          </p:cNvSpPr>
          <p:nvPr/>
        </p:nvSpPr>
        <p:spPr>
          <a:xfrm>
            <a:off x="927021" y="164468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8000" b="1" dirty="0">
                <a:solidFill>
                  <a:schemeClr val="bg1"/>
                </a:solidFill>
                <a:latin typeface="Calleo-Trial SemiBold" pitchFamily="2" charset="0"/>
              </a:rPr>
              <a:t>Спасибо!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ED30316-73F9-834F-BEDA-FF7CF22719F9}"/>
              </a:ext>
            </a:extLst>
          </p:cNvPr>
          <p:cNvCxnSpPr/>
          <p:nvPr/>
        </p:nvCxnSpPr>
        <p:spPr>
          <a:xfrm>
            <a:off x="914397" y="4019515"/>
            <a:ext cx="0" cy="6636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10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335308"/>
            <a:ext cx="4685270" cy="450420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latin typeface="Calleo-Trial SemiBold" pitchFamily="2" charset="0"/>
              </a:rPr>
              <a:t>Проблемы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B9AA1D-E3F6-7341-88A2-48904FFF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1893" y="6252519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solidFill>
                  <a:srgbClr val="FFFFFF"/>
                </a:solidFill>
                <a:latin typeface="Calleo-Trial" pitchFamily="2" charset="0"/>
              </a:rPr>
              <a:t>2</a:t>
            </a:fld>
            <a:endParaRPr lang="ru-RU" sz="1000" dirty="0">
              <a:solidFill>
                <a:srgbClr val="FFFFFF"/>
              </a:solidFill>
              <a:latin typeface="Calleo-Trial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440147" y="242668"/>
            <a:ext cx="1279609" cy="6253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941D21-2FED-574C-8856-F1443B94F7B1}"/>
              </a:ext>
            </a:extLst>
          </p:cNvPr>
          <p:cNvSpPr txBox="1"/>
          <p:nvPr/>
        </p:nvSpPr>
        <p:spPr>
          <a:xfrm>
            <a:off x="1441982" y="1663014"/>
            <a:ext cx="4377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Высокие затраты на доставку в труднодоступные районы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10EA77-18B9-3440-9D5A-7AE9F29E0F0D}"/>
              </a:ext>
            </a:extLst>
          </p:cNvPr>
          <p:cNvSpPr txBox="1"/>
          <p:nvPr/>
        </p:nvSpPr>
        <p:spPr>
          <a:xfrm>
            <a:off x="1441982" y="2319413"/>
            <a:ext cx="45224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Традиционные методы доставки грузов в отдаленные районы требуют больших затрат на топливо и команду, а срочная доставка малогабаритного груза либо очень дорога, либо неосуществима.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E34BC56B-B566-B24B-9EE3-7325B801D09B}"/>
              </a:ext>
            </a:extLst>
          </p:cNvPr>
          <p:cNvCxnSpPr>
            <a:cxnSpLocks/>
          </p:cNvCxnSpPr>
          <p:nvPr/>
        </p:nvCxnSpPr>
        <p:spPr>
          <a:xfrm>
            <a:off x="6096000" y="6049280"/>
            <a:ext cx="6096000" cy="0"/>
          </a:xfrm>
          <a:prstGeom prst="line">
            <a:avLst/>
          </a:prstGeom>
          <a:ln cap="rnd">
            <a:solidFill>
              <a:srgbClr val="211F1F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C15F8D9-953E-4D3B-979A-06B8EBD40FC2}"/>
              </a:ext>
            </a:extLst>
          </p:cNvPr>
          <p:cNvSpPr txBox="1"/>
          <p:nvPr/>
        </p:nvSpPr>
        <p:spPr>
          <a:xfrm>
            <a:off x="1441363" y="3300254"/>
            <a:ext cx="4299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Длительные сроки доставки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334A6F6-1F5F-45A0-BD80-1D8A41C3F784}"/>
              </a:ext>
            </a:extLst>
          </p:cNvPr>
          <p:cNvSpPr txBox="1"/>
          <p:nvPr/>
        </p:nvSpPr>
        <p:spPr>
          <a:xfrm>
            <a:off x="1441363" y="3701485"/>
            <a:ext cx="45224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Настоящие способы доставки грузов требуют значительного времени на комплектацию груза и подготовку транспортировки.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0EB501-7AB6-40C8-9FAD-63CD775CA3BD}"/>
              </a:ext>
            </a:extLst>
          </p:cNvPr>
          <p:cNvSpPr txBox="1"/>
          <p:nvPr/>
        </p:nvSpPr>
        <p:spPr>
          <a:xfrm>
            <a:off x="1441982" y="4735544"/>
            <a:ext cx="3961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Негативные последствия для людей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D6E299-CA0C-4D56-92D1-95A61E3C85E1}"/>
              </a:ext>
            </a:extLst>
          </p:cNvPr>
          <p:cNvSpPr txBox="1"/>
          <p:nvPr/>
        </p:nvSpPr>
        <p:spPr>
          <a:xfrm>
            <a:off x="1441982" y="5373278"/>
            <a:ext cx="45224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Затруднения в доставке товаров первой необходимости могут оказывать негативное влияние на жизнь людей, особенно в критических ситуациях.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4F5E0A9-756A-43EC-8EC5-72AFBA17409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 flipH="1">
            <a:off x="6227544" y="2319413"/>
            <a:ext cx="7427002" cy="2985016"/>
          </a:xfrm>
          <a:prstGeom prst="rect">
            <a:avLst/>
          </a:prstGeom>
        </p:spPr>
      </p:pic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FA75996-CF3F-4CDA-98FD-7879AF3E21A7}"/>
              </a:ext>
            </a:extLst>
          </p:cNvPr>
          <p:cNvCxnSpPr>
            <a:cxnSpLocks/>
          </p:cNvCxnSpPr>
          <p:nvPr/>
        </p:nvCxnSpPr>
        <p:spPr>
          <a:xfrm>
            <a:off x="923925" y="1876712"/>
            <a:ext cx="401972" cy="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5298463C-E6FD-43AD-9342-AE7316D3B8B3}"/>
              </a:ext>
            </a:extLst>
          </p:cNvPr>
          <p:cNvCxnSpPr>
            <a:cxnSpLocks/>
          </p:cNvCxnSpPr>
          <p:nvPr/>
        </p:nvCxnSpPr>
        <p:spPr>
          <a:xfrm>
            <a:off x="923925" y="3500285"/>
            <a:ext cx="373397" cy="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5F3D5C31-E49C-459C-8403-6A650C877833}"/>
              </a:ext>
            </a:extLst>
          </p:cNvPr>
          <p:cNvCxnSpPr>
            <a:cxnSpLocks/>
          </p:cNvCxnSpPr>
          <p:nvPr/>
        </p:nvCxnSpPr>
        <p:spPr>
          <a:xfrm>
            <a:off x="923925" y="4950165"/>
            <a:ext cx="373397" cy="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022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365126"/>
            <a:ext cx="4685270" cy="450420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alleo-Trial SemiBold" pitchFamily="2" charset="0"/>
              </a:rPr>
              <a:t>Решение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B9AA1D-E3F6-7341-88A2-48904FFF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1893" y="6252519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latin typeface="Calleo-Trial" pitchFamily="2" charset="0"/>
              </a:rPr>
              <a:t>3</a:t>
            </a:fld>
            <a:endParaRPr lang="ru-RU" sz="1000" dirty="0">
              <a:latin typeface="Calleo-Trial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5FC8AE9-96C2-E94B-8ADA-F9262095C7E8}"/>
              </a:ext>
            </a:extLst>
          </p:cNvPr>
          <p:cNvCxnSpPr>
            <a:cxnSpLocks/>
          </p:cNvCxnSpPr>
          <p:nvPr/>
        </p:nvCxnSpPr>
        <p:spPr>
          <a:xfrm>
            <a:off x="0" y="3753946"/>
            <a:ext cx="6092857" cy="0"/>
          </a:xfrm>
          <a:prstGeom prst="line">
            <a:avLst/>
          </a:prstGeom>
          <a:ln cap="rnd">
            <a:solidFill>
              <a:srgbClr val="81837D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33A4933B-81E6-BA4C-BC1F-5F5D34D17932}"/>
              </a:ext>
            </a:extLst>
          </p:cNvPr>
          <p:cNvSpPr txBox="1">
            <a:spLocks/>
          </p:cNvSpPr>
          <p:nvPr/>
        </p:nvSpPr>
        <p:spPr>
          <a:xfrm>
            <a:off x="7255828" y="2506230"/>
            <a:ext cx="3320732" cy="37764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211F1F"/>
                </a:solidFill>
                <a:latin typeface="Calleo-Trial" pitchFamily="2" charset="0"/>
              </a:rPr>
              <a:t>Использование </a:t>
            </a:r>
            <a:r>
              <a:rPr lang="ru-RU" sz="2000" b="1" dirty="0">
                <a:solidFill>
                  <a:srgbClr val="211F1F"/>
                </a:solidFill>
                <a:latin typeface="Calleo-Trial" pitchFamily="2" charset="0"/>
              </a:rPr>
              <a:t>малогабаритных беспилотных летательных аппаратов </a:t>
            </a:r>
            <a:r>
              <a:rPr lang="ru-RU" sz="2000" dirty="0">
                <a:solidFill>
                  <a:srgbClr val="211F1F"/>
                </a:solidFill>
                <a:latin typeface="Calleo-Trial" pitchFamily="2" charset="0"/>
              </a:rPr>
              <a:t>для доставки грузов в труднодоступные места за короткие сроки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C5EEEC71-19BD-BC49-A25C-29254ACB5E7E}"/>
              </a:ext>
            </a:extLst>
          </p:cNvPr>
          <p:cNvCxnSpPr>
            <a:cxnSpLocks/>
          </p:cNvCxnSpPr>
          <p:nvPr/>
        </p:nvCxnSpPr>
        <p:spPr>
          <a:xfrm>
            <a:off x="11340602" y="992777"/>
            <a:ext cx="0" cy="5865223"/>
          </a:xfrm>
          <a:prstGeom prst="line">
            <a:avLst/>
          </a:prstGeom>
          <a:ln w="12700" cap="rnd">
            <a:solidFill>
              <a:srgbClr val="F9633B">
                <a:alpha val="7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C2E8CDB-88A9-4CBD-A5CF-B35728636295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-3734653" y="1987748"/>
            <a:ext cx="9375451" cy="342637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F592E3-F9E6-4461-8D3D-EB4942745D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739" y="2506230"/>
            <a:ext cx="498501" cy="62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5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365126"/>
            <a:ext cx="4685270" cy="450420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latin typeface="Calleo-Trial SemiBold" pitchFamily="2" charset="0"/>
              </a:rPr>
              <a:t>Продукт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B9AA1D-E3F6-7341-88A2-48904FFF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1893" y="6252519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latin typeface="Calleo-Trial" pitchFamily="2" charset="0"/>
              </a:rPr>
              <a:t>4</a:t>
            </a:fld>
            <a:endParaRPr lang="ru-RU" sz="1000" dirty="0">
              <a:latin typeface="Calleo-Trial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E24827-6B3B-474D-8AC6-742CF3B14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52246" y="-161925"/>
            <a:ext cx="14011275" cy="788134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AD4B12F-7F9B-48BD-864C-D5C7FAD0E98A}"/>
              </a:ext>
            </a:extLst>
          </p:cNvPr>
          <p:cNvSpPr txBox="1"/>
          <p:nvPr/>
        </p:nvSpPr>
        <p:spPr>
          <a:xfrm>
            <a:off x="1599773" y="5552141"/>
            <a:ext cx="2583656" cy="476071"/>
          </a:xfrm>
          <a:prstGeom prst="flowChartTerminator">
            <a:avLst/>
          </a:prstGeom>
          <a:solidFill>
            <a:schemeClr val="accent1"/>
          </a:solidFill>
          <a:ln w="76200" cap="sq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83656"/>
                      <a:gd name="connsiteY0" fmla="*/ 0 h 369332"/>
                      <a:gd name="connsiteX1" fmla="*/ 490895 w 2583656"/>
                      <a:gd name="connsiteY1" fmla="*/ 0 h 369332"/>
                      <a:gd name="connsiteX2" fmla="*/ 1007626 w 2583656"/>
                      <a:gd name="connsiteY2" fmla="*/ 0 h 369332"/>
                      <a:gd name="connsiteX3" fmla="*/ 1550194 w 2583656"/>
                      <a:gd name="connsiteY3" fmla="*/ 0 h 369332"/>
                      <a:gd name="connsiteX4" fmla="*/ 2092761 w 2583656"/>
                      <a:gd name="connsiteY4" fmla="*/ 0 h 369332"/>
                      <a:gd name="connsiteX5" fmla="*/ 2583656 w 2583656"/>
                      <a:gd name="connsiteY5" fmla="*/ 0 h 369332"/>
                      <a:gd name="connsiteX6" fmla="*/ 2583656 w 2583656"/>
                      <a:gd name="connsiteY6" fmla="*/ 369332 h 369332"/>
                      <a:gd name="connsiteX7" fmla="*/ 2015252 w 2583656"/>
                      <a:gd name="connsiteY7" fmla="*/ 369332 h 369332"/>
                      <a:gd name="connsiteX8" fmla="*/ 1446847 w 2583656"/>
                      <a:gd name="connsiteY8" fmla="*/ 369332 h 369332"/>
                      <a:gd name="connsiteX9" fmla="*/ 930116 w 2583656"/>
                      <a:gd name="connsiteY9" fmla="*/ 369332 h 369332"/>
                      <a:gd name="connsiteX10" fmla="*/ 0 w 2583656"/>
                      <a:gd name="connsiteY10" fmla="*/ 369332 h 369332"/>
                      <a:gd name="connsiteX11" fmla="*/ 0 w 2583656"/>
                      <a:gd name="connsiteY11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583656" h="369332" fill="none" extrusionOk="0">
                        <a:moveTo>
                          <a:pt x="0" y="0"/>
                        </a:moveTo>
                        <a:cubicBezTo>
                          <a:pt x="236657" y="-57633"/>
                          <a:pt x="376817" y="36143"/>
                          <a:pt x="490895" y="0"/>
                        </a:cubicBezTo>
                        <a:cubicBezTo>
                          <a:pt x="604974" y="-36143"/>
                          <a:pt x="775478" y="55992"/>
                          <a:pt x="1007626" y="0"/>
                        </a:cubicBezTo>
                        <a:cubicBezTo>
                          <a:pt x="1239774" y="-55992"/>
                          <a:pt x="1376882" y="34534"/>
                          <a:pt x="1550194" y="0"/>
                        </a:cubicBezTo>
                        <a:cubicBezTo>
                          <a:pt x="1723506" y="-34534"/>
                          <a:pt x="1850351" y="20451"/>
                          <a:pt x="2092761" y="0"/>
                        </a:cubicBezTo>
                        <a:cubicBezTo>
                          <a:pt x="2335171" y="-20451"/>
                          <a:pt x="2344975" y="54733"/>
                          <a:pt x="2583656" y="0"/>
                        </a:cubicBezTo>
                        <a:cubicBezTo>
                          <a:pt x="2600490" y="102192"/>
                          <a:pt x="2546891" y="207137"/>
                          <a:pt x="2583656" y="369332"/>
                        </a:cubicBezTo>
                        <a:cubicBezTo>
                          <a:pt x="2325315" y="379008"/>
                          <a:pt x="2130497" y="314341"/>
                          <a:pt x="2015252" y="369332"/>
                        </a:cubicBezTo>
                        <a:cubicBezTo>
                          <a:pt x="1900007" y="424323"/>
                          <a:pt x="1582675" y="357709"/>
                          <a:pt x="1446847" y="369332"/>
                        </a:cubicBezTo>
                        <a:cubicBezTo>
                          <a:pt x="1311019" y="380955"/>
                          <a:pt x="1083248" y="363844"/>
                          <a:pt x="930116" y="369332"/>
                        </a:cubicBezTo>
                        <a:cubicBezTo>
                          <a:pt x="776984" y="374820"/>
                          <a:pt x="200082" y="341397"/>
                          <a:pt x="0" y="369332"/>
                        </a:cubicBezTo>
                        <a:cubicBezTo>
                          <a:pt x="-1275" y="191808"/>
                          <a:pt x="34267" y="163671"/>
                          <a:pt x="0" y="0"/>
                        </a:cubicBezTo>
                        <a:close/>
                      </a:path>
                      <a:path w="2583656" h="369332" stroke="0" extrusionOk="0">
                        <a:moveTo>
                          <a:pt x="0" y="0"/>
                        </a:moveTo>
                        <a:cubicBezTo>
                          <a:pt x="179620" y="-1090"/>
                          <a:pt x="246924" y="17694"/>
                          <a:pt x="490895" y="0"/>
                        </a:cubicBezTo>
                        <a:cubicBezTo>
                          <a:pt x="734866" y="-17694"/>
                          <a:pt x="814564" y="38362"/>
                          <a:pt x="930116" y="0"/>
                        </a:cubicBezTo>
                        <a:cubicBezTo>
                          <a:pt x="1045668" y="-38362"/>
                          <a:pt x="1322451" y="19746"/>
                          <a:pt x="1498520" y="0"/>
                        </a:cubicBezTo>
                        <a:cubicBezTo>
                          <a:pt x="1674589" y="-19746"/>
                          <a:pt x="1843883" y="27574"/>
                          <a:pt x="1989415" y="0"/>
                        </a:cubicBezTo>
                        <a:cubicBezTo>
                          <a:pt x="2134948" y="-27574"/>
                          <a:pt x="2336320" y="20981"/>
                          <a:pt x="2583656" y="0"/>
                        </a:cubicBezTo>
                        <a:cubicBezTo>
                          <a:pt x="2619816" y="81226"/>
                          <a:pt x="2562118" y="278722"/>
                          <a:pt x="2583656" y="369332"/>
                        </a:cubicBezTo>
                        <a:cubicBezTo>
                          <a:pt x="2414427" y="428652"/>
                          <a:pt x="2251931" y="345758"/>
                          <a:pt x="2066925" y="369332"/>
                        </a:cubicBezTo>
                        <a:cubicBezTo>
                          <a:pt x="1881919" y="392906"/>
                          <a:pt x="1747140" y="315275"/>
                          <a:pt x="1498520" y="369332"/>
                        </a:cubicBezTo>
                        <a:cubicBezTo>
                          <a:pt x="1249901" y="423389"/>
                          <a:pt x="1240657" y="367973"/>
                          <a:pt x="1059299" y="369332"/>
                        </a:cubicBezTo>
                        <a:cubicBezTo>
                          <a:pt x="877941" y="370691"/>
                          <a:pt x="655601" y="321900"/>
                          <a:pt x="542568" y="369332"/>
                        </a:cubicBezTo>
                        <a:cubicBezTo>
                          <a:pt x="429535" y="416764"/>
                          <a:pt x="267688" y="351717"/>
                          <a:pt x="0" y="369332"/>
                        </a:cubicBezTo>
                        <a:cubicBezTo>
                          <a:pt x="-36656" y="211973"/>
                          <a:pt x="14639" y="17552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FFFF"/>
                </a:solidFill>
                <a:latin typeface="Calleo-Trial" pitchFamily="2" charset="0"/>
              </a:rPr>
              <a:t>Модульность и гибкость</a:t>
            </a:r>
            <a:endParaRPr lang="ru-RU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A2F3CB-17B7-4A01-911B-257DAB1AFFC3}"/>
              </a:ext>
            </a:extLst>
          </p:cNvPr>
          <p:cNvSpPr txBox="1"/>
          <p:nvPr/>
        </p:nvSpPr>
        <p:spPr>
          <a:xfrm>
            <a:off x="988113" y="2937125"/>
            <a:ext cx="3806975" cy="476071"/>
          </a:xfrm>
          <a:prstGeom prst="flowChartTerminator">
            <a:avLst/>
          </a:prstGeom>
          <a:solidFill>
            <a:schemeClr val="accent1"/>
          </a:solidFill>
          <a:ln w="76200" cap="sq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83656"/>
                      <a:gd name="connsiteY0" fmla="*/ 0 h 369332"/>
                      <a:gd name="connsiteX1" fmla="*/ 490895 w 2583656"/>
                      <a:gd name="connsiteY1" fmla="*/ 0 h 369332"/>
                      <a:gd name="connsiteX2" fmla="*/ 1007626 w 2583656"/>
                      <a:gd name="connsiteY2" fmla="*/ 0 h 369332"/>
                      <a:gd name="connsiteX3" fmla="*/ 1550194 w 2583656"/>
                      <a:gd name="connsiteY3" fmla="*/ 0 h 369332"/>
                      <a:gd name="connsiteX4" fmla="*/ 2092761 w 2583656"/>
                      <a:gd name="connsiteY4" fmla="*/ 0 h 369332"/>
                      <a:gd name="connsiteX5" fmla="*/ 2583656 w 2583656"/>
                      <a:gd name="connsiteY5" fmla="*/ 0 h 369332"/>
                      <a:gd name="connsiteX6" fmla="*/ 2583656 w 2583656"/>
                      <a:gd name="connsiteY6" fmla="*/ 369332 h 369332"/>
                      <a:gd name="connsiteX7" fmla="*/ 2015252 w 2583656"/>
                      <a:gd name="connsiteY7" fmla="*/ 369332 h 369332"/>
                      <a:gd name="connsiteX8" fmla="*/ 1446847 w 2583656"/>
                      <a:gd name="connsiteY8" fmla="*/ 369332 h 369332"/>
                      <a:gd name="connsiteX9" fmla="*/ 930116 w 2583656"/>
                      <a:gd name="connsiteY9" fmla="*/ 369332 h 369332"/>
                      <a:gd name="connsiteX10" fmla="*/ 0 w 2583656"/>
                      <a:gd name="connsiteY10" fmla="*/ 369332 h 369332"/>
                      <a:gd name="connsiteX11" fmla="*/ 0 w 2583656"/>
                      <a:gd name="connsiteY11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583656" h="369332" fill="none" extrusionOk="0">
                        <a:moveTo>
                          <a:pt x="0" y="0"/>
                        </a:moveTo>
                        <a:cubicBezTo>
                          <a:pt x="236657" y="-57633"/>
                          <a:pt x="376817" y="36143"/>
                          <a:pt x="490895" y="0"/>
                        </a:cubicBezTo>
                        <a:cubicBezTo>
                          <a:pt x="604974" y="-36143"/>
                          <a:pt x="775478" y="55992"/>
                          <a:pt x="1007626" y="0"/>
                        </a:cubicBezTo>
                        <a:cubicBezTo>
                          <a:pt x="1239774" y="-55992"/>
                          <a:pt x="1376882" y="34534"/>
                          <a:pt x="1550194" y="0"/>
                        </a:cubicBezTo>
                        <a:cubicBezTo>
                          <a:pt x="1723506" y="-34534"/>
                          <a:pt x="1850351" y="20451"/>
                          <a:pt x="2092761" y="0"/>
                        </a:cubicBezTo>
                        <a:cubicBezTo>
                          <a:pt x="2335171" y="-20451"/>
                          <a:pt x="2344975" y="54733"/>
                          <a:pt x="2583656" y="0"/>
                        </a:cubicBezTo>
                        <a:cubicBezTo>
                          <a:pt x="2600490" y="102192"/>
                          <a:pt x="2546891" y="207137"/>
                          <a:pt x="2583656" y="369332"/>
                        </a:cubicBezTo>
                        <a:cubicBezTo>
                          <a:pt x="2325315" y="379008"/>
                          <a:pt x="2130497" y="314341"/>
                          <a:pt x="2015252" y="369332"/>
                        </a:cubicBezTo>
                        <a:cubicBezTo>
                          <a:pt x="1900007" y="424323"/>
                          <a:pt x="1582675" y="357709"/>
                          <a:pt x="1446847" y="369332"/>
                        </a:cubicBezTo>
                        <a:cubicBezTo>
                          <a:pt x="1311019" y="380955"/>
                          <a:pt x="1083248" y="363844"/>
                          <a:pt x="930116" y="369332"/>
                        </a:cubicBezTo>
                        <a:cubicBezTo>
                          <a:pt x="776984" y="374820"/>
                          <a:pt x="200082" y="341397"/>
                          <a:pt x="0" y="369332"/>
                        </a:cubicBezTo>
                        <a:cubicBezTo>
                          <a:pt x="-1275" y="191808"/>
                          <a:pt x="34267" y="163671"/>
                          <a:pt x="0" y="0"/>
                        </a:cubicBezTo>
                        <a:close/>
                      </a:path>
                      <a:path w="2583656" h="369332" stroke="0" extrusionOk="0">
                        <a:moveTo>
                          <a:pt x="0" y="0"/>
                        </a:moveTo>
                        <a:cubicBezTo>
                          <a:pt x="179620" y="-1090"/>
                          <a:pt x="246924" y="17694"/>
                          <a:pt x="490895" y="0"/>
                        </a:cubicBezTo>
                        <a:cubicBezTo>
                          <a:pt x="734866" y="-17694"/>
                          <a:pt x="814564" y="38362"/>
                          <a:pt x="930116" y="0"/>
                        </a:cubicBezTo>
                        <a:cubicBezTo>
                          <a:pt x="1045668" y="-38362"/>
                          <a:pt x="1322451" y="19746"/>
                          <a:pt x="1498520" y="0"/>
                        </a:cubicBezTo>
                        <a:cubicBezTo>
                          <a:pt x="1674589" y="-19746"/>
                          <a:pt x="1843883" y="27574"/>
                          <a:pt x="1989415" y="0"/>
                        </a:cubicBezTo>
                        <a:cubicBezTo>
                          <a:pt x="2134948" y="-27574"/>
                          <a:pt x="2336320" y="20981"/>
                          <a:pt x="2583656" y="0"/>
                        </a:cubicBezTo>
                        <a:cubicBezTo>
                          <a:pt x="2619816" y="81226"/>
                          <a:pt x="2562118" y="278722"/>
                          <a:pt x="2583656" y="369332"/>
                        </a:cubicBezTo>
                        <a:cubicBezTo>
                          <a:pt x="2414427" y="428652"/>
                          <a:pt x="2251931" y="345758"/>
                          <a:pt x="2066925" y="369332"/>
                        </a:cubicBezTo>
                        <a:cubicBezTo>
                          <a:pt x="1881919" y="392906"/>
                          <a:pt x="1747140" y="315275"/>
                          <a:pt x="1498520" y="369332"/>
                        </a:cubicBezTo>
                        <a:cubicBezTo>
                          <a:pt x="1249901" y="423389"/>
                          <a:pt x="1240657" y="367973"/>
                          <a:pt x="1059299" y="369332"/>
                        </a:cubicBezTo>
                        <a:cubicBezTo>
                          <a:pt x="877941" y="370691"/>
                          <a:pt x="655601" y="321900"/>
                          <a:pt x="542568" y="369332"/>
                        </a:cubicBezTo>
                        <a:cubicBezTo>
                          <a:pt x="429535" y="416764"/>
                          <a:pt x="267688" y="351717"/>
                          <a:pt x="0" y="369332"/>
                        </a:cubicBezTo>
                        <a:cubicBezTo>
                          <a:pt x="-36656" y="211973"/>
                          <a:pt x="14639" y="17552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FFFF"/>
                </a:solidFill>
                <a:latin typeface="Calleo-Trial" pitchFamily="2" charset="0"/>
              </a:rPr>
              <a:t>Инновационность и перспективность</a:t>
            </a:r>
            <a:endParaRPr lang="ru-RU" sz="1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463D64-B9B2-4D30-8BDE-B1A0191F8471}"/>
              </a:ext>
            </a:extLst>
          </p:cNvPr>
          <p:cNvSpPr txBox="1"/>
          <p:nvPr/>
        </p:nvSpPr>
        <p:spPr>
          <a:xfrm>
            <a:off x="2891600" y="1555156"/>
            <a:ext cx="4505326" cy="476071"/>
          </a:xfrm>
          <a:prstGeom prst="flowChartTerminator">
            <a:avLst/>
          </a:prstGeom>
          <a:solidFill>
            <a:schemeClr val="accent1"/>
          </a:solidFill>
          <a:ln w="76200" cap="sq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83656"/>
                      <a:gd name="connsiteY0" fmla="*/ 0 h 369332"/>
                      <a:gd name="connsiteX1" fmla="*/ 490895 w 2583656"/>
                      <a:gd name="connsiteY1" fmla="*/ 0 h 369332"/>
                      <a:gd name="connsiteX2" fmla="*/ 1007626 w 2583656"/>
                      <a:gd name="connsiteY2" fmla="*/ 0 h 369332"/>
                      <a:gd name="connsiteX3" fmla="*/ 1550194 w 2583656"/>
                      <a:gd name="connsiteY3" fmla="*/ 0 h 369332"/>
                      <a:gd name="connsiteX4" fmla="*/ 2092761 w 2583656"/>
                      <a:gd name="connsiteY4" fmla="*/ 0 h 369332"/>
                      <a:gd name="connsiteX5" fmla="*/ 2583656 w 2583656"/>
                      <a:gd name="connsiteY5" fmla="*/ 0 h 369332"/>
                      <a:gd name="connsiteX6" fmla="*/ 2583656 w 2583656"/>
                      <a:gd name="connsiteY6" fmla="*/ 369332 h 369332"/>
                      <a:gd name="connsiteX7" fmla="*/ 2015252 w 2583656"/>
                      <a:gd name="connsiteY7" fmla="*/ 369332 h 369332"/>
                      <a:gd name="connsiteX8" fmla="*/ 1446847 w 2583656"/>
                      <a:gd name="connsiteY8" fmla="*/ 369332 h 369332"/>
                      <a:gd name="connsiteX9" fmla="*/ 930116 w 2583656"/>
                      <a:gd name="connsiteY9" fmla="*/ 369332 h 369332"/>
                      <a:gd name="connsiteX10" fmla="*/ 0 w 2583656"/>
                      <a:gd name="connsiteY10" fmla="*/ 369332 h 369332"/>
                      <a:gd name="connsiteX11" fmla="*/ 0 w 2583656"/>
                      <a:gd name="connsiteY11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583656" h="369332" fill="none" extrusionOk="0">
                        <a:moveTo>
                          <a:pt x="0" y="0"/>
                        </a:moveTo>
                        <a:cubicBezTo>
                          <a:pt x="236657" y="-57633"/>
                          <a:pt x="376817" y="36143"/>
                          <a:pt x="490895" y="0"/>
                        </a:cubicBezTo>
                        <a:cubicBezTo>
                          <a:pt x="604974" y="-36143"/>
                          <a:pt x="775478" y="55992"/>
                          <a:pt x="1007626" y="0"/>
                        </a:cubicBezTo>
                        <a:cubicBezTo>
                          <a:pt x="1239774" y="-55992"/>
                          <a:pt x="1376882" y="34534"/>
                          <a:pt x="1550194" y="0"/>
                        </a:cubicBezTo>
                        <a:cubicBezTo>
                          <a:pt x="1723506" y="-34534"/>
                          <a:pt x="1850351" y="20451"/>
                          <a:pt x="2092761" y="0"/>
                        </a:cubicBezTo>
                        <a:cubicBezTo>
                          <a:pt x="2335171" y="-20451"/>
                          <a:pt x="2344975" y="54733"/>
                          <a:pt x="2583656" y="0"/>
                        </a:cubicBezTo>
                        <a:cubicBezTo>
                          <a:pt x="2600490" y="102192"/>
                          <a:pt x="2546891" y="207137"/>
                          <a:pt x="2583656" y="369332"/>
                        </a:cubicBezTo>
                        <a:cubicBezTo>
                          <a:pt x="2325315" y="379008"/>
                          <a:pt x="2130497" y="314341"/>
                          <a:pt x="2015252" y="369332"/>
                        </a:cubicBezTo>
                        <a:cubicBezTo>
                          <a:pt x="1900007" y="424323"/>
                          <a:pt x="1582675" y="357709"/>
                          <a:pt x="1446847" y="369332"/>
                        </a:cubicBezTo>
                        <a:cubicBezTo>
                          <a:pt x="1311019" y="380955"/>
                          <a:pt x="1083248" y="363844"/>
                          <a:pt x="930116" y="369332"/>
                        </a:cubicBezTo>
                        <a:cubicBezTo>
                          <a:pt x="776984" y="374820"/>
                          <a:pt x="200082" y="341397"/>
                          <a:pt x="0" y="369332"/>
                        </a:cubicBezTo>
                        <a:cubicBezTo>
                          <a:pt x="-1275" y="191808"/>
                          <a:pt x="34267" y="163671"/>
                          <a:pt x="0" y="0"/>
                        </a:cubicBezTo>
                        <a:close/>
                      </a:path>
                      <a:path w="2583656" h="369332" stroke="0" extrusionOk="0">
                        <a:moveTo>
                          <a:pt x="0" y="0"/>
                        </a:moveTo>
                        <a:cubicBezTo>
                          <a:pt x="179620" y="-1090"/>
                          <a:pt x="246924" y="17694"/>
                          <a:pt x="490895" y="0"/>
                        </a:cubicBezTo>
                        <a:cubicBezTo>
                          <a:pt x="734866" y="-17694"/>
                          <a:pt x="814564" y="38362"/>
                          <a:pt x="930116" y="0"/>
                        </a:cubicBezTo>
                        <a:cubicBezTo>
                          <a:pt x="1045668" y="-38362"/>
                          <a:pt x="1322451" y="19746"/>
                          <a:pt x="1498520" y="0"/>
                        </a:cubicBezTo>
                        <a:cubicBezTo>
                          <a:pt x="1674589" y="-19746"/>
                          <a:pt x="1843883" y="27574"/>
                          <a:pt x="1989415" y="0"/>
                        </a:cubicBezTo>
                        <a:cubicBezTo>
                          <a:pt x="2134948" y="-27574"/>
                          <a:pt x="2336320" y="20981"/>
                          <a:pt x="2583656" y="0"/>
                        </a:cubicBezTo>
                        <a:cubicBezTo>
                          <a:pt x="2619816" y="81226"/>
                          <a:pt x="2562118" y="278722"/>
                          <a:pt x="2583656" y="369332"/>
                        </a:cubicBezTo>
                        <a:cubicBezTo>
                          <a:pt x="2414427" y="428652"/>
                          <a:pt x="2251931" y="345758"/>
                          <a:pt x="2066925" y="369332"/>
                        </a:cubicBezTo>
                        <a:cubicBezTo>
                          <a:pt x="1881919" y="392906"/>
                          <a:pt x="1747140" y="315275"/>
                          <a:pt x="1498520" y="369332"/>
                        </a:cubicBezTo>
                        <a:cubicBezTo>
                          <a:pt x="1249901" y="423389"/>
                          <a:pt x="1240657" y="367973"/>
                          <a:pt x="1059299" y="369332"/>
                        </a:cubicBezTo>
                        <a:cubicBezTo>
                          <a:pt x="877941" y="370691"/>
                          <a:pt x="655601" y="321900"/>
                          <a:pt x="542568" y="369332"/>
                        </a:cubicBezTo>
                        <a:cubicBezTo>
                          <a:pt x="429535" y="416764"/>
                          <a:pt x="267688" y="351717"/>
                          <a:pt x="0" y="369332"/>
                        </a:cubicBezTo>
                        <a:cubicBezTo>
                          <a:pt x="-36656" y="211973"/>
                          <a:pt x="14639" y="17552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FFFF"/>
                </a:solidFill>
                <a:latin typeface="Calleo-Trial" pitchFamily="2" charset="0"/>
              </a:rPr>
              <a:t>Автоматизация и минимизация трудозатрат</a:t>
            </a:r>
            <a:endParaRPr lang="ru-RU" sz="1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80A7AC-0E07-48FA-989B-F13FD75A91A2}"/>
              </a:ext>
            </a:extLst>
          </p:cNvPr>
          <p:cNvSpPr txBox="1"/>
          <p:nvPr/>
        </p:nvSpPr>
        <p:spPr>
          <a:xfrm>
            <a:off x="8846343" y="3254532"/>
            <a:ext cx="3259931" cy="476071"/>
          </a:xfrm>
          <a:prstGeom prst="flowChartTerminator">
            <a:avLst/>
          </a:prstGeom>
          <a:solidFill>
            <a:schemeClr val="accent1"/>
          </a:solidFill>
          <a:ln w="76200" cap="sq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83656"/>
                      <a:gd name="connsiteY0" fmla="*/ 0 h 369332"/>
                      <a:gd name="connsiteX1" fmla="*/ 490895 w 2583656"/>
                      <a:gd name="connsiteY1" fmla="*/ 0 h 369332"/>
                      <a:gd name="connsiteX2" fmla="*/ 1007626 w 2583656"/>
                      <a:gd name="connsiteY2" fmla="*/ 0 h 369332"/>
                      <a:gd name="connsiteX3" fmla="*/ 1550194 w 2583656"/>
                      <a:gd name="connsiteY3" fmla="*/ 0 h 369332"/>
                      <a:gd name="connsiteX4" fmla="*/ 2092761 w 2583656"/>
                      <a:gd name="connsiteY4" fmla="*/ 0 h 369332"/>
                      <a:gd name="connsiteX5" fmla="*/ 2583656 w 2583656"/>
                      <a:gd name="connsiteY5" fmla="*/ 0 h 369332"/>
                      <a:gd name="connsiteX6" fmla="*/ 2583656 w 2583656"/>
                      <a:gd name="connsiteY6" fmla="*/ 369332 h 369332"/>
                      <a:gd name="connsiteX7" fmla="*/ 2015252 w 2583656"/>
                      <a:gd name="connsiteY7" fmla="*/ 369332 h 369332"/>
                      <a:gd name="connsiteX8" fmla="*/ 1446847 w 2583656"/>
                      <a:gd name="connsiteY8" fmla="*/ 369332 h 369332"/>
                      <a:gd name="connsiteX9" fmla="*/ 930116 w 2583656"/>
                      <a:gd name="connsiteY9" fmla="*/ 369332 h 369332"/>
                      <a:gd name="connsiteX10" fmla="*/ 0 w 2583656"/>
                      <a:gd name="connsiteY10" fmla="*/ 369332 h 369332"/>
                      <a:gd name="connsiteX11" fmla="*/ 0 w 2583656"/>
                      <a:gd name="connsiteY11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583656" h="369332" fill="none" extrusionOk="0">
                        <a:moveTo>
                          <a:pt x="0" y="0"/>
                        </a:moveTo>
                        <a:cubicBezTo>
                          <a:pt x="236657" y="-57633"/>
                          <a:pt x="376817" y="36143"/>
                          <a:pt x="490895" y="0"/>
                        </a:cubicBezTo>
                        <a:cubicBezTo>
                          <a:pt x="604974" y="-36143"/>
                          <a:pt x="775478" y="55992"/>
                          <a:pt x="1007626" y="0"/>
                        </a:cubicBezTo>
                        <a:cubicBezTo>
                          <a:pt x="1239774" y="-55992"/>
                          <a:pt x="1376882" y="34534"/>
                          <a:pt x="1550194" y="0"/>
                        </a:cubicBezTo>
                        <a:cubicBezTo>
                          <a:pt x="1723506" y="-34534"/>
                          <a:pt x="1850351" y="20451"/>
                          <a:pt x="2092761" y="0"/>
                        </a:cubicBezTo>
                        <a:cubicBezTo>
                          <a:pt x="2335171" y="-20451"/>
                          <a:pt x="2344975" y="54733"/>
                          <a:pt x="2583656" y="0"/>
                        </a:cubicBezTo>
                        <a:cubicBezTo>
                          <a:pt x="2600490" y="102192"/>
                          <a:pt x="2546891" y="207137"/>
                          <a:pt x="2583656" y="369332"/>
                        </a:cubicBezTo>
                        <a:cubicBezTo>
                          <a:pt x="2325315" y="379008"/>
                          <a:pt x="2130497" y="314341"/>
                          <a:pt x="2015252" y="369332"/>
                        </a:cubicBezTo>
                        <a:cubicBezTo>
                          <a:pt x="1900007" y="424323"/>
                          <a:pt x="1582675" y="357709"/>
                          <a:pt x="1446847" y="369332"/>
                        </a:cubicBezTo>
                        <a:cubicBezTo>
                          <a:pt x="1311019" y="380955"/>
                          <a:pt x="1083248" y="363844"/>
                          <a:pt x="930116" y="369332"/>
                        </a:cubicBezTo>
                        <a:cubicBezTo>
                          <a:pt x="776984" y="374820"/>
                          <a:pt x="200082" y="341397"/>
                          <a:pt x="0" y="369332"/>
                        </a:cubicBezTo>
                        <a:cubicBezTo>
                          <a:pt x="-1275" y="191808"/>
                          <a:pt x="34267" y="163671"/>
                          <a:pt x="0" y="0"/>
                        </a:cubicBezTo>
                        <a:close/>
                      </a:path>
                      <a:path w="2583656" h="369332" stroke="0" extrusionOk="0">
                        <a:moveTo>
                          <a:pt x="0" y="0"/>
                        </a:moveTo>
                        <a:cubicBezTo>
                          <a:pt x="179620" y="-1090"/>
                          <a:pt x="246924" y="17694"/>
                          <a:pt x="490895" y="0"/>
                        </a:cubicBezTo>
                        <a:cubicBezTo>
                          <a:pt x="734866" y="-17694"/>
                          <a:pt x="814564" y="38362"/>
                          <a:pt x="930116" y="0"/>
                        </a:cubicBezTo>
                        <a:cubicBezTo>
                          <a:pt x="1045668" y="-38362"/>
                          <a:pt x="1322451" y="19746"/>
                          <a:pt x="1498520" y="0"/>
                        </a:cubicBezTo>
                        <a:cubicBezTo>
                          <a:pt x="1674589" y="-19746"/>
                          <a:pt x="1843883" y="27574"/>
                          <a:pt x="1989415" y="0"/>
                        </a:cubicBezTo>
                        <a:cubicBezTo>
                          <a:pt x="2134948" y="-27574"/>
                          <a:pt x="2336320" y="20981"/>
                          <a:pt x="2583656" y="0"/>
                        </a:cubicBezTo>
                        <a:cubicBezTo>
                          <a:pt x="2619816" y="81226"/>
                          <a:pt x="2562118" y="278722"/>
                          <a:pt x="2583656" y="369332"/>
                        </a:cubicBezTo>
                        <a:cubicBezTo>
                          <a:pt x="2414427" y="428652"/>
                          <a:pt x="2251931" y="345758"/>
                          <a:pt x="2066925" y="369332"/>
                        </a:cubicBezTo>
                        <a:cubicBezTo>
                          <a:pt x="1881919" y="392906"/>
                          <a:pt x="1747140" y="315275"/>
                          <a:pt x="1498520" y="369332"/>
                        </a:cubicBezTo>
                        <a:cubicBezTo>
                          <a:pt x="1249901" y="423389"/>
                          <a:pt x="1240657" y="367973"/>
                          <a:pt x="1059299" y="369332"/>
                        </a:cubicBezTo>
                        <a:cubicBezTo>
                          <a:pt x="877941" y="370691"/>
                          <a:pt x="655601" y="321900"/>
                          <a:pt x="542568" y="369332"/>
                        </a:cubicBezTo>
                        <a:cubicBezTo>
                          <a:pt x="429535" y="416764"/>
                          <a:pt x="267688" y="351717"/>
                          <a:pt x="0" y="369332"/>
                        </a:cubicBezTo>
                        <a:cubicBezTo>
                          <a:pt x="-36656" y="211973"/>
                          <a:pt x="14639" y="17552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FFFF"/>
                </a:solidFill>
                <a:latin typeface="Calleo-Trial" pitchFamily="2" charset="0"/>
              </a:rPr>
              <a:t>Экономическая эффективность</a:t>
            </a:r>
            <a:endParaRPr lang="ru-RU" sz="1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1FD324-7850-40A8-9025-892E67725192}"/>
              </a:ext>
            </a:extLst>
          </p:cNvPr>
          <p:cNvSpPr txBox="1"/>
          <p:nvPr/>
        </p:nvSpPr>
        <p:spPr>
          <a:xfrm>
            <a:off x="5956571" y="5209648"/>
            <a:ext cx="3955256" cy="476071"/>
          </a:xfrm>
          <a:prstGeom prst="flowChartTerminator">
            <a:avLst/>
          </a:prstGeom>
          <a:solidFill>
            <a:schemeClr val="accent1"/>
          </a:solidFill>
          <a:ln w="76200" cap="sq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83656"/>
                      <a:gd name="connsiteY0" fmla="*/ 0 h 369332"/>
                      <a:gd name="connsiteX1" fmla="*/ 490895 w 2583656"/>
                      <a:gd name="connsiteY1" fmla="*/ 0 h 369332"/>
                      <a:gd name="connsiteX2" fmla="*/ 1007626 w 2583656"/>
                      <a:gd name="connsiteY2" fmla="*/ 0 h 369332"/>
                      <a:gd name="connsiteX3" fmla="*/ 1550194 w 2583656"/>
                      <a:gd name="connsiteY3" fmla="*/ 0 h 369332"/>
                      <a:gd name="connsiteX4" fmla="*/ 2092761 w 2583656"/>
                      <a:gd name="connsiteY4" fmla="*/ 0 h 369332"/>
                      <a:gd name="connsiteX5" fmla="*/ 2583656 w 2583656"/>
                      <a:gd name="connsiteY5" fmla="*/ 0 h 369332"/>
                      <a:gd name="connsiteX6" fmla="*/ 2583656 w 2583656"/>
                      <a:gd name="connsiteY6" fmla="*/ 369332 h 369332"/>
                      <a:gd name="connsiteX7" fmla="*/ 2015252 w 2583656"/>
                      <a:gd name="connsiteY7" fmla="*/ 369332 h 369332"/>
                      <a:gd name="connsiteX8" fmla="*/ 1446847 w 2583656"/>
                      <a:gd name="connsiteY8" fmla="*/ 369332 h 369332"/>
                      <a:gd name="connsiteX9" fmla="*/ 930116 w 2583656"/>
                      <a:gd name="connsiteY9" fmla="*/ 369332 h 369332"/>
                      <a:gd name="connsiteX10" fmla="*/ 0 w 2583656"/>
                      <a:gd name="connsiteY10" fmla="*/ 369332 h 369332"/>
                      <a:gd name="connsiteX11" fmla="*/ 0 w 2583656"/>
                      <a:gd name="connsiteY11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583656" h="369332" fill="none" extrusionOk="0">
                        <a:moveTo>
                          <a:pt x="0" y="0"/>
                        </a:moveTo>
                        <a:cubicBezTo>
                          <a:pt x="236657" y="-57633"/>
                          <a:pt x="376817" y="36143"/>
                          <a:pt x="490895" y="0"/>
                        </a:cubicBezTo>
                        <a:cubicBezTo>
                          <a:pt x="604974" y="-36143"/>
                          <a:pt x="775478" y="55992"/>
                          <a:pt x="1007626" y="0"/>
                        </a:cubicBezTo>
                        <a:cubicBezTo>
                          <a:pt x="1239774" y="-55992"/>
                          <a:pt x="1376882" y="34534"/>
                          <a:pt x="1550194" y="0"/>
                        </a:cubicBezTo>
                        <a:cubicBezTo>
                          <a:pt x="1723506" y="-34534"/>
                          <a:pt x="1850351" y="20451"/>
                          <a:pt x="2092761" y="0"/>
                        </a:cubicBezTo>
                        <a:cubicBezTo>
                          <a:pt x="2335171" y="-20451"/>
                          <a:pt x="2344975" y="54733"/>
                          <a:pt x="2583656" y="0"/>
                        </a:cubicBezTo>
                        <a:cubicBezTo>
                          <a:pt x="2600490" y="102192"/>
                          <a:pt x="2546891" y="207137"/>
                          <a:pt x="2583656" y="369332"/>
                        </a:cubicBezTo>
                        <a:cubicBezTo>
                          <a:pt x="2325315" y="379008"/>
                          <a:pt x="2130497" y="314341"/>
                          <a:pt x="2015252" y="369332"/>
                        </a:cubicBezTo>
                        <a:cubicBezTo>
                          <a:pt x="1900007" y="424323"/>
                          <a:pt x="1582675" y="357709"/>
                          <a:pt x="1446847" y="369332"/>
                        </a:cubicBezTo>
                        <a:cubicBezTo>
                          <a:pt x="1311019" y="380955"/>
                          <a:pt x="1083248" y="363844"/>
                          <a:pt x="930116" y="369332"/>
                        </a:cubicBezTo>
                        <a:cubicBezTo>
                          <a:pt x="776984" y="374820"/>
                          <a:pt x="200082" y="341397"/>
                          <a:pt x="0" y="369332"/>
                        </a:cubicBezTo>
                        <a:cubicBezTo>
                          <a:pt x="-1275" y="191808"/>
                          <a:pt x="34267" y="163671"/>
                          <a:pt x="0" y="0"/>
                        </a:cubicBezTo>
                        <a:close/>
                      </a:path>
                      <a:path w="2583656" h="369332" stroke="0" extrusionOk="0">
                        <a:moveTo>
                          <a:pt x="0" y="0"/>
                        </a:moveTo>
                        <a:cubicBezTo>
                          <a:pt x="179620" y="-1090"/>
                          <a:pt x="246924" y="17694"/>
                          <a:pt x="490895" y="0"/>
                        </a:cubicBezTo>
                        <a:cubicBezTo>
                          <a:pt x="734866" y="-17694"/>
                          <a:pt x="814564" y="38362"/>
                          <a:pt x="930116" y="0"/>
                        </a:cubicBezTo>
                        <a:cubicBezTo>
                          <a:pt x="1045668" y="-38362"/>
                          <a:pt x="1322451" y="19746"/>
                          <a:pt x="1498520" y="0"/>
                        </a:cubicBezTo>
                        <a:cubicBezTo>
                          <a:pt x="1674589" y="-19746"/>
                          <a:pt x="1843883" y="27574"/>
                          <a:pt x="1989415" y="0"/>
                        </a:cubicBezTo>
                        <a:cubicBezTo>
                          <a:pt x="2134948" y="-27574"/>
                          <a:pt x="2336320" y="20981"/>
                          <a:pt x="2583656" y="0"/>
                        </a:cubicBezTo>
                        <a:cubicBezTo>
                          <a:pt x="2619816" y="81226"/>
                          <a:pt x="2562118" y="278722"/>
                          <a:pt x="2583656" y="369332"/>
                        </a:cubicBezTo>
                        <a:cubicBezTo>
                          <a:pt x="2414427" y="428652"/>
                          <a:pt x="2251931" y="345758"/>
                          <a:pt x="2066925" y="369332"/>
                        </a:cubicBezTo>
                        <a:cubicBezTo>
                          <a:pt x="1881919" y="392906"/>
                          <a:pt x="1747140" y="315275"/>
                          <a:pt x="1498520" y="369332"/>
                        </a:cubicBezTo>
                        <a:cubicBezTo>
                          <a:pt x="1249901" y="423389"/>
                          <a:pt x="1240657" y="367973"/>
                          <a:pt x="1059299" y="369332"/>
                        </a:cubicBezTo>
                        <a:cubicBezTo>
                          <a:pt x="877941" y="370691"/>
                          <a:pt x="655601" y="321900"/>
                          <a:pt x="542568" y="369332"/>
                        </a:cubicBezTo>
                        <a:cubicBezTo>
                          <a:pt x="429535" y="416764"/>
                          <a:pt x="267688" y="351717"/>
                          <a:pt x="0" y="369332"/>
                        </a:cubicBezTo>
                        <a:cubicBezTo>
                          <a:pt x="-36656" y="211973"/>
                          <a:pt x="14639" y="17552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FFFF"/>
                </a:solidFill>
                <a:latin typeface="Calleo-Trial" pitchFamily="2" charset="0"/>
              </a:rPr>
              <a:t>Доступность для отдаленных районов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07856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365126"/>
            <a:ext cx="4685270" cy="450420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latin typeface="Calleo-Trial SemiBold" pitchFamily="2" charset="0"/>
              </a:rPr>
              <a:t>Конкуренты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B9AA1D-E3F6-7341-88A2-48904FFF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1893" y="6252519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latin typeface="Calleo-Trial" pitchFamily="2" charset="0"/>
              </a:rPr>
              <a:t>5</a:t>
            </a:fld>
            <a:endParaRPr lang="ru-RU" sz="1000" dirty="0">
              <a:latin typeface="Calleo-Trial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BC55B4FE-6D9A-40D0-869D-8A28DA056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929969"/>
              </p:ext>
            </p:extLst>
          </p:nvPr>
        </p:nvGraphicFramePr>
        <p:xfrm>
          <a:off x="1152939" y="1300679"/>
          <a:ext cx="10770020" cy="44000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20955">
                  <a:extLst>
                    <a:ext uri="{9D8B030D-6E8A-4147-A177-3AD203B41FA5}">
                      <a16:colId xmlns:a16="http://schemas.microsoft.com/office/drawing/2014/main" val="508674169"/>
                    </a:ext>
                  </a:extLst>
                </a:gridCol>
                <a:gridCol w="1370501">
                  <a:extLst>
                    <a:ext uri="{9D8B030D-6E8A-4147-A177-3AD203B41FA5}">
                      <a16:colId xmlns:a16="http://schemas.microsoft.com/office/drawing/2014/main" val="1888665687"/>
                    </a:ext>
                  </a:extLst>
                </a:gridCol>
                <a:gridCol w="1204644">
                  <a:extLst>
                    <a:ext uri="{9D8B030D-6E8A-4147-A177-3AD203B41FA5}">
                      <a16:colId xmlns:a16="http://schemas.microsoft.com/office/drawing/2014/main" val="2254790344"/>
                    </a:ext>
                  </a:extLst>
                </a:gridCol>
                <a:gridCol w="964066">
                  <a:extLst>
                    <a:ext uri="{9D8B030D-6E8A-4147-A177-3AD203B41FA5}">
                      <a16:colId xmlns:a16="http://schemas.microsoft.com/office/drawing/2014/main" val="3790531416"/>
                    </a:ext>
                  </a:extLst>
                </a:gridCol>
                <a:gridCol w="1798983">
                  <a:extLst>
                    <a:ext uri="{9D8B030D-6E8A-4147-A177-3AD203B41FA5}">
                      <a16:colId xmlns:a16="http://schemas.microsoft.com/office/drawing/2014/main" val="439567935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val="816458268"/>
                    </a:ext>
                  </a:extLst>
                </a:gridCol>
                <a:gridCol w="1579636">
                  <a:extLst>
                    <a:ext uri="{9D8B030D-6E8A-4147-A177-3AD203B41FA5}">
                      <a16:colId xmlns:a16="http://schemas.microsoft.com/office/drawing/2014/main" val="3529355314"/>
                    </a:ext>
                  </a:extLst>
                </a:gridCol>
              </a:tblGrid>
              <a:tr h="1004848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  <a:ea typeface="+mj-ea"/>
                          <a:cs typeface="+mj-cs"/>
                        </a:rPr>
                        <a:t>ОТУС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rgbClr val="F963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rgbClr val="211F1F"/>
                          </a:solidFill>
                          <a:latin typeface="Calleo-Trial"/>
                          <a:ea typeface="+mj-ea"/>
                          <a:cs typeface="+mj-cs"/>
                        </a:rPr>
                        <a:t>Wing</a:t>
                      </a:r>
                      <a:endParaRPr lang="ru-RU" sz="2000" kern="1200" dirty="0">
                        <a:solidFill>
                          <a:srgbClr val="211F1F"/>
                        </a:solidFill>
                        <a:ea typeface="+mj-ea"/>
                        <a:cs typeface="+mj-cs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rgbClr val="211F1F"/>
                          </a:solidFill>
                          <a:latin typeface="Calleo-Trial"/>
                          <a:ea typeface="+mj-ea"/>
                          <a:cs typeface="+mj-cs"/>
                        </a:rPr>
                        <a:t>Zipline</a:t>
                      </a:r>
                      <a:endParaRPr lang="ru-RU" sz="2000" kern="1200" dirty="0">
                        <a:solidFill>
                          <a:srgbClr val="211F1F"/>
                        </a:solidFill>
                        <a:ea typeface="+mj-ea"/>
                        <a:cs typeface="+mj-cs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rgbClr val="211F1F"/>
                          </a:solidFill>
                          <a:latin typeface="Calleo-Trial"/>
                          <a:ea typeface="+mj-ea"/>
                          <a:cs typeface="+mj-cs"/>
                        </a:rPr>
                        <a:t>DHL Parcelcopter</a:t>
                      </a:r>
                      <a:endParaRPr lang="ru-RU" sz="2000" kern="1200" dirty="0">
                        <a:solidFill>
                          <a:srgbClr val="211F1F"/>
                        </a:solidFill>
                        <a:ea typeface="+mj-ea"/>
                        <a:cs typeface="+mj-cs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err="1">
                          <a:solidFill>
                            <a:srgbClr val="211F1F"/>
                          </a:solidFill>
                          <a:latin typeface="Calleo-Trial"/>
                          <a:ea typeface="+mj-ea"/>
                          <a:cs typeface="+mj-cs"/>
                        </a:rPr>
                        <a:t>Matternet</a:t>
                      </a:r>
                      <a:endParaRPr lang="ru-RU" sz="2000" kern="1200" dirty="0">
                        <a:solidFill>
                          <a:srgbClr val="211F1F"/>
                        </a:solidFill>
                        <a:ea typeface="+mj-ea"/>
                        <a:cs typeface="+mj-cs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err="1">
                          <a:solidFill>
                            <a:srgbClr val="211F1F"/>
                          </a:solidFill>
                          <a:latin typeface="Calleo-Trial"/>
                          <a:ea typeface="+mj-ea"/>
                          <a:cs typeface="+mj-cs"/>
                        </a:rPr>
                        <a:t>ЧкалАвиа</a:t>
                      </a:r>
                      <a:endParaRPr lang="ru-RU" sz="2000" kern="1200" dirty="0">
                        <a:solidFill>
                          <a:srgbClr val="211F1F"/>
                        </a:solidFill>
                        <a:latin typeface="Calleo-Trial"/>
                        <a:ea typeface="+mj-ea"/>
                        <a:cs typeface="+mj-cs"/>
                      </a:endParaRPr>
                    </a:p>
                    <a:p>
                      <a:pPr algn="ctr"/>
                      <a:r>
                        <a:rPr lang="ru-RU" sz="2000" kern="1200" dirty="0">
                          <a:solidFill>
                            <a:srgbClr val="211F1F"/>
                          </a:solidFill>
                          <a:ea typeface="+mj-ea"/>
                          <a:cs typeface="+mj-cs"/>
                        </a:rPr>
                        <a:t>(косвенный)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848622"/>
                  </a:ext>
                </a:extLst>
              </a:tr>
              <a:tr h="74919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>
                          <a:solidFill>
                            <a:srgbClr val="211F1F"/>
                          </a:solidFill>
                          <a:latin typeface="+mn-lt"/>
                          <a:ea typeface="+mj-ea"/>
                          <a:cs typeface="+mj-cs"/>
                        </a:rPr>
                        <a:t>Страна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  <a:ea typeface="+mj-ea"/>
                          <a:cs typeface="+mj-cs"/>
                        </a:rPr>
                        <a:t>Россия</a:t>
                      </a:r>
                    </a:p>
                    <a:p>
                      <a:pPr algn="ctr"/>
                      <a:endParaRPr lang="ru-RU" sz="2000" kern="1200" dirty="0">
                        <a:solidFill>
                          <a:schemeClr val="bg1"/>
                        </a:solidFill>
                        <a:ea typeface="+mj-ea"/>
                        <a:cs typeface="+mj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83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rgbClr val="211F1F"/>
                          </a:solidFill>
                          <a:ea typeface="+mj-ea"/>
                          <a:cs typeface="+mj-cs"/>
                        </a:rPr>
                        <a:t>США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rgbClr val="211F1F"/>
                          </a:solidFill>
                          <a:ea typeface="+mj-ea"/>
                          <a:cs typeface="+mj-cs"/>
                        </a:rPr>
                        <a:t>США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rgbClr val="211F1F"/>
                          </a:solidFill>
                          <a:ea typeface="+mj-ea"/>
                          <a:cs typeface="+mj-cs"/>
                        </a:rPr>
                        <a:t>Германия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rgbClr val="211F1F"/>
                          </a:solidFill>
                          <a:ea typeface="+mj-ea"/>
                          <a:cs typeface="+mj-cs"/>
                        </a:rPr>
                        <a:t>Германия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rgbClr val="211F1F"/>
                          </a:solidFill>
                          <a:ea typeface="+mj-ea"/>
                          <a:cs typeface="+mj-cs"/>
                        </a:rPr>
                        <a:t>Россия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873825"/>
                  </a:ext>
                </a:extLst>
              </a:tr>
              <a:tr h="7217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>
                          <a:solidFill>
                            <a:srgbClr val="211F1F"/>
                          </a:solidFill>
                          <a:latin typeface="+mn-lt"/>
                          <a:ea typeface="+mj-ea"/>
                          <a:cs typeface="+mj-cs"/>
                        </a:rPr>
                        <a:t>Грузоподъемность, кг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  <a:ea typeface="+mj-ea"/>
                          <a:cs typeface="+mj-cs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83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rgbClr val="211F1F"/>
                          </a:solidFill>
                          <a:ea typeface="+mj-ea"/>
                          <a:cs typeface="+mj-cs"/>
                        </a:rPr>
                        <a:t>1.5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rgbClr val="211F1F"/>
                          </a:solidFill>
                          <a:ea typeface="+mj-ea"/>
                          <a:cs typeface="+mj-cs"/>
                        </a:rPr>
                        <a:t>2.5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rgbClr val="211F1F"/>
                          </a:solidFill>
                          <a:ea typeface="+mj-ea"/>
                          <a:cs typeface="+mj-cs"/>
                        </a:rPr>
                        <a:t>4.4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rgbClr val="211F1F"/>
                          </a:solidFill>
                          <a:ea typeface="+mj-ea"/>
                          <a:cs typeface="+mj-cs"/>
                        </a:rPr>
                        <a:t>2.5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rgbClr val="211F1F"/>
                          </a:solidFill>
                          <a:ea typeface="+mj-ea"/>
                          <a:cs typeface="+mj-cs"/>
                        </a:rPr>
                        <a:t>4000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6744907"/>
                  </a:ext>
                </a:extLst>
              </a:tr>
              <a:tr h="6115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>
                          <a:solidFill>
                            <a:srgbClr val="211F1F"/>
                          </a:solidFill>
                          <a:latin typeface="+mn-lt"/>
                          <a:ea typeface="+mj-ea"/>
                          <a:cs typeface="+mj-cs"/>
                        </a:rPr>
                        <a:t>Дальность полета, км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  <a:ea typeface="+mj-ea"/>
                          <a:cs typeface="+mj-cs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83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rgbClr val="211F1F"/>
                          </a:solidFill>
                          <a:ea typeface="+mj-ea"/>
                          <a:cs typeface="+mj-cs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rgbClr val="211F1F"/>
                          </a:solidFill>
                          <a:ea typeface="+mj-ea"/>
                          <a:cs typeface="+mj-cs"/>
                        </a:rPr>
                        <a:t>160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rgbClr val="211F1F"/>
                          </a:solidFill>
                          <a:ea typeface="+mj-ea"/>
                          <a:cs typeface="+mj-cs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rgbClr val="211F1F"/>
                          </a:solidFill>
                          <a:ea typeface="+mj-ea"/>
                          <a:cs typeface="+mj-cs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rgbClr val="211F1F"/>
                          </a:solidFill>
                          <a:ea typeface="+mj-ea"/>
                          <a:cs typeface="+mj-cs"/>
                        </a:rPr>
                        <a:t>608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7674100"/>
                  </a:ext>
                </a:extLst>
              </a:tr>
              <a:tr h="6115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>
                          <a:solidFill>
                            <a:srgbClr val="211F1F"/>
                          </a:solidFill>
                          <a:latin typeface="+mn-lt"/>
                          <a:ea typeface="+mj-ea"/>
                          <a:cs typeface="+mj-cs"/>
                        </a:rPr>
                        <a:t>Стоимость, </a:t>
                      </a:r>
                      <a:r>
                        <a:rPr lang="ru-RU" sz="2000" b="1" kern="1200" dirty="0" err="1">
                          <a:solidFill>
                            <a:srgbClr val="211F1F"/>
                          </a:solidFill>
                          <a:latin typeface="+mn-lt"/>
                          <a:ea typeface="+mj-ea"/>
                          <a:cs typeface="+mj-cs"/>
                        </a:rPr>
                        <a:t>руб</a:t>
                      </a:r>
                      <a:endParaRPr lang="ru-RU" sz="2000" b="1" kern="1200" dirty="0">
                        <a:solidFill>
                          <a:srgbClr val="211F1F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  <a:ea typeface="+mj-ea"/>
                          <a:cs typeface="+mj-cs"/>
                        </a:rPr>
                        <a:t>120 000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83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rgbClr val="211F1F"/>
                          </a:solidFill>
                          <a:ea typeface="+mj-ea"/>
                          <a:cs typeface="+mj-cs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rgbClr val="211F1F"/>
                          </a:solidFill>
                          <a:ea typeface="+mj-ea"/>
                          <a:cs typeface="+mj-cs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5 172 750</a:t>
                      </a:r>
                      <a:endParaRPr lang="ru-RU" sz="2000" kern="1200" dirty="0">
                        <a:solidFill>
                          <a:srgbClr val="211F1F"/>
                        </a:solidFill>
                        <a:ea typeface="+mj-ea"/>
                        <a:cs typeface="+mj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470 250</a:t>
                      </a:r>
                      <a:endParaRPr lang="ru-RU" sz="2000" kern="1200" dirty="0">
                        <a:solidFill>
                          <a:srgbClr val="211F1F"/>
                        </a:solidFill>
                        <a:ea typeface="+mj-ea"/>
                        <a:cs typeface="+mj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rgbClr val="211F1F"/>
                          </a:solidFill>
                          <a:ea typeface="+mj-ea"/>
                          <a:cs typeface="+mj-cs"/>
                        </a:rPr>
                        <a:t>250 000 000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0539991"/>
                  </a:ext>
                </a:extLst>
              </a:tr>
              <a:tr h="6115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>
                          <a:solidFill>
                            <a:srgbClr val="211F1F"/>
                          </a:solidFill>
                          <a:latin typeface="+mn-lt"/>
                          <a:ea typeface="+mj-ea"/>
                          <a:cs typeface="+mj-cs"/>
                        </a:rPr>
                        <a:t>Стоимость, кг</a:t>
                      </a:r>
                      <a:r>
                        <a:rPr lang="en-US" sz="2000" b="1" kern="1200" dirty="0">
                          <a:solidFill>
                            <a:srgbClr val="211F1F"/>
                          </a:solidFill>
                          <a:latin typeface="+mn-lt"/>
                          <a:ea typeface="+mj-ea"/>
                          <a:cs typeface="+mj-cs"/>
                        </a:rPr>
                        <a:t>/</a:t>
                      </a:r>
                      <a:r>
                        <a:rPr lang="ru-RU" sz="2000" b="1" kern="1200" dirty="0">
                          <a:solidFill>
                            <a:srgbClr val="211F1F"/>
                          </a:solidFill>
                          <a:latin typeface="+mn-lt"/>
                          <a:ea typeface="+mj-ea"/>
                          <a:cs typeface="+mj-cs"/>
                        </a:rPr>
                        <a:t>км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  <a:ea typeface="+mj-ea"/>
                          <a:cs typeface="+mj-cs"/>
                        </a:rPr>
                        <a:t>0,35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83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rgbClr val="211F1F"/>
                          </a:solidFill>
                          <a:ea typeface="+mj-ea"/>
                          <a:cs typeface="+mj-cs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rgbClr val="211F1F"/>
                          </a:solidFill>
                          <a:ea typeface="+mj-ea"/>
                          <a:cs typeface="+mj-cs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rgbClr val="211F1F"/>
                          </a:solidFill>
                          <a:ea typeface="+mj-ea"/>
                          <a:cs typeface="+mj-cs"/>
                        </a:rPr>
                        <a:t>~5</a:t>
                      </a:r>
                      <a:endParaRPr lang="ru-RU" sz="2000" kern="1200" dirty="0">
                        <a:solidFill>
                          <a:srgbClr val="211F1F"/>
                        </a:solidFill>
                        <a:ea typeface="+mj-ea"/>
                        <a:cs typeface="+mj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rgbClr val="211F1F"/>
                          </a:solidFill>
                          <a:ea typeface="+mj-ea"/>
                          <a:cs typeface="+mj-cs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rgbClr val="211F1F"/>
                          </a:solidFill>
                          <a:ea typeface="+mj-ea"/>
                          <a:cs typeface="+mj-cs"/>
                        </a:rPr>
                        <a:t>0,22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5790565"/>
                  </a:ext>
                </a:extLst>
              </a:tr>
            </a:tbl>
          </a:graphicData>
        </a:graphic>
      </p:graphicFrame>
      <p:sp>
        <p:nvSpPr>
          <p:cNvPr id="14" name="Номер слайда 4">
            <a:extLst>
              <a:ext uri="{FF2B5EF4-FFF2-40B4-BE49-F238E27FC236}">
                <a16:creationId xmlns:a16="http://schemas.microsoft.com/office/drawing/2014/main" id="{CCF3AB47-70E2-49E0-AFE3-338F1007E819}"/>
              </a:ext>
            </a:extLst>
          </p:cNvPr>
          <p:cNvSpPr txBox="1">
            <a:spLocks/>
          </p:cNvSpPr>
          <p:nvPr/>
        </p:nvSpPr>
        <p:spPr>
          <a:xfrm>
            <a:off x="11484293" y="6404919"/>
            <a:ext cx="5910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74710E-ECD1-44D7-A66B-98F8BBEF131C}" type="slidenum">
              <a:rPr lang="ru-RU" sz="1000" smtClean="0">
                <a:latin typeface="Calleo-Trial" pitchFamily="2" charset="0"/>
              </a:rPr>
              <a:pPr/>
              <a:t>5</a:t>
            </a:fld>
            <a:endParaRPr lang="ru-RU" sz="1000" dirty="0">
              <a:latin typeface="Calleo-Tr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42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B6F17EF1-5866-4B06-A6A2-BDFA3637EA0F}"/>
              </a:ext>
            </a:extLst>
          </p:cNvPr>
          <p:cNvCxnSpPr>
            <a:cxnSpLocks/>
          </p:cNvCxnSpPr>
          <p:nvPr/>
        </p:nvCxnSpPr>
        <p:spPr>
          <a:xfrm flipV="1">
            <a:off x="-182880" y="6248698"/>
            <a:ext cx="13289280" cy="92482"/>
          </a:xfrm>
          <a:prstGeom prst="line">
            <a:avLst/>
          </a:prstGeom>
          <a:ln cap="rnd">
            <a:solidFill>
              <a:srgbClr val="81837D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365126"/>
            <a:ext cx="4685270" cy="450420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latin typeface="Calleo-Trial SemiBold" pitchFamily="2" charset="0"/>
              </a:rPr>
              <a:t>Рынок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B9AA1D-E3F6-7341-88A2-48904FFF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1893" y="6252519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latin typeface="Calleo-Trial" pitchFamily="2" charset="0"/>
              </a:rPr>
              <a:t>6</a:t>
            </a:fld>
            <a:endParaRPr lang="ru-RU" sz="1000" dirty="0">
              <a:latin typeface="Calleo-Trial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0381EA14-68D7-47AF-A0BF-311A21A4D1AF}"/>
              </a:ext>
            </a:extLst>
          </p:cNvPr>
          <p:cNvSpPr/>
          <p:nvPr/>
        </p:nvSpPr>
        <p:spPr>
          <a:xfrm>
            <a:off x="1127760" y="1625600"/>
            <a:ext cx="4378960" cy="4277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828240C8-454C-4BE1-BF18-E925BF205224}"/>
              </a:ext>
            </a:extLst>
          </p:cNvPr>
          <p:cNvSpPr/>
          <p:nvPr/>
        </p:nvSpPr>
        <p:spPr>
          <a:xfrm>
            <a:off x="1706880" y="2712720"/>
            <a:ext cx="3220720" cy="3190240"/>
          </a:xfrm>
          <a:prstGeom prst="ellipse">
            <a:avLst/>
          </a:prstGeom>
          <a:solidFill>
            <a:srgbClr val="8183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E34F537-3DA3-4E28-A363-DECF7799F5F5}"/>
              </a:ext>
            </a:extLst>
          </p:cNvPr>
          <p:cNvSpPr/>
          <p:nvPr/>
        </p:nvSpPr>
        <p:spPr>
          <a:xfrm>
            <a:off x="2179320" y="3616960"/>
            <a:ext cx="2275840" cy="2286000"/>
          </a:xfrm>
          <a:prstGeom prst="ellipse">
            <a:avLst/>
          </a:prstGeom>
          <a:solidFill>
            <a:schemeClr val="accent3"/>
          </a:solidFill>
          <a:ln>
            <a:solidFill>
              <a:srgbClr val="8183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100798-B918-4C54-8957-31D148951528}"/>
              </a:ext>
            </a:extLst>
          </p:cNvPr>
          <p:cNvSpPr txBox="1"/>
          <p:nvPr/>
        </p:nvSpPr>
        <p:spPr>
          <a:xfrm>
            <a:off x="5950286" y="2502924"/>
            <a:ext cx="29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потенциал внутреннего рынка </a:t>
            </a:r>
          </a:p>
          <a:p>
            <a:pPr algn="ctr"/>
            <a:r>
              <a:rPr lang="ru-RU" sz="1400" dirty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БАС России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C5BC14-7CBB-40FC-B55D-B0EA3A036874}"/>
              </a:ext>
            </a:extLst>
          </p:cNvPr>
          <p:cNvSpPr txBox="1"/>
          <p:nvPr/>
        </p:nvSpPr>
        <p:spPr>
          <a:xfrm>
            <a:off x="8975635" y="2590666"/>
            <a:ext cx="2929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средний темп роста рынка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5246A5-CA2F-48CA-AF6F-FA0BD99BC89C}"/>
              </a:ext>
            </a:extLst>
          </p:cNvPr>
          <p:cNvSpPr txBox="1"/>
          <p:nvPr/>
        </p:nvSpPr>
        <p:spPr>
          <a:xfrm>
            <a:off x="5675202" y="4247180"/>
            <a:ext cx="3716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оценка продаж потребительских БАС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9F2DF7-A7E2-448D-87F5-81E9274CE822}"/>
              </a:ext>
            </a:extLst>
          </p:cNvPr>
          <p:cNvSpPr txBox="1"/>
          <p:nvPr/>
        </p:nvSpPr>
        <p:spPr>
          <a:xfrm>
            <a:off x="8953858" y="4224016"/>
            <a:ext cx="3212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оказание услуг с использованием БАС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BECAAF-7030-4AED-A4C0-1D2B4DC004E2}"/>
              </a:ext>
            </a:extLst>
          </p:cNvPr>
          <p:cNvSpPr txBox="1"/>
          <p:nvPr/>
        </p:nvSpPr>
        <p:spPr>
          <a:xfrm>
            <a:off x="5979160" y="2965147"/>
            <a:ext cx="2871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3-5% </a:t>
            </a:r>
          </a:p>
          <a:p>
            <a:pPr algn="ctr"/>
            <a:r>
              <a:rPr lang="ru-RU" sz="2800" dirty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от мирового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2D66F6-DB6F-4548-9B37-3001601A480B}"/>
              </a:ext>
            </a:extLst>
          </p:cNvPr>
          <p:cNvSpPr txBox="1"/>
          <p:nvPr/>
        </p:nvSpPr>
        <p:spPr>
          <a:xfrm>
            <a:off x="9326152" y="3180590"/>
            <a:ext cx="2164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</a:rPr>
              <a:t>30,4% CAGR</a:t>
            </a:r>
            <a:endParaRPr lang="ru-RU" sz="2800" dirty="0">
              <a:solidFill>
                <a:srgbClr val="F05A1E"/>
              </a:solidFill>
              <a:ea typeface="Noto Sans" panose="020B0502040504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76E94C-2E6E-457C-A5D5-3668DFC98586}"/>
              </a:ext>
            </a:extLst>
          </p:cNvPr>
          <p:cNvSpPr txBox="1"/>
          <p:nvPr/>
        </p:nvSpPr>
        <p:spPr>
          <a:xfrm>
            <a:off x="5990397" y="4625694"/>
            <a:ext cx="30865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05A1E"/>
                </a:solidFill>
                <a:ea typeface="Noto Sans" panose="020B0502040504020204" pitchFamily="34" charset="0"/>
              </a:rPr>
              <a:t>300 тыс. шт./год.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5E4E8D4-0A2C-4A22-925B-2C5FB5AB8A5C}"/>
              </a:ext>
            </a:extLst>
          </p:cNvPr>
          <p:cNvSpPr txBox="1"/>
          <p:nvPr/>
        </p:nvSpPr>
        <p:spPr>
          <a:xfrm>
            <a:off x="9229963" y="4626654"/>
            <a:ext cx="26514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05A1E"/>
                </a:solidFill>
                <a:ea typeface="Noto Sans" panose="020B0502040504020204" pitchFamily="34" charset="0"/>
              </a:rPr>
              <a:t>7,5 млрд. руб.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515EC1-5934-450A-95D3-0C563D8A01B8}"/>
              </a:ext>
            </a:extLst>
          </p:cNvPr>
          <p:cNvSpPr txBox="1"/>
          <p:nvPr/>
        </p:nvSpPr>
        <p:spPr>
          <a:xfrm>
            <a:off x="894080" y="6435081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ea typeface="Noto Sans" panose="020B0502040504020204" pitchFamily="34" charset="0"/>
              </a:rPr>
              <a:t>*Инфраструктурный центр по направлению </a:t>
            </a:r>
            <a:r>
              <a:rPr lang="ru-RU" sz="1100" dirty="0" err="1">
                <a:ea typeface="Noto Sans" panose="020B0502040504020204" pitchFamily="34" charset="0"/>
              </a:rPr>
              <a:t>Аэронет</a:t>
            </a:r>
            <a:r>
              <a:rPr lang="ru-RU" sz="1100" dirty="0">
                <a:ea typeface="Noto Sans" panose="020B0502040504020204" pitchFamily="34" charset="0"/>
              </a:rPr>
              <a:t> НТИ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7E43EC-4773-44DD-A914-C3EB79B2AFED}"/>
              </a:ext>
            </a:extLst>
          </p:cNvPr>
          <p:cNvSpPr txBox="1"/>
          <p:nvPr/>
        </p:nvSpPr>
        <p:spPr>
          <a:xfrm>
            <a:off x="1881601" y="1742355"/>
            <a:ext cx="2871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TAM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4 </a:t>
            </a:r>
            <a:r>
              <a:rPr lang="ru-RU" sz="2800" dirty="0">
                <a:solidFill>
                  <a:schemeClr val="bg1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трлн. </a:t>
            </a:r>
            <a:r>
              <a:rPr lang="ru-RU" sz="2800" dirty="0" err="1">
                <a:solidFill>
                  <a:schemeClr val="bg1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руб</a:t>
            </a:r>
            <a:r>
              <a:rPr lang="en-US" sz="2800" dirty="0">
                <a:solidFill>
                  <a:schemeClr val="bg1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  <a:endParaRPr lang="ru-RU" sz="2800" dirty="0">
              <a:solidFill>
                <a:schemeClr val="bg1"/>
              </a:solidFill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5FE8AE-A400-4A92-A234-6A8996196539}"/>
              </a:ext>
            </a:extLst>
          </p:cNvPr>
          <p:cNvSpPr txBox="1"/>
          <p:nvPr/>
        </p:nvSpPr>
        <p:spPr>
          <a:xfrm>
            <a:off x="1994306" y="2712720"/>
            <a:ext cx="26930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leo-Trial" pitchFamily="2" charset="0"/>
                <a:ea typeface="Noto Sans" panose="020B0502040504020204" pitchFamily="34" charset="0"/>
              </a:rPr>
              <a:t>SAM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leo-Trial" pitchFamily="2" charset="0"/>
                <a:ea typeface="Noto Sans" panose="020B0502040504020204" pitchFamily="34" charset="0"/>
              </a:rPr>
              <a:t>10 </a:t>
            </a:r>
            <a:r>
              <a:rPr lang="ru-RU" sz="2800" dirty="0">
                <a:solidFill>
                  <a:schemeClr val="bg1"/>
                </a:solidFill>
                <a:ea typeface="Noto Sans" panose="020B0502040504020204" pitchFamily="34" charset="0"/>
              </a:rPr>
              <a:t>млрд. </a:t>
            </a:r>
            <a:r>
              <a:rPr lang="ru-RU" sz="2800" dirty="0" err="1">
                <a:solidFill>
                  <a:schemeClr val="bg1"/>
                </a:solidFill>
                <a:ea typeface="Noto Sans" panose="020B0502040504020204" pitchFamily="34" charset="0"/>
              </a:rPr>
              <a:t>руб</a:t>
            </a:r>
            <a:r>
              <a:rPr lang="en-US" sz="2800" dirty="0">
                <a:solidFill>
                  <a:schemeClr val="bg1"/>
                </a:solidFill>
                <a:ea typeface="Noto Sans" panose="020B0502040504020204" pitchFamily="34" charset="0"/>
              </a:rPr>
              <a:t>.</a:t>
            </a:r>
            <a:endParaRPr lang="ru-RU" sz="2800" dirty="0">
              <a:solidFill>
                <a:schemeClr val="bg1"/>
              </a:solidFill>
              <a:ea typeface="Noto Sans" panose="020B0502040504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199603-E6D0-4613-AD75-ABFA39F7F853}"/>
              </a:ext>
            </a:extLst>
          </p:cNvPr>
          <p:cNvSpPr txBox="1"/>
          <p:nvPr/>
        </p:nvSpPr>
        <p:spPr>
          <a:xfrm>
            <a:off x="2065117" y="4224482"/>
            <a:ext cx="25042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</a:rPr>
              <a:t>SOM</a:t>
            </a:r>
          </a:p>
          <a:p>
            <a:pPr algn="ctr"/>
            <a:r>
              <a:rPr lang="en-US" sz="2800" dirty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</a:rPr>
              <a:t>1,5 </a:t>
            </a:r>
            <a:r>
              <a:rPr lang="ru-RU" sz="2800" dirty="0">
                <a:solidFill>
                  <a:srgbClr val="F05A1E"/>
                </a:solidFill>
                <a:ea typeface="Noto Sans" panose="020B0502040504020204" pitchFamily="34" charset="0"/>
              </a:rPr>
              <a:t>млрд. руб.</a:t>
            </a:r>
          </a:p>
        </p:txBody>
      </p:sp>
    </p:spTree>
    <p:extLst>
      <p:ext uri="{BB962C8B-B14F-4D97-AF65-F5344CB8AC3E}">
        <p14:creationId xmlns:p14="http://schemas.microsoft.com/office/powerpoint/2010/main" val="3319651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365126"/>
            <a:ext cx="4685270" cy="450420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latin typeface="Calleo-Trial SemiBold" pitchFamily="2" charset="0"/>
              </a:rPr>
              <a:t>Бизнес-модель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B9AA1D-E3F6-7341-88A2-48904FFF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1893" y="6252519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latin typeface="Calleo-Trial" pitchFamily="2" charset="0"/>
              </a:rPr>
              <a:t>7</a:t>
            </a:fld>
            <a:endParaRPr lang="ru-RU" sz="1000" dirty="0">
              <a:latin typeface="Calleo-Trial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782E05-F8B2-40FB-9AF2-8EABFFBC5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642" y="998571"/>
            <a:ext cx="10617714" cy="585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77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335309"/>
            <a:ext cx="4685270" cy="450420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alleo-Trial SemiBold" pitchFamily="2" charset="0"/>
              </a:rPr>
              <a:t>Текущие результаты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B9AA1D-E3F6-7341-88A2-48904FFF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1893" y="6252519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latin typeface="Calleo-Trial" pitchFamily="2" charset="0"/>
              </a:rPr>
              <a:t>8</a:t>
            </a:fld>
            <a:endParaRPr lang="ru-RU" sz="1000" dirty="0">
              <a:latin typeface="Calleo-Trial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5FC8AE9-96C2-E94B-8ADA-F9262095C7E8}"/>
              </a:ext>
            </a:extLst>
          </p:cNvPr>
          <p:cNvCxnSpPr>
            <a:cxnSpLocks/>
          </p:cNvCxnSpPr>
          <p:nvPr/>
        </p:nvCxnSpPr>
        <p:spPr>
          <a:xfrm>
            <a:off x="0" y="3753946"/>
            <a:ext cx="6092857" cy="0"/>
          </a:xfrm>
          <a:prstGeom prst="line">
            <a:avLst/>
          </a:prstGeom>
          <a:ln cap="rnd">
            <a:solidFill>
              <a:srgbClr val="81837D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AE0B221-7BE7-DA4F-8C9B-77E18333D083}"/>
              </a:ext>
            </a:extLst>
          </p:cNvPr>
          <p:cNvSpPr txBox="1"/>
          <p:nvPr/>
        </p:nvSpPr>
        <p:spPr>
          <a:xfrm>
            <a:off x="1037380" y="927458"/>
            <a:ext cx="4553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6AC18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Конструкция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FC4109-256C-A949-818F-8CCDAAE55842}"/>
              </a:ext>
            </a:extLst>
          </p:cNvPr>
          <p:cNvSpPr txBox="1"/>
          <p:nvPr/>
        </p:nvSpPr>
        <p:spPr>
          <a:xfrm>
            <a:off x="1037380" y="1478146"/>
            <a:ext cx="4100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Разработаны и реализованы разборная модульная модель БПЛА, система хранения и транспортировки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C45D3C-7033-414B-80AE-A77EAD597BC3}"/>
              </a:ext>
            </a:extLst>
          </p:cNvPr>
          <p:cNvSpPr txBox="1"/>
          <p:nvPr/>
        </p:nvSpPr>
        <p:spPr>
          <a:xfrm>
            <a:off x="1037380" y="2184504"/>
            <a:ext cx="4650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6AC18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Исследования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112B1F-D032-5644-BBE4-2332CAB9D4A7}"/>
              </a:ext>
            </a:extLst>
          </p:cNvPr>
          <p:cNvSpPr txBox="1"/>
          <p:nvPr/>
        </p:nvSpPr>
        <p:spPr>
          <a:xfrm>
            <a:off x="1037380" y="3794134"/>
            <a:ext cx="447759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solidFill>
                  <a:srgbClr val="F6AC18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Прототип</a:t>
            </a:r>
            <a:endParaRPr lang="ru-RU" sz="1200" dirty="0">
              <a:solidFill>
                <a:srgbClr val="F6AC18"/>
              </a:solidFill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02718F-7D08-1948-A964-18F8453BEE30}"/>
              </a:ext>
            </a:extLst>
          </p:cNvPr>
          <p:cNvSpPr txBox="1"/>
          <p:nvPr/>
        </p:nvSpPr>
        <p:spPr>
          <a:xfrm>
            <a:off x="1037379" y="4819650"/>
            <a:ext cx="4553649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solidFill>
                  <a:srgbClr val="F6AC18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Регистрация</a:t>
            </a:r>
            <a:endParaRPr lang="ru-RU" sz="1200" dirty="0">
              <a:solidFill>
                <a:srgbClr val="F6AC18"/>
              </a:solidFill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2A0AAF-4B8C-4677-8702-FC7E8D4F3C8A}"/>
              </a:ext>
            </a:extLst>
          </p:cNvPr>
          <p:cNvSpPr txBox="1"/>
          <p:nvPr/>
        </p:nvSpPr>
        <p:spPr>
          <a:xfrm>
            <a:off x="1037380" y="2772756"/>
            <a:ext cx="4100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Проведены прочностные и аэродинамические расчёты подтверждающие заявленные характеристики прочности, грузоподъемности, дальности полета,  статической устойчивости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5855A3-111C-4508-BED0-1207824C7ED7}"/>
              </a:ext>
            </a:extLst>
          </p:cNvPr>
          <p:cNvSpPr txBox="1"/>
          <p:nvPr/>
        </p:nvSpPr>
        <p:spPr>
          <a:xfrm>
            <a:off x="1037380" y="4242358"/>
            <a:ext cx="4352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Собраны первые прототипы, проведены летные испытания. отлаживается процесс производства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A7BEDE-C4A6-4440-ACF8-D5F817812246}"/>
              </a:ext>
            </a:extLst>
          </p:cNvPr>
          <p:cNvSpPr txBox="1"/>
          <p:nvPr/>
        </p:nvSpPr>
        <p:spPr>
          <a:xfrm>
            <a:off x="1037380" y="5271909"/>
            <a:ext cx="4100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Получена регистрация в Росавиации, идут переговоры о сотрудничестве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762E111-A77B-4115-865D-43ED4A5824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9" t="15479" r="16724" b="11878"/>
          <a:stretch/>
        </p:blipFill>
        <p:spPr>
          <a:xfrm>
            <a:off x="6092857" y="1267111"/>
            <a:ext cx="1936718" cy="119531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8655518-2DA3-4028-BFBA-08463D4F4F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5720" y="1160842"/>
            <a:ext cx="2401365" cy="120539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642C9E4-FDCA-4682-B42D-5266D2F206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882" b="2056"/>
          <a:stretch/>
        </p:blipFill>
        <p:spPr>
          <a:xfrm>
            <a:off x="10552039" y="1224915"/>
            <a:ext cx="1591167" cy="112395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3B76D8F-42AF-4C49-B2DF-56B6B7471C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5377" y="2450811"/>
            <a:ext cx="3323524" cy="101727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6B5E266-1AC3-4AC6-921D-173BA0DB4B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7554" y="2720666"/>
            <a:ext cx="2530867" cy="126912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B613BA1-B6CA-43BB-AFD8-062192F74A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8492" y="3435152"/>
            <a:ext cx="2982586" cy="7899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A16BBE-C539-45A9-B863-746F2B7A35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2293" y="4199050"/>
            <a:ext cx="3248785" cy="11957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D46520-2EE0-441A-9453-24A60C0E33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54150" y="4202280"/>
            <a:ext cx="2125801" cy="119576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4EB9811-D90C-420E-9F52-453AC7D9155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362" y="4199050"/>
            <a:ext cx="1238200" cy="119899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0B08614-B21B-4FC6-8E3B-2D44933052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65924" y="5413402"/>
            <a:ext cx="1045577" cy="14247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C710750-00AF-4CE5-BC8C-521103E257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94841" y="5413402"/>
            <a:ext cx="1018143" cy="14247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6CDA0B1-D333-4059-8C3E-233FC4C5399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74623" y="5413402"/>
            <a:ext cx="976359" cy="14247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2485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365126"/>
            <a:ext cx="4685270" cy="450420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alleo-Trial SemiBold" pitchFamily="2" charset="0"/>
              </a:rPr>
              <a:t>Планы развития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B9AA1D-E3F6-7341-88A2-48904FFF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1893" y="6252519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latin typeface="Calleo-Trial" pitchFamily="2" charset="0"/>
              </a:rPr>
              <a:t>9</a:t>
            </a:fld>
            <a:endParaRPr lang="ru-RU" sz="1000" dirty="0">
              <a:latin typeface="Calleo-Trial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5F68C80-61C9-4F75-8194-04FC0135D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95420">
            <a:off x="4901025" y="1121459"/>
            <a:ext cx="9096889" cy="5117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AE5E79E-8B50-430B-A50E-7B336EF5D8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97" y="1242634"/>
            <a:ext cx="752514" cy="660434"/>
          </a:xfrm>
          <a:prstGeom prst="rect">
            <a:avLst/>
          </a:prstGeom>
        </p:spPr>
      </p:pic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055A993D-0BB8-8D48-BF52-2D658A2423F7}"/>
              </a:ext>
            </a:extLst>
          </p:cNvPr>
          <p:cNvSpPr txBox="1">
            <a:spLocks/>
          </p:cNvSpPr>
          <p:nvPr/>
        </p:nvSpPr>
        <p:spPr>
          <a:xfrm>
            <a:off x="1577928" y="1572851"/>
            <a:ext cx="4336663" cy="50447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bg1"/>
                </a:solidFill>
                <a:latin typeface="Calleo-Trial" pitchFamily="2" charset="0"/>
              </a:rPr>
              <a:t>Повышение транспортных характеристик: Ожидается увеличение грузоподъемности на 20%, увеличение дальности полета на 30% по сравнению с текущими моделями.</a:t>
            </a:r>
          </a:p>
          <a:p>
            <a:pPr marL="342900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ru-RU" sz="1600" dirty="0">
              <a:solidFill>
                <a:schemeClr val="bg1"/>
              </a:solidFill>
              <a:latin typeface="Calleo-Trial" pitchFamily="2" charset="0"/>
            </a:endParaRPr>
          </a:p>
          <a:p>
            <a:pPr marL="342900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bg1"/>
                </a:solidFill>
                <a:latin typeface="Calleo-Trial" pitchFamily="2" charset="0"/>
              </a:rPr>
              <a:t>Улучшение автономности: Ожидается усовершенствование системы автопилота, что позволит БПЛА выполнять сложные миссии с минимальным вмешательством оператора.</a:t>
            </a:r>
          </a:p>
          <a:p>
            <a:pPr marL="342900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ru-RU" sz="1600" dirty="0">
              <a:solidFill>
                <a:schemeClr val="bg1"/>
              </a:solidFill>
              <a:latin typeface="Calleo-Trial" pitchFamily="2" charset="0"/>
            </a:endParaRPr>
          </a:p>
          <a:p>
            <a:pPr marL="342900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bg1"/>
                </a:solidFill>
                <a:latin typeface="Calleo-Trial" pitchFamily="2" charset="0"/>
              </a:rPr>
              <a:t>Сокращение времени на замену модулей: Прогнозируется снижение времени на замену модулей БПЛА до 15 минут, что повысит эффективность операций.</a:t>
            </a:r>
          </a:p>
          <a:p>
            <a:pPr marL="342900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ru-RU" sz="1600" dirty="0">
              <a:solidFill>
                <a:schemeClr val="bg1"/>
              </a:solidFill>
              <a:latin typeface="Calleo-Trial" pitchFamily="2" charset="0"/>
            </a:endParaRPr>
          </a:p>
          <a:p>
            <a:pPr marL="342900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bg1"/>
                </a:solidFill>
                <a:latin typeface="Calleo-Trial" pitchFamily="2" charset="0"/>
              </a:rPr>
              <a:t>Разработка специальных взлётно-посадочных приспособлений</a:t>
            </a:r>
          </a:p>
        </p:txBody>
      </p:sp>
    </p:spTree>
    <p:extLst>
      <p:ext uri="{BB962C8B-B14F-4D97-AF65-F5344CB8AC3E}">
        <p14:creationId xmlns:p14="http://schemas.microsoft.com/office/powerpoint/2010/main" val="3419302358"/>
      </p:ext>
    </p:extLst>
  </p:cSld>
  <p:clrMapOvr>
    <a:masterClrMapping/>
  </p:clrMapOvr>
</p:sld>
</file>

<file path=ppt/theme/theme1.xml><?xml version="1.0" encoding="utf-8"?>
<a:theme xmlns:a="http://schemas.openxmlformats.org/drawingml/2006/main" name="Архи 2023">
  <a:themeElements>
    <a:clrScheme name="Архи 2025">
      <a:dk1>
        <a:srgbClr val="211E1E"/>
      </a:dk1>
      <a:lt1>
        <a:srgbClr val="FFFFFF"/>
      </a:lt1>
      <a:dk2>
        <a:srgbClr val="F8633A"/>
      </a:dk2>
      <a:lt2>
        <a:srgbClr val="E7E6E6"/>
      </a:lt2>
      <a:accent1>
        <a:srgbClr val="F8633A"/>
      </a:accent1>
      <a:accent2>
        <a:srgbClr val="80837D"/>
      </a:accent2>
      <a:accent3>
        <a:srgbClr val="FEFEFE"/>
      </a:accent3>
      <a:accent4>
        <a:srgbClr val="211E1E"/>
      </a:accent4>
      <a:accent5>
        <a:srgbClr val="F76339"/>
      </a:accent5>
      <a:accent6>
        <a:srgbClr val="817D79"/>
      </a:accent6>
      <a:hlink>
        <a:srgbClr val="F8633A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Архи 2023" id="{7B8F6B7E-5808-8247-8D63-AC903D2AEEF8}" vid="{C26D26CF-877B-DA47-88CF-6504CCD6EF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</TotalTime>
  <Words>614</Words>
  <Application>Microsoft Office PowerPoint</Application>
  <PresentationFormat>Широкоэкранный</PresentationFormat>
  <Paragraphs>160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Calleo-Trial</vt:lpstr>
      <vt:lpstr>Calleo-Trial SemiBold</vt:lpstr>
      <vt:lpstr>Courier New</vt:lpstr>
      <vt:lpstr>Архи 2023</vt:lpstr>
      <vt:lpstr>Логистическая система с использованием модульных БПЛА ОТУС</vt:lpstr>
      <vt:lpstr>Проблемы</vt:lpstr>
      <vt:lpstr>Решение</vt:lpstr>
      <vt:lpstr>Продукт</vt:lpstr>
      <vt:lpstr>Конкуренты</vt:lpstr>
      <vt:lpstr>Рынок</vt:lpstr>
      <vt:lpstr>Бизнес-модель</vt:lpstr>
      <vt:lpstr>Текущие результаты</vt:lpstr>
      <vt:lpstr>Планы развития</vt:lpstr>
      <vt:lpstr>Интеллектуальная собственность</vt:lpstr>
      <vt:lpstr>Финансы</vt:lpstr>
      <vt:lpstr>Зачем мы здесь?</vt:lpstr>
      <vt:lpstr>Наша команда</vt:lpstr>
      <vt:lpstr>Контакты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Архипелаг презентация</dc:title>
  <dc:creator>Microsoft Office User</dc:creator>
  <cp:lastModifiedBy>Victor Ipatov</cp:lastModifiedBy>
  <cp:revision>26</cp:revision>
  <dcterms:created xsi:type="dcterms:W3CDTF">2023-07-06T08:04:04Z</dcterms:created>
  <dcterms:modified xsi:type="dcterms:W3CDTF">2023-08-04T11:48:20Z</dcterms:modified>
</cp:coreProperties>
</file>