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omfortaa SemiBold"/>
      <p:regular r:id="rId15"/>
      <p:bold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mfortaa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Comfortaa-regular.fntdata"/><Relationship Id="rId16" Type="http://schemas.openxmlformats.org/officeDocument/2006/relationships/font" Target="fonts/Comfortaa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omforta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bed982f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dbed982f0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e2a8c0ae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2be2a8c0ae9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dcbb98d9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adcbb98d9a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e2a8c0ae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be2a8c0ae9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bed982f0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dbed982f02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bed982f0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2dbed982f02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bed982f0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2dbed982f02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cbb98d9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2adcbb98d9a_1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bed982f0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2dbed982f02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bed982f0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dbed982f02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50" y="43500"/>
            <a:ext cx="7261274" cy="40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4320" y="270000"/>
            <a:ext cx="1489321" cy="22896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341613" y="2823538"/>
            <a:ext cx="5720700" cy="13044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95675" y="3010000"/>
            <a:ext cx="54126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0"/>
              <a:buFont typeface="Comic Sans MS"/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Разработка способа неинвазивной диагностики опухолей головного мозга</a:t>
            </a:r>
            <a:endParaRPr i="0" sz="2700" u="none" cap="none" strike="noStrike">
              <a:solidFill>
                <a:srgbClr val="1BB7EB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t/>
            </a:r>
            <a:endParaRPr i="0" sz="2700" u="none" cap="none" strike="noStrike">
              <a:solidFill>
                <a:srgbClr val="1BB7EB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t/>
            </a:r>
            <a:endParaRPr i="0" sz="2700" u="none" cap="none" strike="noStrike">
              <a:solidFill>
                <a:srgbClr val="1BB7EB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320" y="270000"/>
            <a:ext cx="1489321" cy="22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747275" y="787025"/>
            <a:ext cx="7391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Спасибо за внимание!</a:t>
            </a:r>
            <a:endParaRPr sz="6000">
              <a:solidFill>
                <a:schemeClr val="dk1"/>
              </a:solidFill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4189" y="270010"/>
            <a:ext cx="1489812" cy="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75" y="2188750"/>
            <a:ext cx="2426250" cy="2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4025" y="2314725"/>
            <a:ext cx="2426250" cy="24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2340125" y="3158400"/>
            <a:ext cx="14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+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493800" y="3158400"/>
            <a:ext cx="14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=</a:t>
            </a:r>
            <a:endParaRPr sz="6000">
              <a:solidFill>
                <a:schemeClr val="dk1"/>
              </a:solidFill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6400" y="2265050"/>
            <a:ext cx="2426250" cy="24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2425" y="810325"/>
            <a:ext cx="4197475" cy="38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124550" y="436375"/>
            <a:ext cx="29328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6-8.6% - глиомы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0789" y="317760"/>
            <a:ext cx="1489812" cy="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900" y="1366825"/>
            <a:ext cx="3794525" cy="12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675" y="242400"/>
            <a:ext cx="1698350" cy="16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43550" y="1940750"/>
            <a:ext cx="47955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Однако:</a:t>
            </a:r>
            <a:endParaRPr sz="2700">
              <a:solidFill>
                <a:srgbClr val="1BB7EB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700"/>
              <a:buFont typeface="Comfortaa SemiBold"/>
              <a:buChar char="●"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вызывают глубокие прогрессирующие расстройства жизнедеятельности</a:t>
            </a:r>
            <a:endParaRPr sz="2700">
              <a:solidFill>
                <a:srgbClr val="1BB7EB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700"/>
              <a:buFont typeface="Comfortaa"/>
              <a:buChar char="●"/>
            </a:pPr>
            <a:r>
              <a:rPr b="1" lang="ru-RU" sz="2700" u="sng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имеют сложную диагностику</a:t>
            </a:r>
            <a:endParaRPr b="1" sz="2700" u="sng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endParaRPr sz="2200">
              <a:solidFill>
                <a:srgbClr val="1BB7E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241050" y="136750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Наше решение: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789" y="317760"/>
            <a:ext cx="1489812" cy="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50" y="707629"/>
            <a:ext cx="7088400" cy="322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676" y="3109200"/>
            <a:ext cx="5478001" cy="19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100200" y="71525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Обзор рынка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789" y="317760"/>
            <a:ext cx="1489812" cy="2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00200" y="3684225"/>
            <a:ext cx="89058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Модель диагностики потенциально может облегчить лечение для 1,7 тысяч (в год) пациентов с вновь выявленным случаем и отслеживание лечения для 31 тысячи пациентов.</a:t>
            </a:r>
            <a:endParaRPr sz="21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200"/>
              <a:buFont typeface="Comfortaa"/>
              <a:buChar char="●"/>
            </a:pPr>
            <a:r>
              <a:t/>
            </a:r>
            <a:endParaRPr sz="22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88" y="683838"/>
            <a:ext cx="812482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393275" y="245500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Бизнес-модель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789" y="317760"/>
            <a:ext cx="1489812" cy="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575" y="3084725"/>
            <a:ext cx="4254875" cy="17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900" y="1091825"/>
            <a:ext cx="4376650" cy="23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393275" y="245500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Хронология проекта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789" y="317760"/>
            <a:ext cx="1489812" cy="2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208775" y="872200"/>
            <a:ext cx="82860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2023 г.:</a:t>
            </a:r>
            <a:endParaRPr b="1" sz="22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появление идеи проекта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получение гранта от ПИШ на закупку реактивов и образцы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секвенирование 24 образцов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обучение модели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2024 г.:</a:t>
            </a:r>
            <a:endParaRPr sz="22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прохождение Сеченовского акселератора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презентация проекта на “Открытом микрофоне” ИЦ “Хелснет”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улучшение существующей модели, консультации со сторонними специалистами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17245" t="0"/>
          <a:stretch/>
        </p:blipFill>
        <p:spPr>
          <a:xfrm>
            <a:off x="217500" y="563100"/>
            <a:ext cx="6671351" cy="34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260875" y="4118975"/>
            <a:ext cx="8061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Благодаря нашему решению мы достигли следующие метрики: </a:t>
            </a:r>
            <a:r>
              <a:rPr b="1" lang="ru-RU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SP-95.3%,SE-97.6%</a:t>
            </a:r>
            <a:r>
              <a:rPr lang="ru-RU" sz="13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endParaRPr sz="1300">
              <a:solidFill>
                <a:srgbClr val="1BB7EB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Решение - </a:t>
            </a:r>
            <a:r>
              <a:rPr b="1" lang="ru-RU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российское </a:t>
            </a:r>
            <a:r>
              <a:rPr lang="ru-RU" sz="13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(что позволяет не полагаться на </a:t>
            </a:r>
            <a:r>
              <a:rPr lang="ru-RU" sz="13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зарубежные решения, которые </a:t>
            </a:r>
            <a:r>
              <a:rPr lang="ru-RU" sz="13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трудно использовать в современных реалиях).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4189" y="193810"/>
            <a:ext cx="1489812" cy="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82484" r="0" t="0"/>
          <a:stretch/>
        </p:blipFill>
        <p:spPr>
          <a:xfrm>
            <a:off x="7193641" y="563113"/>
            <a:ext cx="1412100" cy="345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1BB7E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0"/>
          <p:cNvSpPr txBox="1"/>
          <p:nvPr/>
        </p:nvSpPr>
        <p:spPr>
          <a:xfrm>
            <a:off x="130500" y="60650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Анализ существующих решений</a:t>
            </a:r>
            <a:endParaRPr sz="2200">
              <a:solidFill>
                <a:srgbClr val="1BB7E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156250" y="104150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Наша команда: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66993" r="0" t="0"/>
          <a:stretch/>
        </p:blipFill>
        <p:spPr>
          <a:xfrm>
            <a:off x="3989798" y="4359800"/>
            <a:ext cx="1007601" cy="4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0" y="3548675"/>
            <a:ext cx="34494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Разработчики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1800"/>
              <a:buFont typeface="Comfortaa"/>
              <a:buChar char="●"/>
            </a:pPr>
            <a:r>
              <a:rPr lang="ru-RU" sz="18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Кудряшов Георгий</a:t>
            </a:r>
            <a:endParaRPr sz="18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1800"/>
              <a:buFont typeface="Comfortaa"/>
              <a:buChar char="●"/>
            </a:pPr>
            <a:r>
              <a:rPr lang="ru-RU" sz="18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Бойматов Юсуфджон</a:t>
            </a:r>
            <a:endParaRPr sz="18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1800"/>
              <a:buFont typeface="Comfortaa"/>
              <a:buChar char="●"/>
            </a:pPr>
            <a:r>
              <a:rPr lang="ru-RU" sz="18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Карнаухова Виктория</a:t>
            </a:r>
            <a:endParaRPr sz="18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325" y="2852474"/>
            <a:ext cx="1407533" cy="71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189200" y="3092300"/>
            <a:ext cx="39549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Биоинформатики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Анастасия Трубникова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Мария Габдрахманова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Карина Хасанова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Анфиса Аляева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B7EB"/>
              </a:buClr>
              <a:buSzPts val="2000"/>
              <a:buFont typeface="Comfortaa"/>
              <a:buChar char="●"/>
            </a:pPr>
            <a:r>
              <a:rPr lang="ru-RU" sz="20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Сергей Ряховский </a:t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1925" y="1097400"/>
            <a:ext cx="1225275" cy="120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4300" y="631900"/>
            <a:ext cx="1251565" cy="11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2764225" y="1928975"/>
            <a:ext cx="3333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Руководитель проекта:</a:t>
            </a:r>
            <a:endParaRPr sz="16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Антон Пушкин</a:t>
            </a:r>
            <a:endParaRPr sz="16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BB7EB"/>
                </a:solidFill>
                <a:latin typeface="Comfortaa"/>
                <a:ea typeface="Comfortaa"/>
                <a:cs typeface="Comfortaa"/>
                <a:sym typeface="Comfortaa"/>
              </a:rPr>
              <a:t> к.б.н., молекулярный биолог</a:t>
            </a:r>
            <a:endParaRPr sz="16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BB7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850" y="826150"/>
            <a:ext cx="1359250" cy="12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688" y="2306650"/>
            <a:ext cx="1251575" cy="117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9">
            <a:alphaModFix/>
          </a:blip>
          <a:srcRect b="-3717" l="0" r="-2145" t="13039"/>
          <a:stretch/>
        </p:blipFill>
        <p:spPr>
          <a:xfrm>
            <a:off x="1705013" y="1450650"/>
            <a:ext cx="1251575" cy="140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10">
            <a:alphaModFix/>
          </a:blip>
          <a:srcRect b="35948" l="32496" r="32500" t="28338"/>
          <a:stretch/>
        </p:blipFill>
        <p:spPr>
          <a:xfrm>
            <a:off x="6140875" y="678798"/>
            <a:ext cx="1225282" cy="125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39423" t="0"/>
          <a:stretch/>
        </p:blipFill>
        <p:spPr>
          <a:xfrm>
            <a:off x="3680350" y="3782800"/>
            <a:ext cx="1626476" cy="41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11">
            <a:alphaModFix/>
          </a:blip>
          <a:srcRect b="54714" l="49519" r="24055" t="25447"/>
          <a:stretch/>
        </p:blipFill>
        <p:spPr>
          <a:xfrm>
            <a:off x="6006900" y="2135675"/>
            <a:ext cx="1359250" cy="10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15875" y="180250"/>
            <a:ext cx="7209900" cy="119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1BB7E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Запрос инвесторам</a:t>
            </a:r>
            <a:endParaRPr sz="2200">
              <a:solidFill>
                <a:srgbClr val="1BB7EB"/>
              </a:solidFill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789" y="317760"/>
            <a:ext cx="1489812" cy="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875" y="850550"/>
            <a:ext cx="8712249" cy="40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