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92" r:id="rId4"/>
    <p:sldId id="302" r:id="rId5"/>
    <p:sldId id="301" r:id="rId6"/>
    <p:sldId id="294" r:id="rId7"/>
    <p:sldId id="285" r:id="rId8"/>
    <p:sldId id="295" r:id="rId9"/>
    <p:sldId id="288" r:id="rId10"/>
    <p:sldId id="289" r:id="rId11"/>
    <p:sldId id="290" r:id="rId12"/>
    <p:sldId id="29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978">
          <p15:clr>
            <a:srgbClr val="A4A3A4"/>
          </p15:clr>
        </p15:guide>
        <p15:guide id="3" orient="horz" pos="1022">
          <p15:clr>
            <a:srgbClr val="A4A3A4"/>
          </p15:clr>
        </p15:guide>
        <p15:guide id="4" orient="horz" pos="3938">
          <p15:clr>
            <a:srgbClr val="A4A3A4"/>
          </p15:clr>
        </p15:guide>
        <p15:guide id="5" pos="7204">
          <p15:clr>
            <a:srgbClr val="A4A3A4"/>
          </p15:clr>
        </p15:guide>
        <p15:guide id="6" pos="3613">
          <p15:clr>
            <a:srgbClr val="A4A3A4"/>
          </p15:clr>
        </p15:guide>
        <p15:guide id="7" pos="3807">
          <p15:clr>
            <a:srgbClr val="A4A3A4"/>
          </p15:clr>
        </p15:guide>
        <p15:guide id="8" pos="4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alexandrz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89"/>
    <a:srgbClr val="FFFFFF"/>
    <a:srgbClr val="F9633B"/>
    <a:srgbClr val="211F1F"/>
    <a:srgbClr val="818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5256" autoAdjust="0"/>
  </p:normalViewPr>
  <p:slideViewPr>
    <p:cSldViewPr snapToGrid="0" snapToObjects="1">
      <p:cViewPr varScale="1">
        <p:scale>
          <a:sx n="84" d="100"/>
          <a:sy n="84" d="100"/>
        </p:scale>
        <p:origin x="48" y="72"/>
      </p:cViewPr>
      <p:guideLst>
        <p:guide orient="horz" pos="2196"/>
        <p:guide pos="978"/>
        <p:guide orient="horz" pos="1022"/>
        <p:guide orient="horz" pos="3938"/>
        <p:guide pos="7204"/>
        <p:guide pos="3613"/>
        <p:guide pos="3807"/>
        <p:guide pos="4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Афанасьева" userId="7cdca66f888cf991" providerId="LiveId" clId="{A93A364E-54A6-467B-B54E-5939A145DAB5}"/>
    <pc:docChg chg="custSel modSld">
      <pc:chgData name="Виктория Афанасьева" userId="7cdca66f888cf991" providerId="LiveId" clId="{A93A364E-54A6-467B-B54E-5939A145DAB5}" dt="2023-08-04T12:40:11.157" v="27" actId="20577"/>
      <pc:docMkLst>
        <pc:docMk/>
      </pc:docMkLst>
      <pc:sldChg chg="modSp mod">
        <pc:chgData name="Виктория Афанасьева" userId="7cdca66f888cf991" providerId="LiveId" clId="{A93A364E-54A6-467B-B54E-5939A145DAB5}" dt="2023-08-04T12:20:29.553" v="1" actId="20577"/>
        <pc:sldMkLst>
          <pc:docMk/>
          <pc:sldMk cId="0" sldId="290"/>
        </pc:sldMkLst>
        <pc:spChg chg="mod">
          <ac:chgData name="Виктория Афанасьева" userId="7cdca66f888cf991" providerId="LiveId" clId="{A93A364E-54A6-467B-B54E-5939A145DAB5}" dt="2023-08-04T12:20:29.553" v="1" actId="20577"/>
          <ac:spMkLst>
            <pc:docMk/>
            <pc:sldMk cId="0" sldId="290"/>
            <ac:spMk id="3" creationId="{00000000-0000-0000-0000-000000000000}"/>
          </ac:spMkLst>
        </pc:spChg>
      </pc:sldChg>
      <pc:sldChg chg="addSp delSp modSp mod">
        <pc:chgData name="Виктория Афанасьева" userId="7cdca66f888cf991" providerId="LiveId" clId="{A93A364E-54A6-467B-B54E-5939A145DAB5}" dt="2023-08-04T12:40:11.157" v="27" actId="20577"/>
        <pc:sldMkLst>
          <pc:docMk/>
          <pc:sldMk cId="0" sldId="296"/>
        </pc:sldMkLst>
        <pc:spChg chg="mod">
          <ac:chgData name="Виктория Афанасьева" userId="7cdca66f888cf991" providerId="LiveId" clId="{A93A364E-54A6-467B-B54E-5939A145DAB5}" dt="2023-08-04T12:40:11.157" v="27" actId="20577"/>
          <ac:spMkLst>
            <pc:docMk/>
            <pc:sldMk cId="0" sldId="296"/>
            <ac:spMk id="3" creationId="{00000000-0000-0000-0000-000000000000}"/>
          </ac:spMkLst>
        </pc:spChg>
        <pc:picChg chg="del">
          <ac:chgData name="Виктория Афанасьева" userId="7cdca66f888cf991" providerId="LiveId" clId="{A93A364E-54A6-467B-B54E-5939A145DAB5}" dt="2023-08-04T12:22:38.403" v="2" actId="478"/>
          <ac:picMkLst>
            <pc:docMk/>
            <pc:sldMk cId="0" sldId="296"/>
            <ac:picMk id="6" creationId="{00000000-0000-0000-0000-000000000000}"/>
          </ac:picMkLst>
        </pc:picChg>
        <pc:picChg chg="del">
          <ac:chgData name="Виктория Афанасьева" userId="7cdca66f888cf991" providerId="LiveId" clId="{A93A364E-54A6-467B-B54E-5939A145DAB5}" dt="2023-08-04T12:23:32.366" v="5" actId="478"/>
          <ac:picMkLst>
            <pc:docMk/>
            <pc:sldMk cId="0" sldId="296"/>
            <ac:picMk id="11" creationId="{00000000-0000-0000-0000-000000000000}"/>
          </ac:picMkLst>
        </pc:picChg>
        <pc:picChg chg="add mod">
          <ac:chgData name="Виктория Афанасьева" userId="7cdca66f888cf991" providerId="LiveId" clId="{A93A364E-54A6-467B-B54E-5939A145DAB5}" dt="2023-08-04T12:23:40.212" v="9" actId="1076"/>
          <ac:picMkLst>
            <pc:docMk/>
            <pc:sldMk cId="0" sldId="296"/>
            <ac:picMk id="1026" creationId="{A777E4E0-1560-430F-A4A6-92C7B053910A}"/>
          </ac:picMkLst>
        </pc:picChg>
        <pc:picChg chg="add mod">
          <ac:chgData name="Виктория Афанасьева" userId="7cdca66f888cf991" providerId="LiveId" clId="{A93A364E-54A6-467B-B54E-5939A145DAB5}" dt="2023-08-04T12:23:34.955" v="7" actId="1076"/>
          <ac:picMkLst>
            <pc:docMk/>
            <pc:sldMk cId="0" sldId="296"/>
            <ac:picMk id="1028" creationId="{5147C188-2B70-4978-B894-9F92287BCE4A}"/>
          </ac:picMkLst>
        </pc:picChg>
      </pc:sldChg>
      <pc:sldChg chg="modSp mod">
        <pc:chgData name="Виктория Афанасьева" userId="7cdca66f888cf991" providerId="LiveId" clId="{A93A364E-54A6-467B-B54E-5939A145DAB5}" dt="2023-08-04T12:12:38.709" v="0" actId="20577"/>
        <pc:sldMkLst>
          <pc:docMk/>
          <pc:sldMk cId="3922742560" sldId="302"/>
        </pc:sldMkLst>
        <pc:spChg chg="mod">
          <ac:chgData name="Виктория Афанасьева" userId="7cdca66f888cf991" providerId="LiveId" clId="{A93A364E-54A6-467B-B54E-5939A145DAB5}" dt="2023-08-04T12:12:38.709" v="0" actId="20577"/>
          <ac:spMkLst>
            <pc:docMk/>
            <pc:sldMk cId="3922742560" sldId="302"/>
            <ac:spMk id="43" creationId="{71F5C3E0-470A-4EB9-BD58-B2CD1E4095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110" y="2069465"/>
            <a:ext cx="4554526" cy="90043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err="1">
                <a:latin typeface="Calleo-Trial SemiBold" pitchFamily="2" charset="0"/>
              </a:rPr>
              <a:t>AroundLook</a:t>
            </a:r>
            <a:endParaRPr lang="ru-RU" sz="102800" b="1" dirty="0">
              <a:latin typeface="Calleo-Trial SemiB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541" y="4019515"/>
            <a:ext cx="4554220" cy="18029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>
                <a:effectLst/>
                <a:latin typeface="Calleo-Trial" pitchFamily="2" charset="0"/>
              </a:rPr>
              <a:t>Докладчик: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effectLst/>
                <a:latin typeface="Calleo-Trial" pitchFamily="2" charset="0"/>
              </a:rPr>
              <a:t>Афанасьева Виктория Игоревна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66" y="131011"/>
            <a:ext cx="2391719" cy="117801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овое поле 3"/>
          <p:cNvSpPr txBox="1"/>
          <p:nvPr/>
        </p:nvSpPr>
        <p:spPr>
          <a:xfrm>
            <a:off x="753110" y="3130550"/>
            <a:ext cx="646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dirty="0"/>
              <a:t>«Программа распознавания объектов на трехмерных моделях»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4185" y="2230162"/>
            <a:ext cx="2262806" cy="795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5676" y="853151"/>
            <a:ext cx="1885272" cy="662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5672" y="92632"/>
            <a:ext cx="1885271" cy="662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35748" y="1579786"/>
            <a:ext cx="2000641" cy="7031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35545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Запрос / предложение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10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/>
          <p:nvPr/>
        </p:nvSpPr>
        <p:spPr>
          <a:xfrm>
            <a:off x="1063624" y="1085938"/>
            <a:ext cx="5022883" cy="238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Calleo-Trial" pitchFamily="2" charset="0"/>
              </a:rPr>
              <a:t>ЗАПРОС: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Calleo-Trial" pitchFamily="2" charset="0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Финансовая поддержка: субсидии, инвестии, льготы и гранты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Информационная поддержка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Образовательная поддержка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Налоговые льготы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ru-RU" sz="2000" dirty="0">
              <a:latin typeface="Calleo-Trial" pitchFamily="2" charset="0"/>
            </a:endParaRPr>
          </a:p>
        </p:txBody>
      </p:sp>
      <p:cxnSp>
        <p:nvCxnSpPr>
          <p:cNvPr id="7" name="Прямая соединительная линия 21"/>
          <p:cNvCxnSpPr/>
          <p:nvPr/>
        </p:nvCxnSpPr>
        <p:spPr>
          <a:xfrm>
            <a:off x="6092825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1"/>
          <p:cNvCxnSpPr/>
          <p:nvPr/>
        </p:nvCxnSpPr>
        <p:spPr>
          <a:xfrm flipH="1" flipV="1">
            <a:off x="6092825" y="1023620"/>
            <a:ext cx="3175" cy="273050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/>
          <p:nvPr/>
        </p:nvSpPr>
        <p:spPr>
          <a:xfrm>
            <a:off x="6619875" y="1366520"/>
            <a:ext cx="4333240" cy="1579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Calleo-Trial" pitchFamily="2" charset="0"/>
              </a:rPr>
              <a:t>ПРЕДЛОЖЕНИЕ: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Calleo-Trial" pitchFamily="2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Совместные разработки и исследования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000" dirty="0">
                <a:latin typeface="Calleo-Trial" pitchFamily="2" charset="0"/>
              </a:rPr>
              <a:t>Заключение соглашений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ru-RU" sz="2000" dirty="0">
              <a:latin typeface="Calleo-Trial" pitchFamily="2" charset="0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ru-RU" sz="2000" dirty="0">
              <a:latin typeface="Calleo-Trial" pitchFamily="2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17" y="4751388"/>
            <a:ext cx="1539875" cy="1480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506445-FE63-421B-B920-C76B463F1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49" y="4138921"/>
            <a:ext cx="4885598" cy="24787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215" y="764368"/>
            <a:ext cx="3377565" cy="89154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Calleo-Trial SemiBold" pitchFamily="2" charset="0"/>
              </a:rPr>
              <a:t>Контакты</a:t>
            </a:r>
            <a:endParaRPr lang="ru-RU" sz="85700" b="1" dirty="0">
              <a:solidFill>
                <a:schemeClr val="bg1"/>
              </a:solidFill>
              <a:latin typeface="Calleo-Trial SemiB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19" y="1655908"/>
            <a:ext cx="6380595" cy="1729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Calleo-Trial" pitchFamily="2" charset="0"/>
              </a:rPr>
              <a:t>Афанасьева Виктория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Calleo-Trial" pitchFamily="2" charset="0"/>
              </a:rPr>
              <a:t>Телефон: +79111420386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Calleo-Trial" pitchFamily="2" charset="0"/>
              </a:rPr>
              <a:t>Адрес почты: </a:t>
            </a:r>
            <a:r>
              <a:rPr lang="en-US" sz="2000" dirty="0">
                <a:solidFill>
                  <a:schemeClr val="bg1"/>
                </a:solidFill>
                <a:effectLst/>
                <a:latin typeface="Calleo-Trial" pitchFamily="2" charset="0"/>
              </a:rPr>
              <a:t>victoria_afanaseva@mail.ru</a:t>
            </a:r>
            <a:endParaRPr lang="ru-RU" sz="2000" dirty="0">
              <a:solidFill>
                <a:schemeClr val="bg1"/>
              </a:solidFill>
              <a:effectLst/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Calleo-Trial" pitchFamily="2" charset="0"/>
              </a:rPr>
              <a:t>Telegram: @</a:t>
            </a:r>
            <a:r>
              <a:rPr lang="en-US" sz="2000" dirty="0">
                <a:solidFill>
                  <a:schemeClr val="bg1"/>
                </a:solidFill>
                <a:effectLst/>
                <a:latin typeface="Calleo-Trial" pitchFamily="2" charset="0"/>
              </a:rPr>
              <a:t>k1mbrly</a:t>
            </a:r>
            <a:endParaRPr lang="ru-RU" sz="2000" dirty="0">
              <a:solidFill>
                <a:schemeClr val="bg1"/>
              </a:solidFill>
              <a:effectLst/>
              <a:latin typeface="Calleo-Tria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6" y="152602"/>
            <a:ext cx="1768361" cy="87098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8020954" y="3401407"/>
            <a:ext cx="3098800" cy="662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Calleo-Trial SemiBold" pitchFamily="2" charset="0"/>
              </a:rPr>
              <a:t>Проект </a:t>
            </a:r>
          </a:p>
          <a:p>
            <a:pPr algn="ctr"/>
            <a:r>
              <a:rPr lang="ru-RU" sz="1800" b="1" dirty="0" err="1">
                <a:solidFill>
                  <a:schemeClr val="bg1"/>
                </a:solidFill>
                <a:latin typeface="Calleo-Trial SemiBold" pitchFamily="2" charset="0"/>
              </a:rPr>
              <a:t>Projects</a:t>
            </a:r>
            <a:r>
              <a:rPr lang="ru-RU" sz="1800" b="1" dirty="0">
                <a:solidFill>
                  <a:schemeClr val="bg1"/>
                </a:solidFill>
                <a:latin typeface="Calleo-Trial SemiBold" pitchFamily="2" charset="0"/>
              </a:rPr>
              <a:t> 2035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5439840" y="3385589"/>
            <a:ext cx="3068955" cy="693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Calleo-Trial SemiBold" pitchFamily="2" charset="0"/>
              </a:rPr>
              <a:t>Профиль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Calleo-Trial SemiBold" pitchFamily="2" charset="0"/>
              </a:rPr>
              <a:t>в Leader ID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68D8CE-8756-4B07-A8CD-EBE8741B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266" y="3429000"/>
            <a:ext cx="2931775" cy="293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64E4A-6AD8-457F-8D20-ABABB8797206}"/>
              </a:ext>
            </a:extLst>
          </p:cNvPr>
          <p:cNvSpPr/>
          <p:nvPr/>
        </p:nvSpPr>
        <p:spPr>
          <a:xfrm>
            <a:off x="6607530" y="393008"/>
            <a:ext cx="3202270" cy="2215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EB85C6-D3B0-4F84-AD07-2F6B3D82A1CC}"/>
              </a:ext>
            </a:extLst>
          </p:cNvPr>
          <p:cNvSpPr/>
          <p:nvPr/>
        </p:nvSpPr>
        <p:spPr>
          <a:xfrm>
            <a:off x="9099593" y="656100"/>
            <a:ext cx="6872065" cy="9796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  <a:ea typeface="Cascadia Code" panose="020B0609020000020004" pitchFamily="49" charset="0"/>
                <a:cs typeface="Cascadia Code" panose="020B0609020000020004" pitchFamily="49" charset="0"/>
              </a:rPr>
              <a:t>Around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  <a:ea typeface="Cascadia Code" panose="020B0609020000020004" pitchFamily="49" charset="0"/>
                <a:cs typeface="Cascadia Code" panose="020B0609020000020004" pitchFamily="49" charset="0"/>
              </a:rPr>
              <a:t>Look</a:t>
            </a:r>
            <a:r>
              <a:rPr kumimoji="0" lang="ru-RU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 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C8661B8-1CEC-421D-BC25-E2E8645044D7}"/>
              </a:ext>
            </a:extLst>
          </p:cNvPr>
          <p:cNvSpPr/>
          <p:nvPr/>
        </p:nvSpPr>
        <p:spPr>
          <a:xfrm>
            <a:off x="9099593" y="1696692"/>
            <a:ext cx="6872065" cy="7659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Ваши желания –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300" dirty="0">
                <a:solidFill>
                  <a:prstClr val="white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Наша реализация</a:t>
            </a:r>
            <a:endParaRPr kumimoji="0" lang="ru-RU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  <a:ea typeface="Cascadia Code" panose="020B0609020000020004" pitchFamily="49" charset="0"/>
                <a:cs typeface="Cascadia Code" panose="020B0609020000020004" pitchFamily="49" charset="0"/>
              </a:rPr>
              <a:t>AROUNDLOOK.RU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F0773E-C203-4552-997F-C58DD96FCD5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982" y="669205"/>
            <a:ext cx="1645640" cy="1660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77E4E0-1560-430F-A4A6-92C7B053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04" y="410810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47C188-2B70-4978-B894-9F92287B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7" y="407952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44689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  <a:sym typeface="+mn-ea"/>
              </a:rPr>
              <a:t>Решаемая проблема и целевая аудитория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52744" y="625264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mtClean="0">
                <a:latin typeface="Calleo-Trial" pitchFamily="2" charset="0"/>
              </a:rPr>
              <a:t>2</a:t>
            </a:fld>
            <a:endParaRPr lang="ru-RU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1475105" y="1555749"/>
            <a:ext cx="3637915" cy="2095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>
                <a:latin typeface="Calleo-Trial" pitchFamily="2" charset="0"/>
              </a:rPr>
              <a:t>ПРОБЛЕМА:</a:t>
            </a:r>
            <a:br>
              <a:rPr lang="ru-RU" sz="1600" dirty="0">
                <a:latin typeface="Calleo-Trial" pitchFamily="2" charset="0"/>
              </a:rPr>
            </a:br>
            <a:r>
              <a:rPr lang="ru-RU" sz="1600" dirty="0">
                <a:latin typeface="Calleo-Trial" pitchFamily="2" charset="0"/>
              </a:rPr>
              <a:t>Низкая детализация 3D-модели местности, полученной при использовании цифровых камер. 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latin typeface="Calleo-Trial" pitchFamily="2" charset="0"/>
              </a:rPr>
              <a:t>Низкая детализация может повлечь за собой недостоверное распознавание объектов.</a:t>
            </a:r>
            <a:endParaRPr lang="ru-RU" sz="1600" dirty="0">
              <a:highlight>
                <a:srgbClr val="FFFF00"/>
              </a:highlight>
              <a:latin typeface="Calleo-Tria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2935" y="1600835"/>
            <a:ext cx="290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Нефте и газодобывающие компании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2988" y="2010870"/>
            <a:ext cx="232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Поиск полезных ископаемых, поиск и устранение утечек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2988" y="2891508"/>
            <a:ext cx="25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Сельское хозяйство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02713" y="1439371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5711502" y="3651713"/>
            <a:ext cx="290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Геологические службы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5702988" y="3884717"/>
            <a:ext cx="2325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Упрощение сбора данных о местности, упрощение мониторинга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702988" y="3149584"/>
            <a:ext cx="2605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Оценка объема урожая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9A9FA4-A36D-41FF-9EBC-79AF202A6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105" y="3651250"/>
            <a:ext cx="3774911" cy="21233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1174C4-4D5A-4FD5-9836-363C60C489B6}"/>
              </a:ext>
            </a:extLst>
          </p:cNvPr>
          <p:cNvSpPr txBox="1"/>
          <p:nvPr/>
        </p:nvSpPr>
        <p:spPr>
          <a:xfrm>
            <a:off x="8733790" y="1600835"/>
            <a:ext cx="290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1E"/>
                </a:solidFill>
                <a:latin typeface="Calleo-Trial" panose="00000600000000000000" pitchFamily="50" charset="-52"/>
                <a:ea typeface="Noto Sans" panose="020B0502040504020204" pitchFamily="34" charset="0"/>
                <a:cs typeface="Noto Sans" panose="020B0502040504020204" pitchFamily="34" charset="0"/>
              </a:rPr>
              <a:t>Минтранс РФ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F5A74-4B46-46B5-BE3C-AC7F09D6D5BB}"/>
              </a:ext>
            </a:extLst>
          </p:cNvPr>
          <p:cNvSpPr txBox="1"/>
          <p:nvPr/>
        </p:nvSpPr>
        <p:spPr>
          <a:xfrm>
            <a:off x="8725054" y="1879580"/>
            <a:ext cx="232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Поиск и классификация повреждений на дорожном покрытии (Использование как статичного </a:t>
            </a:r>
            <a:r>
              <a:rPr lang="ru-RU" sz="1200" dirty="0" err="1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лидара</a:t>
            </a: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так и </a:t>
            </a:r>
            <a:r>
              <a:rPr lang="ru-RU" sz="1200" dirty="0" err="1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лидара</a:t>
            </a: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на БПЛА)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06970-B9F6-48D6-BDF1-D920139C6F75}"/>
              </a:ext>
            </a:extLst>
          </p:cNvPr>
          <p:cNvSpPr txBox="1"/>
          <p:nvPr/>
        </p:nvSpPr>
        <p:spPr>
          <a:xfrm>
            <a:off x="8743787" y="3463370"/>
            <a:ext cx="290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Производства деталей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50CEA8-8254-46A8-9909-B57012CF75EB}"/>
              </a:ext>
            </a:extLst>
          </p:cNvPr>
          <p:cNvSpPr txBox="1"/>
          <p:nvPr/>
        </p:nvSpPr>
        <p:spPr>
          <a:xfrm>
            <a:off x="8735051" y="3742115"/>
            <a:ext cx="2325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Поиск и классификация брака изготавливаемых изделий. (Использование статичного </a:t>
            </a:r>
            <a:r>
              <a:rPr lang="ru-RU" sz="1200" dirty="0" err="1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лидара</a:t>
            </a: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DFD8B6C-7152-4CE2-9B9A-DDAE9FA3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3" y="4712943"/>
            <a:ext cx="3071700" cy="21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44689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Описание предлагаемого решения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52744" y="625264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mtClean="0">
                <a:latin typeface="Calleo-Trial" pitchFamily="2" charset="0"/>
              </a:rPr>
              <a:t>3</a:t>
            </a:fld>
            <a:endParaRPr lang="ru-RU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27" name="Picture 2" descr="Авиаучет животных с БПЛА">
            <a:extLst>
              <a:ext uri="{FF2B5EF4-FFF2-40B4-BE49-F238E27FC236}">
                <a16:creationId xmlns:a16="http://schemas.microsoft.com/office/drawing/2014/main" id="{42F0A8B2-72A5-4DC3-86C0-A1D8ED09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1" y="4007351"/>
            <a:ext cx="2109537" cy="14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C7297E54-C63B-41F3-9114-C24E8E339CD1}"/>
              </a:ext>
            </a:extLst>
          </p:cNvPr>
          <p:cNvSpPr/>
          <p:nvPr/>
        </p:nvSpPr>
        <p:spPr>
          <a:xfrm>
            <a:off x="2864336" y="4461590"/>
            <a:ext cx="745724" cy="621437"/>
          </a:xfrm>
          <a:prstGeom prst="rightArrow">
            <a:avLst/>
          </a:prstGeom>
          <a:solidFill>
            <a:schemeClr val="tx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eo-Trial" panose="00000600000000000000" pitchFamily="50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873C5C-9B85-4D68-8BE2-7633A944115E}"/>
              </a:ext>
            </a:extLst>
          </p:cNvPr>
          <p:cNvSpPr txBox="1"/>
          <p:nvPr/>
        </p:nvSpPr>
        <p:spPr>
          <a:xfrm>
            <a:off x="492123" y="3494019"/>
            <a:ext cx="230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Маршрутное задание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21E3DF-81BB-4F45-BBF8-136DC5D153E1}"/>
              </a:ext>
            </a:extLst>
          </p:cNvPr>
          <p:cNvSpPr txBox="1"/>
          <p:nvPr/>
        </p:nvSpPr>
        <p:spPr>
          <a:xfrm>
            <a:off x="193340" y="5309639"/>
            <a:ext cx="2903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+ </a:t>
            </a: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LiDAR </a:t>
            </a: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и</a:t>
            </a:r>
            <a:r>
              <a:rPr lang="ru-RU" sz="1200" b="1" spc="300" dirty="0">
                <a:latin typeface="Calleo-Trial" panose="00000600000000000000" pitchFamily="50" charset="-52"/>
              </a:rPr>
              <a:t> цифровая камера</a:t>
            </a:r>
            <a:endParaRPr kumimoji="0" lang="ru-RU" sz="1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Calleo-Trial" panose="00000600000000000000" pitchFamily="50" charset="-52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1D5A6DA-5E33-4FE7-ACBC-4E9C3816BEAA}"/>
              </a:ext>
            </a:extLst>
          </p:cNvPr>
          <p:cNvSpPr/>
          <p:nvPr/>
        </p:nvSpPr>
        <p:spPr>
          <a:xfrm>
            <a:off x="5543173" y="4434379"/>
            <a:ext cx="745724" cy="621437"/>
          </a:xfrm>
          <a:prstGeom prst="rightArrow">
            <a:avLst/>
          </a:prstGeom>
          <a:solidFill>
            <a:schemeClr val="tx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eo-Trial" panose="00000600000000000000" pitchFamily="50" charset="-52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495733E4-FDF5-4F14-B096-335276FF523C}"/>
              </a:ext>
            </a:extLst>
          </p:cNvPr>
          <p:cNvSpPr/>
          <p:nvPr/>
        </p:nvSpPr>
        <p:spPr>
          <a:xfrm>
            <a:off x="8114465" y="4445757"/>
            <a:ext cx="745724" cy="621437"/>
          </a:xfrm>
          <a:prstGeom prst="rightArrow">
            <a:avLst/>
          </a:prstGeom>
          <a:solidFill>
            <a:schemeClr val="tx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eo-Trial" panose="00000600000000000000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75A015-894F-40C6-ADC2-D68F1A8A1557}"/>
              </a:ext>
            </a:extLst>
          </p:cNvPr>
          <p:cNvSpPr txBox="1"/>
          <p:nvPr/>
        </p:nvSpPr>
        <p:spPr>
          <a:xfrm>
            <a:off x="5946709" y="5460995"/>
            <a:ext cx="2405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Разработанное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ПО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11F3131-28B9-479B-8A74-26E88067B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18" y="3699107"/>
            <a:ext cx="1726887" cy="17268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AFA1EA4-F91A-4C6F-BEE6-A88FE1B2F3FE}"/>
              </a:ext>
            </a:extLst>
          </p:cNvPr>
          <p:cNvSpPr txBox="1"/>
          <p:nvPr/>
        </p:nvSpPr>
        <p:spPr>
          <a:xfrm>
            <a:off x="3237198" y="5502086"/>
            <a:ext cx="2305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Данные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D7093C-CAB1-4FCD-AF86-69632589855A}"/>
              </a:ext>
            </a:extLst>
          </p:cNvPr>
          <p:cNvSpPr txBox="1"/>
          <p:nvPr/>
        </p:nvSpPr>
        <p:spPr>
          <a:xfrm>
            <a:off x="8736443" y="5557267"/>
            <a:ext cx="32073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Распознанные объекты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A2B4021-4FD0-4972-B9F3-8C1B8C847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35583" r="33633" b="12249"/>
          <a:stretch/>
        </p:blipFill>
        <p:spPr>
          <a:xfrm>
            <a:off x="8913974" y="4219995"/>
            <a:ext cx="2879905" cy="14128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E5DDE1F-212E-41EC-A114-13096AF5AAEA}"/>
              </a:ext>
            </a:extLst>
          </p:cNvPr>
          <p:cNvSpPr txBox="1"/>
          <p:nvPr/>
        </p:nvSpPr>
        <p:spPr>
          <a:xfrm>
            <a:off x="8840539" y="3355519"/>
            <a:ext cx="3026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alleo-Trial" panose="00000600000000000000" pitchFamily="50" charset="-52"/>
              </a:rPr>
              <a:t>Модель местности с точностью до 1 см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3A8722C-4C89-4B93-A054-4BE706F35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592" y="3639210"/>
            <a:ext cx="1236562" cy="17260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7E25749-8229-41FF-8E2F-17AD35C31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301" y="3714759"/>
            <a:ext cx="976248" cy="10602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F5C3E0-470A-4EB9-BD58-B2CD1E4095B6}"/>
              </a:ext>
            </a:extLst>
          </p:cNvPr>
          <p:cNvSpPr txBox="1"/>
          <p:nvPr/>
        </p:nvSpPr>
        <p:spPr>
          <a:xfrm>
            <a:off x="6724903" y="1586667"/>
            <a:ext cx="4534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Достоинства: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Высокая точность создания моделей местности(до 1 см)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Мобильность системы мониторинга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Независимость от погоды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Возможность мониторинга труднодоступных мест</a:t>
            </a:r>
            <a:endParaRPr lang="ru-RU" sz="1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C9DC4E5B-39D7-400F-8A4F-E77EDC118A6A}"/>
              </a:ext>
            </a:extLst>
          </p:cNvPr>
          <p:cNvSpPr txBox="1"/>
          <p:nvPr/>
        </p:nvSpPr>
        <p:spPr>
          <a:xfrm>
            <a:off x="1151747" y="1758000"/>
            <a:ext cx="5137150" cy="2018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211F1F"/>
                </a:solidFill>
                <a:latin typeface="Calleo-Trial" pitchFamily="2" charset="0"/>
              </a:rPr>
              <a:t>Использование </a:t>
            </a:r>
            <a:r>
              <a:rPr lang="ru-RU" sz="1400" dirty="0" err="1">
                <a:solidFill>
                  <a:srgbClr val="211F1F"/>
                </a:solidFill>
                <a:latin typeface="Calleo-Trial" pitchFamily="2" charset="0"/>
              </a:rPr>
              <a:t>LiDAR</a:t>
            </a:r>
            <a:r>
              <a:rPr lang="ru-RU" sz="1400" dirty="0">
                <a:solidFill>
                  <a:srgbClr val="211F1F"/>
                </a:solidFill>
                <a:latin typeface="Calleo-Trial" pitchFamily="2" charset="0"/>
              </a:rPr>
              <a:t> и цифровой камеры для сбора данных. Создание ПО для получения 3D моделей из этих данных, с последующим распознаванием трехмерных объектов</a:t>
            </a:r>
          </a:p>
          <a:p>
            <a:pPr>
              <a:lnSpc>
                <a:spcPct val="100000"/>
              </a:lnSpc>
            </a:pP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4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35545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Финансовая модель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A8299F0-3C2A-40DE-AE5F-A9D635A3D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04931"/>
              </p:ext>
            </p:extLst>
          </p:nvPr>
        </p:nvGraphicFramePr>
        <p:xfrm>
          <a:off x="1031474" y="1161791"/>
          <a:ext cx="10093726" cy="52406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678974">
                  <a:extLst>
                    <a:ext uri="{9D8B030D-6E8A-4147-A177-3AD203B41FA5}">
                      <a16:colId xmlns:a16="http://schemas.microsoft.com/office/drawing/2014/main" val="2116289514"/>
                    </a:ext>
                  </a:extLst>
                </a:gridCol>
                <a:gridCol w="4414752">
                  <a:extLst>
                    <a:ext uri="{9D8B030D-6E8A-4147-A177-3AD203B41FA5}">
                      <a16:colId xmlns:a16="http://schemas.microsoft.com/office/drawing/2014/main" val="1846344851"/>
                    </a:ext>
                  </a:extLst>
                </a:gridCol>
              </a:tblGrid>
              <a:tr h="4529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При оказание услуги с имеющимися данными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за проект (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4 дня работы)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leo-Trial" panose="00000600000000000000" pitchFamily="50" charset="-52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00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35263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специалиста по обработке данных (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Data-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инженер)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25 000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737208"/>
                  </a:ext>
                </a:extLst>
              </a:tr>
              <a:tr h="3244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специалиста по разметке данных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20 000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86411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технического писателя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5000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34331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Менеджер по общению с клиентами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5000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54957"/>
                  </a:ext>
                </a:extLst>
              </a:tr>
              <a:tr h="3529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Итого расходы 55 000 рублей, при минимальной стоимости проекта 100 000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00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17057"/>
                  </a:ext>
                </a:extLst>
              </a:tr>
              <a:tr h="35291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leo-Trial" panose="00000600000000000000" pitchFamily="50" charset="-52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5514"/>
                  </a:ext>
                </a:extLst>
              </a:tr>
              <a:tr h="35291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При оказание услуги под ключ (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5 дня работы)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leo-Trial" panose="00000600000000000000" pitchFamily="50" charset="-52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00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13388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Выезд специалистов на объект (Пилот БАС, помощник пилота)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От 20 000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721593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специалиста по обработке данных (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Data-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инженер)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25 000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876736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специалиста по разметке данных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20 000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04942"/>
                  </a:ext>
                </a:extLst>
              </a:tr>
              <a:tr h="336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Работа технического писателя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5000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22257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Менеджер по общению с клиентами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</a:rPr>
                        <a:t>5000 рублей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0279"/>
                  </a:ext>
                </a:extLst>
              </a:tr>
              <a:tr h="35291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leo-Trial" panose="00000600000000000000" pitchFamily="50" charset="-52"/>
                          <a:ea typeface="+mn-ea"/>
                          <a:cs typeface="+mn-cs"/>
                        </a:rPr>
                        <a:t>Итого расходы от 75 000 рублей, при минимальной стоимости проекта 300 000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leo-Trial" panose="00000600000000000000" pitchFamily="50" charset="-52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00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971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  <a:sym typeface="+mn-ea"/>
              </a:rPr>
              <a:t>Анализ конкурентов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graphicFrame>
        <p:nvGraphicFramePr>
          <p:cNvPr id="3" name="Таблица 2"/>
          <p:cNvGraphicFramePr/>
          <p:nvPr>
            <p:extLst>
              <p:ext uri="{D42A27DB-BD31-4B8C-83A1-F6EECF244321}">
                <p14:modId xmlns:p14="http://schemas.microsoft.com/office/powerpoint/2010/main" val="1352716494"/>
              </p:ext>
            </p:extLst>
          </p:nvPr>
        </p:nvGraphicFramePr>
        <p:xfrm>
          <a:off x="1009650" y="1203960"/>
          <a:ext cx="10078897" cy="490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7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Критерии</a:t>
                      </a:r>
                      <a:endParaRPr lang="ru-RU" altLang="en-US" sz="1800" b="0" dirty="0">
                        <a:solidFill>
                          <a:schemeClr val="bg1"/>
                        </a:solidFill>
                        <a:latin typeface="Calleo-Trial" pitchFamily="2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AroundLook</a:t>
                      </a:r>
                      <a:endParaRPr lang="ru-RU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+mn-ea"/>
                        </a:rPr>
                        <a:t>Agisoft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+mn-ea"/>
                        </a:rPr>
                        <a:t> 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+mn-ea"/>
                        </a:rPr>
                        <a:t>А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leo-Trial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+mn-ea"/>
                        </a:rPr>
                        <a:t>nanoCAD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dirty="0" err="1"/>
                        <a:t>IndorCloud</a:t>
                      </a:r>
                      <a:endParaRPr lang="ru-RU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2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Распознавание объектов</a:t>
                      </a:r>
                      <a:endParaRPr lang="ru-RU" altLang="en-US" sz="1400" dirty="0">
                        <a:solidFill>
                          <a:srgbClr val="211F1F"/>
                        </a:solidFill>
                        <a:latin typeface="Calleo-Trial" pitchFamily="2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3600" b="1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+</a:t>
                      </a:r>
                      <a:endParaRPr lang="ru-RU" sz="3600" b="1" dirty="0">
                        <a:solidFill>
                          <a:srgbClr val="211F1F"/>
                        </a:solidFill>
                        <a:latin typeface="Calleo-Trial" pitchFamily="2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  <a:endParaRPr lang="ru-RU" sz="1400" dirty="0">
                        <a:solidFill>
                          <a:srgbClr val="211F1F"/>
                        </a:solidFill>
                        <a:latin typeface="Calleo-Trial" pitchFamily="2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  <a:endParaRPr lang="ru-RU" sz="1400" dirty="0">
                        <a:solidFill>
                          <a:srgbClr val="211F1F"/>
                        </a:solidFill>
                        <a:latin typeface="Calleo-Trial" pitchFamily="2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  <a:endParaRPr lang="ru-RU" sz="1400" dirty="0">
                        <a:solidFill>
                          <a:srgbClr val="211F1F"/>
                        </a:solidFill>
                        <a:latin typeface="Calleo-Trial" pitchFamily="2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2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Возможность работы в облаке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600" b="1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Возможность дополнительно разметить данные для создания специфических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600" b="1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2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Создание отчета об объектах на модели местности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600" b="1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11F1F"/>
                          </a:solidFill>
                          <a:latin typeface="Calleo-Trial" pitchFamily="2" charset="0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35545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Текущий статус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22709" y="625264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1010497" y="4872436"/>
            <a:ext cx="4608602" cy="2099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ru-RU" sz="1800" dirty="0">
                <a:latin typeface="Calleo-Trial" pitchFamily="2" charset="0"/>
                <a:sym typeface="+mn-ea"/>
              </a:rPr>
              <a:t>Создан сайт проекта</a:t>
            </a: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ru-RU" sz="1800" dirty="0">
                <a:latin typeface="Calleo-Trial" pitchFamily="2" charset="0"/>
                <a:sym typeface="+mn-ea"/>
              </a:rPr>
              <a:t>Разработаны алгоритмы распознавания</a:t>
            </a: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ru-RU" sz="1800" dirty="0">
                <a:latin typeface="Calleo-Trial" pitchFamily="2" charset="0"/>
                <a:sym typeface="+mn-ea"/>
              </a:rPr>
              <a:t>Начато тестирование алгоритмов</a:t>
            </a:r>
            <a:endParaRPr lang="ru-RU" sz="1800" dirty="0">
              <a:latin typeface="Calleo-Trial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80604020202020204" pitchFamily="34" charset="0"/>
              <a:buChar char="•"/>
            </a:pPr>
            <a:endParaRPr lang="ru-RU" sz="1800" dirty="0">
              <a:latin typeface="Calleo-Trial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2857" y="999744"/>
            <a:ext cx="0" cy="5858256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/>
          <p:nvPr/>
        </p:nvSpPr>
        <p:spPr>
          <a:xfrm>
            <a:off x="955165" y="1279003"/>
            <a:ext cx="5137692" cy="1915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ru-RU" sz="1700" dirty="0">
                <a:latin typeface="Calleo-Trial" pitchFamily="2" charset="0"/>
                <a:sym typeface="+mn-ea"/>
              </a:rPr>
              <a:t>Стартап поддержан на 1 млн. рублей в рамках конкурса «Студенческий стартап» </a:t>
            </a: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ru-RU" sz="1700" dirty="0">
                <a:latin typeface="Calleo-Trial" pitchFamily="2" charset="0"/>
                <a:sym typeface="+mn-ea"/>
              </a:rPr>
              <a:t>Проект находится в стадии </a:t>
            </a:r>
            <a:r>
              <a:rPr lang="en-US" sz="1700" dirty="0">
                <a:latin typeface="Calleo-Trial" pitchFamily="2" charset="0"/>
                <a:sym typeface="+mn-ea"/>
              </a:rPr>
              <a:t>MVP.</a:t>
            </a:r>
            <a:endParaRPr lang="ru-RU" sz="1300" dirty="0">
              <a:highlight>
                <a:srgbClr val="FFFF00"/>
              </a:highlight>
              <a:latin typeface="Calleo-Trial" pitchFamily="2" charset="0"/>
            </a:endParaRPr>
          </a:p>
        </p:txBody>
      </p:sp>
      <p:pic>
        <p:nvPicPr>
          <p:cNvPr id="14" name="Picture 12" descr="Люди бизнес рукопожатие PNG фото | PNG Mart">
            <a:extLst>
              <a:ext uri="{FF2B5EF4-FFF2-40B4-BE49-F238E27FC236}">
                <a16:creationId xmlns:a16="http://schemas.microsoft.com/office/drawing/2014/main" id="{91998CA1-BFC3-414F-B32E-8056A013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36" y="3281647"/>
            <a:ext cx="2249706" cy="25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Фонд содействия развитию малых форм предприятий в научно-технической сфере  — Википедия">
            <a:extLst>
              <a:ext uri="{FF2B5EF4-FFF2-40B4-BE49-F238E27FC236}">
                <a16:creationId xmlns:a16="http://schemas.microsoft.com/office/drawing/2014/main" id="{7C583FD0-EC28-4002-B37A-E72F28A6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56" y="1314442"/>
            <a:ext cx="3813644" cy="19672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FA494E-5FA9-45E8-B4D0-DA7530227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6" y="2902886"/>
            <a:ext cx="8115169" cy="1428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285" y="1092200"/>
            <a:ext cx="5251450" cy="116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>
                <a:solidFill>
                  <a:schemeClr val="tx1"/>
                </a:solidFill>
                <a:latin typeface="Calleo-Trial SemiBold" pitchFamily="2" charset="0"/>
              </a:rPr>
              <a:t>Команда и компетенции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71" y="165937"/>
            <a:ext cx="1768361" cy="8709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63CCE5-5775-4725-AC75-1A8FE8B36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41" y="2350713"/>
            <a:ext cx="2002813" cy="2002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CC8D94F-FECC-45A7-AA45-BB862129C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7923" r="12908" b="34946"/>
          <a:stretch/>
        </p:blipFill>
        <p:spPr bwMode="auto">
          <a:xfrm>
            <a:off x="7621450" y="2200267"/>
            <a:ext cx="2141056" cy="2102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B7D87-D2FC-4629-A29D-8AC4365928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32" t="16224" r="26821" b="61654"/>
          <a:stretch/>
        </p:blipFill>
        <p:spPr>
          <a:xfrm>
            <a:off x="4610864" y="2300276"/>
            <a:ext cx="2219754" cy="2002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1B9321-E373-4D29-B3B7-F0C5FC470F83}"/>
              </a:ext>
            </a:extLst>
          </p:cNvPr>
          <p:cNvSpPr/>
          <p:nvPr/>
        </p:nvSpPr>
        <p:spPr>
          <a:xfrm>
            <a:off x="1381647" y="4455036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Виктория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Афанасьева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100" dirty="0">
                <a:solidFill>
                  <a:prstClr val="white"/>
                </a:solidFill>
                <a:latin typeface="Calleo-Trial"/>
              </a:rPr>
              <a:t>Лидер</a:t>
            </a:r>
            <a:r>
              <a:rPr kumimoji="0" lang="ru-RU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, Разработчик </a:t>
            </a:r>
            <a:r>
              <a:rPr kumimoji="0" 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Python, MATLAB</a:t>
            </a:r>
            <a:endParaRPr kumimoji="0" lang="ru-RU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D7D416-C88A-4C3C-81B8-3DE25ADB238F}"/>
              </a:ext>
            </a:extLst>
          </p:cNvPr>
          <p:cNvSpPr/>
          <p:nvPr/>
        </p:nvSpPr>
        <p:spPr>
          <a:xfrm>
            <a:off x="4331100" y="4393910"/>
            <a:ext cx="270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Сергей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Ненашев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Разработчик </a:t>
            </a:r>
            <a:r>
              <a:rPr kumimoji="0" 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Python, MATLAB</a:t>
            </a:r>
            <a:endParaRPr kumimoji="0" lang="ru-RU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98A0E5-CAB3-40D9-BB31-6C74DEDF5C77}"/>
              </a:ext>
            </a:extLst>
          </p:cNvPr>
          <p:cNvSpPr/>
          <p:nvPr/>
        </p:nvSpPr>
        <p:spPr>
          <a:xfrm>
            <a:off x="7339888" y="4361317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Александр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Залищук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Разработчик </a:t>
            </a:r>
            <a:r>
              <a:rPr kumimoji="0" 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Python</a:t>
            </a:r>
            <a:r>
              <a:rPr kumimoji="0" lang="ru-RU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, специалист </a:t>
            </a:r>
            <a:r>
              <a:rPr kumimoji="0" lang="en-US" sz="1600" b="0" i="0" u="none" strike="noStrike" kern="1200" cap="none" spc="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leo-Trial"/>
              </a:rPr>
              <a:t>DataScience</a:t>
            </a:r>
            <a:endParaRPr kumimoji="0" lang="ru-RU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leo-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35545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Результаты акселератора НТИ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1088390" y="1555750"/>
            <a:ext cx="4172585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leo-Trial" pitchFamily="2" charset="0"/>
              </a:rPr>
              <a:t>Новые ниши для развития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leo-Trial" pitchFamily="2" charset="0"/>
              </a:rPr>
              <a:t>Построение дорожной карты проекта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leo-Trial" pitchFamily="2" charset="0"/>
              </a:rPr>
              <a:t>Новые идеи реализации проекта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leo-Trial" pitchFamily="2" charset="0"/>
              </a:rPr>
              <a:t>Контакты представителей отраслей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Calleo-Trial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2857" y="999744"/>
            <a:ext cx="0" cy="5858256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087076-EB00-4873-A65B-F7BB3B8A0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82" y="1188998"/>
            <a:ext cx="1983729" cy="2476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ADD70B-DDB3-46D5-8301-6E9C219D50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7" y="3928872"/>
            <a:ext cx="2493720" cy="2167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0BC308-F4B5-4A01-A97F-1B428A324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89" y="1261969"/>
            <a:ext cx="2453034" cy="21670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9355455" cy="450215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Дорожная карта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9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79801D1A-A86B-4F73-815B-A504E7A9781D}"/>
              </a:ext>
            </a:extLst>
          </p:cNvPr>
          <p:cNvSpPr/>
          <p:nvPr/>
        </p:nvSpPr>
        <p:spPr>
          <a:xfrm>
            <a:off x="970132" y="1195102"/>
            <a:ext cx="4554387" cy="2249297"/>
          </a:xfrm>
          <a:custGeom>
            <a:avLst/>
            <a:gdLst>
              <a:gd name="connsiteX0" fmla="*/ 0 w 3075525"/>
              <a:gd name="connsiteY0" fmla="*/ 0 h 2121408"/>
              <a:gd name="connsiteX1" fmla="*/ 3075525 w 3075525"/>
              <a:gd name="connsiteY1" fmla="*/ 0 h 2121408"/>
              <a:gd name="connsiteX2" fmla="*/ 3075525 w 3075525"/>
              <a:gd name="connsiteY2" fmla="*/ 2121408 h 2121408"/>
              <a:gd name="connsiteX3" fmla="*/ 0 w 3075525"/>
              <a:gd name="connsiteY3" fmla="*/ 2121408 h 2121408"/>
              <a:gd name="connsiteX4" fmla="*/ 0 w 3075525"/>
              <a:gd name="connsiteY4" fmla="*/ 0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525" h="2121408">
                <a:moveTo>
                  <a:pt x="0" y="0"/>
                </a:moveTo>
                <a:lnTo>
                  <a:pt x="3075525" y="0"/>
                </a:lnTo>
                <a:lnTo>
                  <a:pt x="3075525" y="2121408"/>
                </a:lnTo>
                <a:lnTo>
                  <a:pt x="0" y="21214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Этап 1. </a:t>
            </a:r>
          </a:p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rebuchet MS" panose="020B0603020202020204"/>
              </a:rPr>
              <a:t>Декабрь 2022 – февраль 2023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Регистрация ООО</a:t>
            </a: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Покупка хостинга для сайта на год</a:t>
            </a: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Создание сайта компании </a:t>
            </a:r>
            <a:endParaRPr kumimoji="0" lang="ru-RU" sz="15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Привлечение кадровых ресурсов</a:t>
            </a: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Создание ТЗ для прототипа ПО</a:t>
            </a:r>
            <a:endParaRPr kumimoji="0" lang="en-US" sz="15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1430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Сбор реальных данных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59C7FD90-1554-428B-9646-F82EED04732B}"/>
              </a:ext>
            </a:extLst>
          </p:cNvPr>
          <p:cNvSpPr/>
          <p:nvPr/>
        </p:nvSpPr>
        <p:spPr>
          <a:xfrm>
            <a:off x="6592593" y="1202784"/>
            <a:ext cx="4916068" cy="2249297"/>
          </a:xfrm>
          <a:custGeom>
            <a:avLst/>
            <a:gdLst>
              <a:gd name="connsiteX0" fmla="*/ 0 w 3075525"/>
              <a:gd name="connsiteY0" fmla="*/ 0 h 2121408"/>
              <a:gd name="connsiteX1" fmla="*/ 3075525 w 3075525"/>
              <a:gd name="connsiteY1" fmla="*/ 0 h 2121408"/>
              <a:gd name="connsiteX2" fmla="*/ 3075525 w 3075525"/>
              <a:gd name="connsiteY2" fmla="*/ 2121408 h 2121408"/>
              <a:gd name="connsiteX3" fmla="*/ 0 w 3075525"/>
              <a:gd name="connsiteY3" fmla="*/ 2121408 h 2121408"/>
              <a:gd name="connsiteX4" fmla="*/ 0 w 3075525"/>
              <a:gd name="connsiteY4" fmla="*/ 0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525" h="2121408">
                <a:moveTo>
                  <a:pt x="0" y="0"/>
                </a:moveTo>
                <a:lnTo>
                  <a:pt x="3075525" y="0"/>
                </a:lnTo>
                <a:lnTo>
                  <a:pt x="3075525" y="2121408"/>
                </a:lnTo>
                <a:lnTo>
                  <a:pt x="0" y="21214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1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Этап 2. </a:t>
            </a:r>
          </a:p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rebuchet MS" panose="020B0603020202020204"/>
              </a:rPr>
              <a:t>Март 2023 – Ноябрь 2023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57150" marR="0" lvl="1" indent="-57150" algn="just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Разработка алгоритма поиска объекта по собранным трехмерным данным</a:t>
            </a:r>
          </a:p>
          <a:p>
            <a:pPr marL="57150" marR="0" lvl="1" indent="-57150" algn="just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Создание сервиса авторизации для Telegram-бота</a:t>
            </a:r>
          </a:p>
          <a:p>
            <a:pPr marL="57150" marR="0" lvl="1" indent="-57150" algn="just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Разработка алгоритма распознавания объектов, основанного на извлечении признаков</a:t>
            </a:r>
          </a:p>
          <a:p>
            <a:pPr marL="57150" marR="0" lvl="1" indent="-57150" algn="just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Тестирование ПО </a:t>
            </a:r>
          </a:p>
          <a:p>
            <a:pPr marL="57150" marR="0" lvl="1" indent="-57150" algn="just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12C5AF9-0730-47BA-8952-323723A1E67B}"/>
              </a:ext>
            </a:extLst>
          </p:cNvPr>
          <p:cNvSpPr/>
          <p:nvPr/>
        </p:nvSpPr>
        <p:spPr>
          <a:xfrm>
            <a:off x="970131" y="3987092"/>
            <a:ext cx="4554387" cy="2249297"/>
          </a:xfrm>
          <a:custGeom>
            <a:avLst/>
            <a:gdLst>
              <a:gd name="connsiteX0" fmla="*/ 0 w 3075525"/>
              <a:gd name="connsiteY0" fmla="*/ 0 h 2121408"/>
              <a:gd name="connsiteX1" fmla="*/ 3075525 w 3075525"/>
              <a:gd name="connsiteY1" fmla="*/ 0 h 2121408"/>
              <a:gd name="connsiteX2" fmla="*/ 3075525 w 3075525"/>
              <a:gd name="connsiteY2" fmla="*/ 2121408 h 2121408"/>
              <a:gd name="connsiteX3" fmla="*/ 0 w 3075525"/>
              <a:gd name="connsiteY3" fmla="*/ 2121408 h 2121408"/>
              <a:gd name="connsiteX4" fmla="*/ 0 w 3075525"/>
              <a:gd name="connsiteY4" fmla="*/ 0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525" h="2121408">
                <a:moveTo>
                  <a:pt x="0" y="0"/>
                </a:moveTo>
                <a:lnTo>
                  <a:pt x="3075525" y="0"/>
                </a:lnTo>
                <a:lnTo>
                  <a:pt x="3075525" y="2121408"/>
                </a:lnTo>
                <a:lnTo>
                  <a:pt x="0" y="21214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Этап 3</a:t>
            </a:r>
          </a:p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Декабрь 2023 – Ноябрь 2024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Внедрение MVP в партнерские организации</a:t>
            </a: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Сбор отзывов о работе продукта</a:t>
            </a: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Модернизируем ПО</a:t>
            </a: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Первые продажи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3234445-EF91-4936-BD23-167056E762F1}"/>
              </a:ext>
            </a:extLst>
          </p:cNvPr>
          <p:cNvSpPr/>
          <p:nvPr/>
        </p:nvSpPr>
        <p:spPr>
          <a:xfrm>
            <a:off x="6592593" y="3987091"/>
            <a:ext cx="4554387" cy="2249297"/>
          </a:xfrm>
          <a:custGeom>
            <a:avLst/>
            <a:gdLst>
              <a:gd name="connsiteX0" fmla="*/ 0 w 3075525"/>
              <a:gd name="connsiteY0" fmla="*/ 0 h 2121408"/>
              <a:gd name="connsiteX1" fmla="*/ 3075525 w 3075525"/>
              <a:gd name="connsiteY1" fmla="*/ 0 h 2121408"/>
              <a:gd name="connsiteX2" fmla="*/ 3075525 w 3075525"/>
              <a:gd name="connsiteY2" fmla="*/ 2121408 h 2121408"/>
              <a:gd name="connsiteX3" fmla="*/ 0 w 3075525"/>
              <a:gd name="connsiteY3" fmla="*/ 2121408 h 2121408"/>
              <a:gd name="connsiteX4" fmla="*/ 0 w 3075525"/>
              <a:gd name="connsiteY4" fmla="*/ 0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525" h="2121408">
                <a:moveTo>
                  <a:pt x="0" y="0"/>
                </a:moveTo>
                <a:lnTo>
                  <a:pt x="3075525" y="0"/>
                </a:lnTo>
                <a:lnTo>
                  <a:pt x="3075525" y="2121408"/>
                </a:lnTo>
                <a:lnTo>
                  <a:pt x="0" y="21214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Этап 4</a:t>
            </a:r>
          </a:p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Декабрь 2024 – Ноябрь 2025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Закупка оборудования для проведения лазерного сканирования местности</a:t>
            </a: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Рас</a:t>
            </a:r>
            <a:r>
              <a:rPr lang="ru-RU" sz="1500" dirty="0">
                <a:solidFill>
                  <a:schemeClr val="tx1"/>
                </a:solidFill>
                <a:latin typeface="Trebuchet MS" panose="020B0603020202020204"/>
              </a:rPr>
              <a:t>ширение штата сотрудников, работающих с оборудованием для лазерного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сканирования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49F905-BD7C-4B7B-AD18-5AFC3069B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6" y="2436214"/>
            <a:ext cx="996462" cy="99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632</Words>
  <Application>Microsoft Office PowerPoint</Application>
  <PresentationFormat>Широкоэкранный</PresentationFormat>
  <Paragraphs>164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Calleo-Trial</vt:lpstr>
      <vt:lpstr>Calleo-Trial SemiBold</vt:lpstr>
      <vt:lpstr>Cascadia Code</vt:lpstr>
      <vt:lpstr>Courier New</vt:lpstr>
      <vt:lpstr>Trebuchet MS</vt:lpstr>
      <vt:lpstr>Архи 2023</vt:lpstr>
      <vt:lpstr>1_Архи 2023</vt:lpstr>
      <vt:lpstr>AroundLook</vt:lpstr>
      <vt:lpstr>Решаемая проблема и целевая аудитория</vt:lpstr>
      <vt:lpstr>Описание предлагаемого решения</vt:lpstr>
      <vt:lpstr>Финансовая модель</vt:lpstr>
      <vt:lpstr>Анализ конкурентов</vt:lpstr>
      <vt:lpstr>Текущий статус проекта</vt:lpstr>
      <vt:lpstr>Команда и компетенции</vt:lpstr>
      <vt:lpstr>Результаты акселератора НТИ</vt:lpstr>
      <vt:lpstr>Дорожная карта</vt:lpstr>
      <vt:lpstr>Запрос / предложение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Виктория Афанасьева</cp:lastModifiedBy>
  <cp:revision>130</cp:revision>
  <dcterms:created xsi:type="dcterms:W3CDTF">2023-08-04T08:15:44Z</dcterms:created>
  <dcterms:modified xsi:type="dcterms:W3CDTF">2023-08-04T12:40:56Z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