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12"/>
  </p:notesMasterIdLst>
  <p:sldIdLst>
    <p:sldId id="256" r:id="rId2"/>
    <p:sldId id="257" r:id="rId3"/>
    <p:sldId id="258" r:id="rId4"/>
    <p:sldId id="259" r:id="rId5"/>
    <p:sldId id="260" r:id="rId6"/>
    <p:sldId id="264" r:id="rId7"/>
    <p:sldId id="265" r:id="rId8"/>
    <p:sldId id="266" r:id="rId9"/>
    <p:sldId id="262" r:id="rId10"/>
    <p:sldId id="263" r:id="rId11"/>
  </p:sldIdLst>
  <p:sldSz cx="9144000" cy="5143500" type="screen16x9"/>
  <p:notesSz cx="6858000" cy="9144000"/>
  <p:embeddedFontLst>
    <p:embeddedFont>
      <p:font typeface="PT Sans" charset="-52"/>
      <p:regular r:id="rId13"/>
      <p:bold r:id="rId14"/>
      <p:italic r:id="rId15"/>
      <p:boldItalic r:id="rId16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19" roundtripDataSignature="AMtx7mjfgm37fyQHO+viX/8h0lXi8ol0E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A1E04F1F-88B5-413F-8436-A9DE9CAB69A6}">
  <a:tblStyle styleId="{A1E04F1F-88B5-413F-8436-A9DE9CAB69A6}" styleName="Table_0"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 b="off" i="off"/>
      <a:tcStyle>
        <a:tcBdr/>
      </a:tcStyle>
    </a:band1H>
    <a:band2H>
      <a:tcTxStyle b="off" i="off"/>
      <a:tcStyle>
        <a:tcBdr/>
      </a:tcStyle>
    </a:band2H>
    <a:band1V>
      <a:tcTxStyle b="off" i="off"/>
      <a:tcStyle>
        <a:tcBdr/>
      </a:tcStyle>
    </a:band1V>
    <a:band2V>
      <a:tcTxStyle b="off" i="off"/>
      <a:tcStyle>
        <a:tcBdr/>
      </a:tcStyle>
    </a:band2V>
    <a:lastCol>
      <a:tcTxStyle b="off" i="off"/>
      <a:tcStyle>
        <a:tcBdr/>
      </a:tcStyle>
    </a:lastCol>
    <a:firstCol>
      <a:tcTxStyle b="off" i="off"/>
      <a:tcStyle>
        <a:tcBdr/>
      </a:tcStyle>
    </a:firstCol>
    <a:lastRow>
      <a:tcTxStyle b="off" i="off"/>
      <a:tcStyle>
        <a:tcBdr/>
      </a:tcStyle>
    </a:lastRow>
    <a:seCell>
      <a:tcTxStyle b="off" i="off"/>
      <a:tcStyle>
        <a:tcBdr/>
      </a:tcStyle>
    </a:seCell>
    <a:swCell>
      <a:tcTxStyle b="off" i="off"/>
      <a:tcStyle>
        <a:tcBdr/>
      </a:tcStyle>
    </a:swCell>
    <a:firstRow>
      <a:tcTxStyle b="off" i="off"/>
      <a:tcStyle>
        <a:tcBdr/>
      </a:tcStyle>
    </a:firstRow>
    <a:neCell>
      <a:tcTxStyle b="off" i="off"/>
      <a:tcStyle>
        <a:tcBdr/>
      </a:tcStyle>
    </a:neCell>
    <a:nwCell>
      <a:tcTxStyle b="off" i="off"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100" d="100"/>
          <a:sy n="100" d="100"/>
        </p:scale>
        <p:origin x="-1860" y="-78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1.fntdata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font" Target="fonts/font4.fntdata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font" Target="fonts/font3.fntdata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customschemas.google.com/relationships/presentationmetadata" Target="meta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2.fntdata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731888001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2" name="Google Shape;52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8" name="Google Shape;58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8" name="Google Shape;68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15" name="Google Shape;115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22" name="Google Shape;122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gb6d8179402_1_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40" name="Google Shape;140;gb6d8179402_1_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47" name="Google Shape;147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0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10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9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9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2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1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5" name="Google Shape;15;p1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6" name="Google Shape;16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12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9" name="Google Shape;1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13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13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13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1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1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1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15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15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1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16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1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17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" name="Google Shape;37;p17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17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17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429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1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8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9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" name="Google Shape;7;p9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●"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" name="Google Shape;8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" Target="slide10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notion.so/3be813e96d7b44fa8a7d7f8c0e7e6f8c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2"/>
          <p:cNvSpPr txBox="1">
            <a:spLocks noGrp="1"/>
          </p:cNvSpPr>
          <p:nvPr>
            <p:ph type="ctrTitle"/>
          </p:nvPr>
        </p:nvSpPr>
        <p:spPr>
          <a:xfrm>
            <a:off x="311700" y="141172"/>
            <a:ext cx="8520600" cy="10152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lvl="0"/>
            <a:r>
              <a:rPr lang="ru-RU" sz="2000" b="1" dirty="0"/>
              <a:t>Адаптирующийся персональный тренажер для </a:t>
            </a:r>
            <a:r>
              <a:rPr lang="ru-RU" sz="2000" b="1" dirty="0" err="1"/>
              <a:t>прокачивания</a:t>
            </a:r>
            <a:r>
              <a:rPr lang="ru-RU" sz="2000" b="1" dirty="0"/>
              <a:t> навыков с применением искусственного интеллекта и </a:t>
            </a:r>
            <a:r>
              <a:rPr lang="ru-RU" sz="2000" b="1" dirty="0" err="1"/>
              <a:t>нейросетей</a:t>
            </a:r>
            <a:r>
              <a:rPr lang="ru-RU" sz="2000" b="1" dirty="0"/>
              <a:t> "</a:t>
            </a:r>
            <a:r>
              <a:rPr lang="ru-RU" sz="2000" b="1" dirty="0" err="1"/>
              <a:t>ТренерЖЖёт</a:t>
            </a:r>
            <a:r>
              <a:rPr lang="ru-RU" sz="2000" b="1" dirty="0"/>
              <a:t>".</a:t>
            </a:r>
            <a:endParaRPr sz="2000" b="1" dirty="0">
              <a:latin typeface="Times New Roman" pitchFamily="18" charset="0"/>
              <a:ea typeface="PT Sans"/>
              <a:cs typeface="Times New Roman" pitchFamily="18" charset="0"/>
              <a:sym typeface="PT Sans"/>
            </a:endParaRPr>
          </a:p>
        </p:txBody>
      </p:sp>
      <p:sp>
        <p:nvSpPr>
          <p:cNvPr id="55" name="Google Shape;55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-GB">
                <a:latin typeface="PT Sans"/>
                <a:ea typeface="PT Sans"/>
                <a:cs typeface="PT Sans"/>
                <a:sym typeface="PT Sans"/>
              </a:rPr>
              <a:t>Номер команды 372</a:t>
            </a:r>
            <a:endParaRPr>
              <a:latin typeface="PT Sans"/>
              <a:ea typeface="PT Sans"/>
              <a:cs typeface="PT Sans"/>
              <a:sym typeface="PT Sans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7863"/>
          <a:stretch/>
        </p:blipFill>
        <p:spPr>
          <a:xfrm>
            <a:off x="0" y="1181944"/>
            <a:ext cx="9144000" cy="3961556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8"/>
          <p:cNvSpPr txBox="1">
            <a:spLocks noGrp="1"/>
          </p:cNvSpPr>
          <p:nvPr>
            <p:ph type="ctrTitle"/>
          </p:nvPr>
        </p:nvSpPr>
        <p:spPr>
          <a:xfrm>
            <a:off x="311700" y="304800"/>
            <a:ext cx="8520600" cy="455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</a:pPr>
            <a:r>
              <a:rPr lang="ru-RU" sz="1000" dirty="0" smtClean="0">
                <a:latin typeface="PT Sans"/>
                <a:ea typeface="PT Sans"/>
                <a:cs typeface="PT Sans"/>
                <a:sym typeface="PT Sans"/>
              </a:rPr>
              <a:t/>
            </a:r>
            <a:br>
              <a:rPr lang="ru-RU" sz="1000" dirty="0" smtClean="0">
                <a:latin typeface="PT Sans"/>
                <a:ea typeface="PT Sans"/>
                <a:cs typeface="PT Sans"/>
                <a:sym typeface="PT Sans"/>
              </a:rPr>
            </a:br>
            <a:r>
              <a:rPr lang="en-GB" sz="1000" dirty="0" err="1" smtClean="0">
                <a:latin typeface="PT Sans"/>
                <a:ea typeface="PT Sans"/>
                <a:cs typeface="PT Sans"/>
                <a:sym typeface="PT Sans"/>
              </a:rPr>
              <a:t>Ура</a:t>
            </a:r>
            <a:r>
              <a:rPr lang="en-GB" sz="1000" dirty="0">
                <a:latin typeface="PT Sans"/>
                <a:ea typeface="PT Sans"/>
                <a:cs typeface="PT Sans"/>
                <a:sym typeface="PT Sans"/>
              </a:rPr>
              <a:t>! </a:t>
            </a:r>
            <a:r>
              <a:rPr lang="en-GB" sz="1000" dirty="0" err="1">
                <a:latin typeface="PT Sans"/>
                <a:ea typeface="PT Sans"/>
                <a:cs typeface="PT Sans"/>
                <a:sym typeface="PT Sans"/>
              </a:rPr>
              <a:t>Мы</a:t>
            </a:r>
            <a:r>
              <a:rPr lang="en-GB" sz="1000" dirty="0">
                <a:latin typeface="PT Sans"/>
                <a:ea typeface="PT Sans"/>
                <a:cs typeface="PT Sans"/>
                <a:sym typeface="PT Sans"/>
              </a:rPr>
              <a:t> </a:t>
            </a:r>
            <a:r>
              <a:rPr lang="en-GB" sz="1000" dirty="0" err="1">
                <a:latin typeface="PT Sans"/>
                <a:ea typeface="PT Sans"/>
                <a:cs typeface="PT Sans"/>
                <a:sym typeface="PT Sans"/>
              </a:rPr>
              <a:t>справимся</a:t>
            </a:r>
            <a:r>
              <a:rPr lang="en-GB" sz="1000" dirty="0">
                <a:latin typeface="PT Sans"/>
                <a:ea typeface="PT Sans"/>
                <a:cs typeface="PT Sans"/>
                <a:sym typeface="PT Sans"/>
              </a:rPr>
              <a:t>!</a:t>
            </a:r>
            <a:endParaRPr sz="1000" dirty="0">
              <a:latin typeface="PT Sans"/>
              <a:ea typeface="PT Sans"/>
              <a:cs typeface="PT Sans"/>
              <a:sym typeface="PT Sans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</a:pPr>
            <a:endParaRPr sz="1000" dirty="0">
              <a:latin typeface="PT Sans"/>
              <a:ea typeface="PT Sans"/>
              <a:cs typeface="PT Sans"/>
              <a:sym typeface="PT Sans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</a:pPr>
            <a:r>
              <a:rPr lang="en-GB" sz="1000" dirty="0" err="1">
                <a:latin typeface="PT Sans"/>
                <a:ea typeface="PT Sans"/>
                <a:cs typeface="PT Sans"/>
                <a:sym typeface="PT Sans"/>
              </a:rPr>
              <a:t>Заполнили</a:t>
            </a:r>
            <a:r>
              <a:rPr lang="en-GB" sz="1000" dirty="0">
                <a:latin typeface="PT Sans"/>
                <a:ea typeface="PT Sans"/>
                <a:cs typeface="PT Sans"/>
                <a:sym typeface="PT Sans"/>
              </a:rPr>
              <a:t> </a:t>
            </a:r>
            <a:r>
              <a:rPr lang="en-GB" sz="1000" dirty="0" err="1">
                <a:latin typeface="PT Sans"/>
                <a:ea typeface="PT Sans"/>
                <a:cs typeface="PT Sans"/>
                <a:sym typeface="PT Sans"/>
              </a:rPr>
              <a:t>гугл-форму</a:t>
            </a:r>
            <a:r>
              <a:rPr lang="en-GB" sz="1000" dirty="0">
                <a:latin typeface="PT Sans"/>
                <a:ea typeface="PT Sans"/>
                <a:cs typeface="PT Sans"/>
                <a:sym typeface="PT Sans"/>
              </a:rPr>
              <a:t> и  </a:t>
            </a:r>
            <a:r>
              <a:rPr lang="en-GB" sz="1000" dirty="0" err="1">
                <a:latin typeface="PT Sans"/>
                <a:ea typeface="PT Sans"/>
                <a:cs typeface="PT Sans"/>
                <a:sym typeface="PT Sans"/>
              </a:rPr>
              <a:t>прикладываем</a:t>
            </a:r>
            <a:r>
              <a:rPr lang="en-GB" sz="1000" dirty="0">
                <a:latin typeface="PT Sans"/>
                <a:ea typeface="PT Sans"/>
                <a:cs typeface="PT Sans"/>
                <a:sym typeface="PT Sans"/>
              </a:rPr>
              <a:t> </a:t>
            </a:r>
            <a:r>
              <a:rPr lang="en-GB" sz="1000" dirty="0" err="1">
                <a:latin typeface="PT Sans"/>
                <a:ea typeface="PT Sans"/>
                <a:cs typeface="PT Sans"/>
                <a:sym typeface="PT Sans"/>
              </a:rPr>
              <a:t>ссылку</a:t>
            </a:r>
            <a:r>
              <a:rPr lang="en-GB" sz="1000" dirty="0">
                <a:latin typeface="PT Sans"/>
                <a:ea typeface="PT Sans"/>
                <a:cs typeface="PT Sans"/>
                <a:sym typeface="PT Sans"/>
              </a:rPr>
              <a:t> </a:t>
            </a:r>
            <a:r>
              <a:rPr lang="en-GB" sz="1000" dirty="0" err="1">
                <a:latin typeface="PT Sans"/>
                <a:ea typeface="PT Sans"/>
                <a:cs typeface="PT Sans"/>
                <a:sym typeface="PT Sans"/>
              </a:rPr>
              <a:t>на</a:t>
            </a:r>
            <a:r>
              <a:rPr lang="en-GB" sz="1000" dirty="0">
                <a:latin typeface="PT Sans"/>
                <a:ea typeface="PT Sans"/>
                <a:cs typeface="PT Sans"/>
                <a:sym typeface="PT Sans"/>
              </a:rPr>
              <a:t> </a:t>
            </a:r>
            <a:r>
              <a:rPr lang="en-GB" sz="1000" dirty="0" err="1">
                <a:latin typeface="PT Sans"/>
                <a:ea typeface="PT Sans"/>
                <a:cs typeface="PT Sans"/>
                <a:sym typeface="PT Sans"/>
              </a:rPr>
              <a:t>нашу</a:t>
            </a:r>
            <a:r>
              <a:rPr lang="en-GB" sz="1000" dirty="0">
                <a:latin typeface="PT Sans"/>
                <a:ea typeface="PT Sans"/>
                <a:cs typeface="PT Sans"/>
                <a:sym typeface="PT Sans"/>
              </a:rPr>
              <a:t> </a:t>
            </a:r>
            <a:r>
              <a:rPr lang="en-GB" sz="1000" dirty="0" err="1">
                <a:latin typeface="PT Sans"/>
                <a:ea typeface="PT Sans"/>
                <a:cs typeface="PT Sans"/>
                <a:sym typeface="PT Sans"/>
              </a:rPr>
              <a:t>презентацию</a:t>
            </a:r>
            <a:r>
              <a:rPr lang="en-GB" sz="1000" dirty="0">
                <a:latin typeface="PT Sans"/>
                <a:ea typeface="PT Sans"/>
                <a:cs typeface="PT Sans"/>
                <a:sym typeface="PT Sans"/>
              </a:rPr>
              <a:t>: </a:t>
            </a:r>
            <a:r>
              <a:rPr lang="en-GB" sz="1000" u="sng" dirty="0" err="1">
                <a:solidFill>
                  <a:schemeClr val="hlink"/>
                </a:solidFill>
                <a:latin typeface="PT Sans"/>
                <a:ea typeface="PT Sans"/>
                <a:cs typeface="PT Sans"/>
                <a:sym typeface="PT Sans"/>
                <a:hlinkClick r:id="rId3" action="ppaction://hlinksldjump"/>
              </a:rPr>
              <a:t>Описание</a:t>
            </a:r>
            <a:r>
              <a:rPr lang="en-GB" sz="1000" u="sng" dirty="0">
                <a:solidFill>
                  <a:schemeClr val="hlink"/>
                </a:solidFill>
                <a:latin typeface="PT Sans"/>
                <a:ea typeface="PT Sans"/>
                <a:cs typeface="PT Sans"/>
                <a:sym typeface="PT Sans"/>
                <a:hlinkClick r:id="rId3" action="ppaction://hlinksldjump"/>
              </a:rPr>
              <a:t> </a:t>
            </a:r>
            <a:r>
              <a:rPr lang="en-GB" sz="1000" u="sng" dirty="0" err="1">
                <a:solidFill>
                  <a:schemeClr val="hlink"/>
                </a:solidFill>
                <a:latin typeface="PT Sans"/>
                <a:ea typeface="PT Sans"/>
                <a:cs typeface="PT Sans"/>
                <a:sym typeface="PT Sans"/>
                <a:hlinkClick r:id="rId3" action="ppaction://hlinksldjump"/>
              </a:rPr>
              <a:t>нашей</a:t>
            </a:r>
            <a:r>
              <a:rPr lang="en-GB" sz="1000" u="sng" dirty="0">
                <a:solidFill>
                  <a:schemeClr val="hlink"/>
                </a:solidFill>
                <a:latin typeface="PT Sans"/>
                <a:ea typeface="PT Sans"/>
                <a:cs typeface="PT Sans"/>
                <a:sym typeface="PT Sans"/>
                <a:hlinkClick r:id="rId3" action="ppaction://hlinksldjump"/>
              </a:rPr>
              <a:t> </a:t>
            </a:r>
            <a:r>
              <a:rPr lang="en-GB" sz="1000" u="sng" dirty="0" err="1">
                <a:solidFill>
                  <a:schemeClr val="hlink"/>
                </a:solidFill>
                <a:latin typeface="PT Sans"/>
                <a:ea typeface="PT Sans"/>
                <a:cs typeface="PT Sans"/>
                <a:sym typeface="PT Sans"/>
                <a:hlinkClick r:id="rId3" action="ppaction://hlinksldjump"/>
              </a:rPr>
              <a:t>проектной</a:t>
            </a:r>
            <a:r>
              <a:rPr lang="en-GB" sz="1000" u="sng" dirty="0">
                <a:solidFill>
                  <a:schemeClr val="hlink"/>
                </a:solidFill>
                <a:latin typeface="PT Sans"/>
                <a:ea typeface="PT Sans"/>
                <a:cs typeface="PT Sans"/>
                <a:sym typeface="PT Sans"/>
                <a:hlinkClick r:id="rId3" action="ppaction://hlinksldjump"/>
              </a:rPr>
              <a:t> </a:t>
            </a:r>
            <a:r>
              <a:rPr lang="en-GB" sz="1000" u="sng" dirty="0" err="1">
                <a:solidFill>
                  <a:schemeClr val="hlink"/>
                </a:solidFill>
                <a:latin typeface="PT Sans"/>
                <a:ea typeface="PT Sans"/>
                <a:cs typeface="PT Sans"/>
                <a:sym typeface="PT Sans"/>
                <a:hlinkClick r:id="rId3" action="ppaction://hlinksldjump"/>
              </a:rPr>
              <a:t>идеи</a:t>
            </a:r>
            <a:r>
              <a:rPr lang="en-GB" sz="1000" u="sng" dirty="0">
                <a:solidFill>
                  <a:schemeClr val="hlink"/>
                </a:solidFill>
                <a:latin typeface="PT Sans"/>
                <a:ea typeface="PT Sans"/>
                <a:cs typeface="PT Sans"/>
                <a:sym typeface="PT Sans"/>
                <a:hlinkClick r:id="rId3" action="ppaction://hlinksldjump"/>
              </a:rPr>
              <a:t> (google.com)</a:t>
            </a:r>
            <a:r>
              <a:rPr lang="en-GB" sz="1000" dirty="0">
                <a:latin typeface="PT Sans"/>
                <a:ea typeface="PT Sans"/>
                <a:cs typeface="PT Sans"/>
                <a:sym typeface="PT Sans"/>
              </a:rPr>
              <a:t>  </a:t>
            </a:r>
            <a:endParaRPr sz="1000" dirty="0">
              <a:latin typeface="PT Sans"/>
              <a:ea typeface="PT Sans"/>
              <a:cs typeface="PT Sans"/>
              <a:sym typeface="PT Sans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3"/>
          <p:cNvSpPr txBox="1">
            <a:spLocks noGrp="1"/>
          </p:cNvSpPr>
          <p:nvPr>
            <p:ph type="title"/>
          </p:nvPr>
        </p:nvSpPr>
        <p:spPr>
          <a:xfrm>
            <a:off x="1442724" y="321173"/>
            <a:ext cx="2584671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-GB" dirty="0" err="1">
                <a:latin typeface="+mn-lt"/>
                <a:ea typeface="PT Sans"/>
                <a:cs typeface="PT Sans"/>
                <a:sym typeface="PT Sans"/>
              </a:rPr>
              <a:t>Кто</a:t>
            </a:r>
            <a:r>
              <a:rPr lang="en-GB" dirty="0">
                <a:latin typeface="+mn-lt"/>
                <a:ea typeface="PT Sans"/>
                <a:cs typeface="PT Sans"/>
                <a:sym typeface="PT Sans"/>
              </a:rPr>
              <a:t> </a:t>
            </a:r>
            <a:r>
              <a:rPr lang="en-GB" dirty="0" err="1">
                <a:latin typeface="+mn-lt"/>
                <a:ea typeface="PT Sans"/>
                <a:cs typeface="PT Sans"/>
                <a:sym typeface="PT Sans"/>
              </a:rPr>
              <a:t>Мы</a:t>
            </a:r>
            <a:r>
              <a:rPr lang="en-GB" dirty="0">
                <a:latin typeface="+mn-lt"/>
                <a:ea typeface="PT Sans"/>
                <a:cs typeface="PT Sans"/>
                <a:sym typeface="PT Sans"/>
              </a:rPr>
              <a:t>?</a:t>
            </a:r>
            <a:endParaRPr dirty="0">
              <a:latin typeface="+mn-lt"/>
              <a:ea typeface="PT Sans"/>
              <a:cs typeface="PT Sans"/>
              <a:sym typeface="PT Sans"/>
            </a:endParaRPr>
          </a:p>
        </p:txBody>
      </p:sp>
      <p:sp>
        <p:nvSpPr>
          <p:cNvPr id="61" name="Google Shape;61;p3"/>
          <p:cNvSpPr txBox="1">
            <a:spLocks noGrp="1"/>
          </p:cNvSpPr>
          <p:nvPr>
            <p:ph type="body" idx="1"/>
          </p:nvPr>
        </p:nvSpPr>
        <p:spPr>
          <a:xfrm>
            <a:off x="405452" y="1048867"/>
            <a:ext cx="5006989" cy="5348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1200"/>
              </a:spcAft>
              <a:buSzPts val="1800"/>
              <a:buNone/>
            </a:pPr>
            <a:r>
              <a:rPr lang="en-GB" sz="1400" dirty="0" err="1">
                <a:latin typeface="+mn-lt"/>
                <a:ea typeface="PT Sans"/>
                <a:cs typeface="PT Sans"/>
                <a:sym typeface="PT Sans"/>
              </a:rPr>
              <a:t>Наши</a:t>
            </a:r>
            <a:r>
              <a:rPr lang="en-GB" sz="1400" dirty="0">
                <a:latin typeface="+mn-lt"/>
                <a:ea typeface="PT Sans"/>
                <a:cs typeface="PT Sans"/>
                <a:sym typeface="PT Sans"/>
              </a:rPr>
              <a:t>  </a:t>
            </a:r>
            <a:r>
              <a:rPr lang="en-GB" sz="1400" dirty="0" err="1">
                <a:latin typeface="+mn-lt"/>
                <a:ea typeface="PT Sans"/>
                <a:cs typeface="PT Sans"/>
                <a:sym typeface="PT Sans"/>
              </a:rPr>
              <a:t>интересы</a:t>
            </a:r>
            <a:r>
              <a:rPr lang="en-GB" sz="1400" dirty="0">
                <a:latin typeface="+mn-lt"/>
                <a:ea typeface="PT Sans"/>
                <a:cs typeface="PT Sans"/>
                <a:sym typeface="PT Sans"/>
              </a:rPr>
              <a:t>  </a:t>
            </a:r>
            <a:r>
              <a:rPr lang="en-GB" sz="1400" dirty="0" err="1">
                <a:latin typeface="+mn-lt"/>
                <a:ea typeface="PT Sans"/>
                <a:cs typeface="PT Sans"/>
                <a:sym typeface="PT Sans"/>
              </a:rPr>
              <a:t>охватывают</a:t>
            </a:r>
            <a:r>
              <a:rPr lang="en-GB" sz="1400" dirty="0">
                <a:latin typeface="+mn-lt"/>
                <a:ea typeface="PT Sans"/>
                <a:cs typeface="PT Sans"/>
                <a:sym typeface="PT Sans"/>
              </a:rPr>
              <a:t> </a:t>
            </a:r>
            <a:r>
              <a:rPr lang="en-GB" sz="1400" dirty="0" err="1">
                <a:latin typeface="+mn-lt"/>
                <a:ea typeface="PT Sans"/>
                <a:cs typeface="PT Sans"/>
                <a:sym typeface="PT Sans"/>
              </a:rPr>
              <a:t>рынки</a:t>
            </a:r>
            <a:r>
              <a:rPr lang="en-GB" sz="1400" dirty="0">
                <a:latin typeface="+mn-lt"/>
                <a:ea typeface="PT Sans"/>
                <a:cs typeface="PT Sans"/>
                <a:sym typeface="PT Sans"/>
              </a:rPr>
              <a:t> </a:t>
            </a:r>
            <a:r>
              <a:rPr lang="en-GB" sz="1400" dirty="0" err="1">
                <a:latin typeface="+mn-lt"/>
                <a:ea typeface="PT Sans"/>
                <a:cs typeface="PT Sans"/>
                <a:sym typeface="PT Sans"/>
              </a:rPr>
              <a:t>настоящего</a:t>
            </a:r>
            <a:r>
              <a:rPr lang="en-GB" sz="1400" dirty="0">
                <a:latin typeface="+mn-lt"/>
                <a:ea typeface="PT Sans"/>
                <a:cs typeface="PT Sans"/>
                <a:sym typeface="PT Sans"/>
              </a:rPr>
              <a:t> и </a:t>
            </a:r>
            <a:r>
              <a:rPr lang="en-GB" sz="1400" dirty="0" err="1">
                <a:latin typeface="+mn-lt"/>
                <a:ea typeface="PT Sans"/>
                <a:cs typeface="PT Sans"/>
                <a:sym typeface="PT Sans"/>
              </a:rPr>
              <a:t>будущего</a:t>
            </a:r>
            <a:r>
              <a:rPr lang="en-GB" sz="1400" dirty="0">
                <a:latin typeface="+mn-lt"/>
                <a:ea typeface="PT Sans"/>
                <a:cs typeface="PT Sans"/>
                <a:sym typeface="PT Sans"/>
              </a:rPr>
              <a:t>: </a:t>
            </a:r>
            <a:r>
              <a:rPr lang="en-GB" sz="1400" u="sng" dirty="0" err="1">
                <a:solidFill>
                  <a:schemeClr val="hlink"/>
                </a:solidFill>
                <a:latin typeface="+mn-lt"/>
                <a:ea typeface="PT Sans"/>
                <a:cs typeface="PT Sans"/>
                <a:sym typeface="PT Sans"/>
                <a:hlinkClick r:id="rId3"/>
              </a:rPr>
              <a:t>Образ</a:t>
            </a:r>
            <a:r>
              <a:rPr lang="en-GB" sz="1400" u="sng" dirty="0">
                <a:solidFill>
                  <a:schemeClr val="hlink"/>
                </a:solidFill>
                <a:latin typeface="+mn-lt"/>
                <a:ea typeface="PT Sans"/>
                <a:cs typeface="PT Sans"/>
                <a:sym typeface="PT Sans"/>
                <a:hlinkClick r:id="rId3"/>
              </a:rPr>
              <a:t> </a:t>
            </a:r>
            <a:r>
              <a:rPr lang="en-GB" sz="1400" u="sng" dirty="0" err="1">
                <a:solidFill>
                  <a:schemeClr val="hlink"/>
                </a:solidFill>
                <a:latin typeface="+mn-lt"/>
                <a:ea typeface="PT Sans"/>
                <a:cs typeface="PT Sans"/>
                <a:sym typeface="PT Sans"/>
                <a:hlinkClick r:id="rId3"/>
              </a:rPr>
              <a:t>будущего</a:t>
            </a:r>
            <a:r>
              <a:rPr lang="en-GB" sz="1400" u="sng" dirty="0">
                <a:solidFill>
                  <a:schemeClr val="hlink"/>
                </a:solidFill>
                <a:latin typeface="+mn-lt"/>
                <a:ea typeface="PT Sans"/>
                <a:cs typeface="PT Sans"/>
                <a:sym typeface="PT Sans"/>
                <a:hlinkClick r:id="rId3"/>
              </a:rPr>
              <a:t> </a:t>
            </a:r>
            <a:r>
              <a:rPr lang="en-GB" sz="1400" u="sng" dirty="0" err="1">
                <a:solidFill>
                  <a:schemeClr val="hlink"/>
                </a:solidFill>
                <a:latin typeface="+mn-lt"/>
                <a:ea typeface="PT Sans"/>
                <a:cs typeface="PT Sans"/>
                <a:sym typeface="PT Sans"/>
                <a:hlinkClick r:id="rId3"/>
              </a:rPr>
              <a:t>рынков</a:t>
            </a:r>
            <a:r>
              <a:rPr lang="en-GB" sz="1400" u="sng" dirty="0">
                <a:solidFill>
                  <a:schemeClr val="hlink"/>
                </a:solidFill>
                <a:latin typeface="+mn-lt"/>
                <a:ea typeface="PT Sans"/>
                <a:cs typeface="PT Sans"/>
                <a:sym typeface="PT Sans"/>
                <a:hlinkClick r:id="rId3"/>
              </a:rPr>
              <a:t> НТИ (notion.so)</a:t>
            </a:r>
            <a:endParaRPr sz="1400" dirty="0">
              <a:latin typeface="+mn-lt"/>
              <a:ea typeface="PT Sans"/>
              <a:cs typeface="PT Sans"/>
              <a:sym typeface="PT Sans"/>
            </a:endParaRPr>
          </a:p>
        </p:txBody>
      </p:sp>
      <p:sp>
        <p:nvSpPr>
          <p:cNvPr id="62" name="Google Shape;62;p3"/>
          <p:cNvSpPr/>
          <p:nvPr/>
        </p:nvSpPr>
        <p:spPr>
          <a:xfrm>
            <a:off x="182510" y="2104898"/>
            <a:ext cx="1538719" cy="2756213"/>
          </a:xfrm>
          <a:prstGeom prst="rect">
            <a:avLst/>
          </a:prstGeom>
          <a:noFill/>
          <a:ln>
            <a:noFill/>
          </a:ln>
          <a:effectLst>
            <a:outerShdw blurRad="71438" dist="57150" dir="2700000" algn="bl" rotWithShape="0">
              <a:srgbClr val="000000">
                <a:alpha val="49411"/>
              </a:srgbClr>
            </a:outerShdw>
          </a:effectLst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GB" sz="1100" b="1" i="0" u="none" strike="noStrike" cap="none" dirty="0" err="1">
                <a:solidFill>
                  <a:srgbClr val="000000"/>
                </a:solidFill>
                <a:latin typeface="PT Sans"/>
                <a:ea typeface="PT Sans"/>
                <a:cs typeface="PT Sans"/>
                <a:sym typeface="PT Sans"/>
              </a:rPr>
              <a:t>Тихомиров</a:t>
            </a:r>
            <a:r>
              <a:rPr lang="en-GB" sz="1100" b="1" i="0" u="none" strike="noStrike" cap="none" dirty="0">
                <a:solidFill>
                  <a:srgbClr val="000000"/>
                </a:solidFill>
                <a:latin typeface="PT Sans"/>
                <a:ea typeface="PT Sans"/>
                <a:cs typeface="PT Sans"/>
                <a:sym typeface="PT Sans"/>
              </a:rPr>
              <a:t> </a:t>
            </a:r>
            <a:r>
              <a:rPr lang="en-GB" sz="1100" b="1" i="0" u="none" strike="noStrike" cap="none" dirty="0" err="1">
                <a:solidFill>
                  <a:srgbClr val="000000"/>
                </a:solidFill>
                <a:latin typeface="PT Sans"/>
                <a:ea typeface="PT Sans"/>
                <a:cs typeface="PT Sans"/>
                <a:sym typeface="PT Sans"/>
              </a:rPr>
              <a:t>Леонид</a:t>
            </a:r>
            <a:r>
              <a:rPr lang="en-GB" sz="1100" b="0" i="0" u="none" strike="noStrike" cap="none" dirty="0">
                <a:solidFill>
                  <a:srgbClr val="000000"/>
                </a:solidFill>
                <a:latin typeface="PT Sans"/>
                <a:ea typeface="PT Sans"/>
                <a:cs typeface="PT Sans"/>
                <a:sym typeface="PT Sans"/>
              </a:rPr>
              <a:t/>
            </a:r>
            <a:br>
              <a:rPr lang="en-GB" sz="1100" b="0" i="0" u="none" strike="noStrike" cap="none" dirty="0">
                <a:solidFill>
                  <a:srgbClr val="000000"/>
                </a:solidFill>
                <a:latin typeface="PT Sans"/>
                <a:ea typeface="PT Sans"/>
                <a:cs typeface="PT Sans"/>
                <a:sym typeface="PT Sans"/>
              </a:rPr>
            </a:br>
            <a:r>
              <a:rPr lang="en-GB" sz="1000" b="0" i="0" u="none" strike="noStrike" cap="none" dirty="0">
                <a:solidFill>
                  <a:srgbClr val="868698"/>
                </a:solidFill>
                <a:highlight>
                  <a:srgbClr val="FFFFFF"/>
                </a:highlight>
                <a:sym typeface="Arial"/>
              </a:rPr>
              <a:t>102412</a:t>
            </a:r>
            <a:endParaRPr sz="700" b="0" i="0" u="none" strike="noStrike" cap="none" dirty="0">
              <a:solidFill>
                <a:srgbClr val="000000"/>
              </a:solidFill>
              <a:highlight>
                <a:srgbClr val="00FFFF"/>
              </a:highlight>
              <a:latin typeface="PT Sans"/>
              <a:ea typeface="PT Sans"/>
              <a:cs typeface="PT Sans"/>
              <a:sym typeface="PT Sans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1100" b="0" i="0" u="none" strike="noStrike" cap="none" dirty="0">
              <a:solidFill>
                <a:srgbClr val="000000"/>
              </a:solidFill>
              <a:latin typeface="PT Sans"/>
              <a:ea typeface="PT Sans"/>
              <a:cs typeface="PT Sans"/>
              <a:sym typeface="PT Sans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GB" sz="1000" b="0" i="0" u="none" strike="noStrike" cap="none" dirty="0">
                <a:solidFill>
                  <a:srgbClr val="000000"/>
                </a:solidFill>
                <a:latin typeface="PT Sans"/>
                <a:ea typeface="PT Sans"/>
                <a:cs typeface="PT Sans"/>
                <a:sym typeface="PT Sans"/>
              </a:rPr>
              <a:t>3 </a:t>
            </a:r>
            <a:r>
              <a:rPr lang="en-GB" sz="1000" b="0" i="0" u="none" strike="noStrike" cap="none" dirty="0" err="1">
                <a:solidFill>
                  <a:srgbClr val="000000"/>
                </a:solidFill>
                <a:latin typeface="PT Sans"/>
                <a:ea typeface="PT Sans"/>
                <a:cs typeface="PT Sans"/>
                <a:sym typeface="PT Sans"/>
              </a:rPr>
              <a:t>главных</a:t>
            </a:r>
            <a:r>
              <a:rPr lang="en-GB" sz="1000" b="0" i="0" u="none" strike="noStrike" cap="none" dirty="0">
                <a:solidFill>
                  <a:srgbClr val="000000"/>
                </a:solidFill>
                <a:latin typeface="PT Sans"/>
                <a:ea typeface="PT Sans"/>
                <a:cs typeface="PT Sans"/>
                <a:sym typeface="PT Sans"/>
              </a:rPr>
              <a:t> </a:t>
            </a:r>
            <a:r>
              <a:rPr lang="en-GB" sz="1000" b="0" i="0" u="none" strike="noStrike" cap="none" dirty="0" err="1">
                <a:solidFill>
                  <a:srgbClr val="000000"/>
                </a:solidFill>
                <a:latin typeface="PT Sans"/>
                <a:ea typeface="PT Sans"/>
                <a:cs typeface="PT Sans"/>
                <a:sym typeface="PT Sans"/>
              </a:rPr>
              <a:t>интереса</a:t>
            </a:r>
            <a:r>
              <a:rPr lang="en-GB" sz="1000" b="0" i="0" u="none" strike="noStrike" cap="none" dirty="0">
                <a:solidFill>
                  <a:srgbClr val="000000"/>
                </a:solidFill>
                <a:latin typeface="PT Sans"/>
                <a:ea typeface="PT Sans"/>
                <a:cs typeface="PT Sans"/>
                <a:sym typeface="PT Sans"/>
              </a:rPr>
              <a:t>:</a:t>
            </a:r>
            <a:endParaRPr sz="1000" b="0" i="0" u="none" strike="noStrike" cap="none" dirty="0">
              <a:solidFill>
                <a:srgbClr val="000000"/>
              </a:solidFill>
              <a:latin typeface="PT Sans"/>
              <a:ea typeface="PT Sans"/>
              <a:cs typeface="PT Sans"/>
              <a:sym typeface="PT Sans"/>
            </a:endParaRPr>
          </a:p>
          <a:p>
            <a:pPr marL="179999" marR="0" lvl="0" indent="-1651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PT Sans"/>
              <a:buChar char="-"/>
            </a:pPr>
            <a:r>
              <a:rPr lang="en-GB" sz="1000" b="0" i="0" u="none" strike="noStrike" cap="none" dirty="0" err="1">
                <a:solidFill>
                  <a:srgbClr val="000000"/>
                </a:solidFill>
                <a:latin typeface="PT Sans"/>
                <a:ea typeface="PT Sans"/>
                <a:cs typeface="PT Sans"/>
                <a:sym typeface="PT Sans"/>
              </a:rPr>
              <a:t>Стартап</a:t>
            </a:r>
            <a:r>
              <a:rPr lang="en-GB" sz="1000" b="0" i="0" u="none" strike="noStrike" cap="none" dirty="0">
                <a:solidFill>
                  <a:srgbClr val="000000"/>
                </a:solidFill>
                <a:latin typeface="PT Sans"/>
                <a:ea typeface="PT Sans"/>
                <a:cs typeface="PT Sans"/>
                <a:sym typeface="PT Sans"/>
              </a:rPr>
              <a:t> </a:t>
            </a:r>
            <a:endParaRPr sz="1000" b="0" i="0" u="none" strike="noStrike" cap="none" dirty="0">
              <a:solidFill>
                <a:srgbClr val="000000"/>
              </a:solidFill>
              <a:latin typeface="PT Sans"/>
              <a:ea typeface="PT Sans"/>
              <a:cs typeface="PT Sans"/>
              <a:sym typeface="PT Sans"/>
            </a:endParaRPr>
          </a:p>
          <a:p>
            <a:pPr marL="179999" marR="0" lvl="0" indent="-1651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PT Sans"/>
              <a:buChar char="-"/>
            </a:pPr>
            <a:r>
              <a:rPr lang="en-GB" sz="1000" b="0" i="0" u="none" strike="noStrike" cap="none" dirty="0">
                <a:solidFill>
                  <a:srgbClr val="000000"/>
                </a:solidFill>
                <a:latin typeface="PT Sans"/>
                <a:ea typeface="PT Sans"/>
                <a:cs typeface="PT Sans"/>
                <a:sym typeface="PT Sans"/>
              </a:rPr>
              <a:t> </a:t>
            </a:r>
            <a:r>
              <a:rPr lang="en-GB" sz="1000" b="0" i="0" u="none" strike="noStrike" cap="none" dirty="0" err="1">
                <a:solidFill>
                  <a:srgbClr val="000000"/>
                </a:solidFill>
                <a:latin typeface="PT Sans"/>
                <a:ea typeface="PT Sans"/>
                <a:cs typeface="PT Sans"/>
                <a:sym typeface="PT Sans"/>
              </a:rPr>
              <a:t>Создание</a:t>
            </a:r>
            <a:r>
              <a:rPr lang="en-GB" sz="1000" b="0" i="0" u="none" strike="noStrike" cap="none" dirty="0">
                <a:solidFill>
                  <a:srgbClr val="000000"/>
                </a:solidFill>
                <a:latin typeface="PT Sans"/>
                <a:ea typeface="PT Sans"/>
                <a:cs typeface="PT Sans"/>
                <a:sym typeface="PT Sans"/>
              </a:rPr>
              <a:t> </a:t>
            </a:r>
            <a:r>
              <a:rPr lang="en-GB" sz="1000" b="0" i="0" u="none" strike="noStrike" cap="none" dirty="0" err="1">
                <a:solidFill>
                  <a:srgbClr val="000000"/>
                </a:solidFill>
                <a:latin typeface="PT Sans"/>
                <a:ea typeface="PT Sans"/>
                <a:cs typeface="PT Sans"/>
                <a:sym typeface="PT Sans"/>
              </a:rPr>
              <a:t>продукта</a:t>
            </a:r>
            <a:endParaRPr sz="1000" b="0" i="0" u="none" strike="noStrike" cap="none" dirty="0">
              <a:solidFill>
                <a:srgbClr val="000000"/>
              </a:solidFill>
              <a:latin typeface="PT Sans"/>
              <a:ea typeface="PT Sans"/>
              <a:cs typeface="PT Sans"/>
              <a:sym typeface="PT Sans"/>
            </a:endParaRPr>
          </a:p>
          <a:p>
            <a:pPr marL="179999" marR="0" lvl="0" indent="-1651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PT Sans"/>
              <a:buChar char="-"/>
            </a:pPr>
            <a:r>
              <a:rPr lang="en-GB" sz="1000" b="0" i="0" u="none" strike="noStrike" cap="none" dirty="0">
                <a:solidFill>
                  <a:srgbClr val="000000"/>
                </a:solidFill>
                <a:latin typeface="PT Sans"/>
                <a:ea typeface="PT Sans"/>
                <a:cs typeface="PT Sans"/>
                <a:sym typeface="PT Sans"/>
              </a:rPr>
              <a:t> </a:t>
            </a:r>
            <a:r>
              <a:rPr lang="en-GB" sz="1000" b="0" i="0" u="none" strike="noStrike" cap="none" dirty="0" err="1">
                <a:solidFill>
                  <a:srgbClr val="000000"/>
                </a:solidFill>
                <a:latin typeface="PT Sans"/>
                <a:ea typeface="PT Sans"/>
                <a:cs typeface="PT Sans"/>
                <a:sym typeface="PT Sans"/>
              </a:rPr>
              <a:t>Играпрактика</a:t>
            </a:r>
            <a:endParaRPr sz="1000" b="0" i="0" u="none" strike="noStrike" cap="none" dirty="0">
              <a:solidFill>
                <a:srgbClr val="000000"/>
              </a:solidFill>
              <a:latin typeface="PT Sans"/>
              <a:ea typeface="PT Sans"/>
              <a:cs typeface="PT Sans"/>
              <a:sym typeface="PT Sans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1000" b="0" i="0" u="none" strike="noStrike" cap="none" dirty="0">
              <a:solidFill>
                <a:srgbClr val="000000"/>
              </a:solidFill>
              <a:latin typeface="PT Sans"/>
              <a:ea typeface="PT Sans"/>
              <a:cs typeface="PT Sans"/>
              <a:sym typeface="PT Sans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GB" sz="1000" b="0" i="0" u="none" strike="noStrike" cap="none" dirty="0">
                <a:solidFill>
                  <a:srgbClr val="000000"/>
                </a:solidFill>
                <a:latin typeface="PT Sans"/>
                <a:ea typeface="PT Sans"/>
                <a:cs typeface="PT Sans"/>
                <a:sym typeface="PT Sans"/>
              </a:rPr>
              <a:t>3 </a:t>
            </a:r>
            <a:r>
              <a:rPr lang="en-GB" sz="1000" b="0" i="0" u="none" strike="noStrike" cap="none" dirty="0" err="1">
                <a:solidFill>
                  <a:srgbClr val="000000"/>
                </a:solidFill>
                <a:latin typeface="PT Sans"/>
                <a:ea typeface="PT Sans"/>
                <a:cs typeface="PT Sans"/>
                <a:sym typeface="PT Sans"/>
              </a:rPr>
              <a:t>ключевых</a:t>
            </a:r>
            <a:r>
              <a:rPr lang="en-GB" sz="1000" b="0" i="0" u="none" strike="noStrike" cap="none" dirty="0">
                <a:solidFill>
                  <a:srgbClr val="000000"/>
                </a:solidFill>
                <a:latin typeface="PT Sans"/>
                <a:ea typeface="PT Sans"/>
                <a:cs typeface="PT Sans"/>
                <a:sym typeface="PT Sans"/>
              </a:rPr>
              <a:t> </a:t>
            </a:r>
            <a:r>
              <a:rPr lang="en-GB" sz="1000" b="0" i="0" u="none" strike="noStrike" cap="none" dirty="0" err="1">
                <a:solidFill>
                  <a:srgbClr val="000000"/>
                </a:solidFill>
                <a:latin typeface="PT Sans"/>
                <a:ea typeface="PT Sans"/>
                <a:cs typeface="PT Sans"/>
                <a:sym typeface="PT Sans"/>
              </a:rPr>
              <a:t>навыка</a:t>
            </a:r>
            <a:endParaRPr sz="1000" b="0" i="0" u="none" strike="noStrike" cap="none" dirty="0">
              <a:solidFill>
                <a:srgbClr val="000000"/>
              </a:solidFill>
              <a:latin typeface="PT Sans"/>
              <a:ea typeface="PT Sans"/>
              <a:cs typeface="PT Sans"/>
              <a:sym typeface="PT Sans"/>
            </a:endParaRPr>
          </a:p>
          <a:p>
            <a:pPr marL="179999" marR="0" lvl="0" indent="-1651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PT Sans"/>
              <a:buChar char="-"/>
            </a:pPr>
            <a:r>
              <a:rPr lang="en-GB" sz="1000" b="0" i="0" u="none" strike="noStrike" cap="none" dirty="0" err="1">
                <a:solidFill>
                  <a:srgbClr val="000000"/>
                </a:solidFill>
                <a:latin typeface="PT Sans"/>
                <a:ea typeface="PT Sans"/>
                <a:cs typeface="PT Sans"/>
                <a:sym typeface="PT Sans"/>
              </a:rPr>
              <a:t>Управление</a:t>
            </a:r>
            <a:r>
              <a:rPr lang="en-GB" sz="1000" b="0" i="0" u="none" strike="noStrike" cap="none" dirty="0">
                <a:solidFill>
                  <a:srgbClr val="000000"/>
                </a:solidFill>
                <a:latin typeface="PT Sans"/>
                <a:ea typeface="PT Sans"/>
                <a:cs typeface="PT Sans"/>
                <a:sym typeface="PT Sans"/>
              </a:rPr>
              <a:t> </a:t>
            </a:r>
            <a:r>
              <a:rPr lang="en-GB" sz="1000" b="0" i="0" u="none" strike="noStrike" cap="none" dirty="0" err="1">
                <a:solidFill>
                  <a:srgbClr val="000000"/>
                </a:solidFill>
                <a:latin typeface="PT Sans"/>
                <a:ea typeface="PT Sans"/>
                <a:cs typeface="PT Sans"/>
                <a:sym typeface="PT Sans"/>
              </a:rPr>
              <a:t>проектом</a:t>
            </a:r>
            <a:r>
              <a:rPr lang="en-GB" sz="1000" b="0" i="0" u="none" strike="noStrike" cap="none" dirty="0">
                <a:solidFill>
                  <a:srgbClr val="000000"/>
                </a:solidFill>
                <a:latin typeface="PT Sans"/>
                <a:ea typeface="PT Sans"/>
                <a:cs typeface="PT Sans"/>
                <a:sym typeface="PT Sans"/>
              </a:rPr>
              <a:t> </a:t>
            </a:r>
            <a:endParaRPr sz="1000" b="0" i="0" u="none" strike="noStrike" cap="none" dirty="0">
              <a:solidFill>
                <a:srgbClr val="000000"/>
              </a:solidFill>
              <a:latin typeface="PT Sans"/>
              <a:ea typeface="PT Sans"/>
              <a:cs typeface="PT Sans"/>
              <a:sym typeface="PT Sans"/>
            </a:endParaRPr>
          </a:p>
          <a:p>
            <a:pPr marL="179999" marR="0" lvl="0" indent="-1651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PT Sans"/>
              <a:buChar char="-"/>
            </a:pPr>
            <a:r>
              <a:rPr lang="en-GB" sz="1000" b="0" i="0" u="none" strike="noStrike" cap="none" dirty="0">
                <a:solidFill>
                  <a:srgbClr val="000000"/>
                </a:solidFill>
                <a:latin typeface="PT Sans"/>
                <a:ea typeface="PT Sans"/>
                <a:cs typeface="PT Sans"/>
                <a:sym typeface="PT Sans"/>
              </a:rPr>
              <a:t> </a:t>
            </a:r>
            <a:r>
              <a:rPr lang="en-GB" sz="1000" b="0" i="0" u="none" strike="noStrike" cap="none" dirty="0" err="1">
                <a:solidFill>
                  <a:srgbClr val="000000"/>
                </a:solidFill>
                <a:latin typeface="PT Sans"/>
                <a:ea typeface="PT Sans"/>
                <a:cs typeface="PT Sans"/>
                <a:sym typeface="PT Sans"/>
              </a:rPr>
              <a:t>Дизайн-мышление</a:t>
            </a:r>
            <a:endParaRPr sz="1000" b="0" i="0" u="none" strike="noStrike" cap="none" dirty="0">
              <a:solidFill>
                <a:srgbClr val="000000"/>
              </a:solidFill>
              <a:latin typeface="PT Sans"/>
              <a:ea typeface="PT Sans"/>
              <a:cs typeface="PT Sans"/>
              <a:sym typeface="PT Sans"/>
            </a:endParaRPr>
          </a:p>
          <a:p>
            <a:pPr marL="179999" marR="0" lvl="0" indent="-1651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PT Sans"/>
              <a:buChar char="-"/>
            </a:pPr>
            <a:r>
              <a:rPr lang="en-GB" sz="1000" b="0" i="0" u="none" strike="noStrike" cap="none" dirty="0">
                <a:solidFill>
                  <a:srgbClr val="000000"/>
                </a:solidFill>
                <a:latin typeface="PT Sans"/>
                <a:ea typeface="PT Sans"/>
                <a:cs typeface="PT Sans"/>
                <a:sym typeface="PT Sans"/>
              </a:rPr>
              <a:t> </a:t>
            </a:r>
            <a:r>
              <a:rPr lang="en-GB" sz="1000" b="0" i="0" u="none" strike="noStrike" cap="none" dirty="0" err="1">
                <a:solidFill>
                  <a:srgbClr val="000000"/>
                </a:solidFill>
                <a:latin typeface="PT Sans"/>
                <a:ea typeface="PT Sans"/>
                <a:cs typeface="PT Sans"/>
                <a:sym typeface="PT Sans"/>
              </a:rPr>
              <a:t>Генерация</a:t>
            </a:r>
            <a:r>
              <a:rPr lang="en-GB" sz="1000" b="0" i="0" u="none" strike="noStrike" cap="none" dirty="0">
                <a:solidFill>
                  <a:srgbClr val="000000"/>
                </a:solidFill>
                <a:latin typeface="PT Sans"/>
                <a:ea typeface="PT Sans"/>
                <a:cs typeface="PT Sans"/>
                <a:sym typeface="PT Sans"/>
              </a:rPr>
              <a:t> </a:t>
            </a:r>
            <a:r>
              <a:rPr lang="en-GB" sz="1000" b="0" i="0" u="none" strike="noStrike" cap="none" dirty="0" err="1">
                <a:solidFill>
                  <a:srgbClr val="000000"/>
                </a:solidFill>
                <a:latin typeface="PT Sans"/>
                <a:ea typeface="PT Sans"/>
                <a:cs typeface="PT Sans"/>
                <a:sym typeface="PT Sans"/>
              </a:rPr>
              <a:t>идей</a:t>
            </a:r>
            <a:endParaRPr sz="1000" b="0" i="0" u="none" strike="noStrike" cap="none" dirty="0">
              <a:solidFill>
                <a:srgbClr val="000000"/>
              </a:solidFill>
              <a:latin typeface="PT Sans"/>
              <a:ea typeface="PT Sans"/>
              <a:cs typeface="PT Sans"/>
              <a:sym typeface="PT Sans"/>
            </a:endParaRPr>
          </a:p>
        </p:txBody>
      </p:sp>
      <p:sp>
        <p:nvSpPr>
          <p:cNvPr id="63" name="Google Shape;63;p3"/>
          <p:cNvSpPr/>
          <p:nvPr/>
        </p:nvSpPr>
        <p:spPr>
          <a:xfrm>
            <a:off x="2079840" y="2098175"/>
            <a:ext cx="1510549" cy="2762936"/>
          </a:xfrm>
          <a:prstGeom prst="rect">
            <a:avLst/>
          </a:prstGeom>
          <a:noFill/>
          <a:ln>
            <a:noFill/>
          </a:ln>
          <a:effectLst>
            <a:outerShdw blurRad="71438" dist="57150" dir="2700000" algn="bl" rotWithShape="0">
              <a:srgbClr val="000000">
                <a:alpha val="49411"/>
              </a:srgbClr>
            </a:outerShdw>
          </a:effectLst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GB" sz="1100" b="1" i="0" u="none" strike="noStrike" cap="none" dirty="0" err="1">
                <a:solidFill>
                  <a:srgbClr val="000000"/>
                </a:solidFill>
                <a:latin typeface="PT Sans"/>
                <a:ea typeface="PT Sans"/>
                <a:cs typeface="PT Sans"/>
                <a:sym typeface="PT Sans"/>
              </a:rPr>
              <a:t>Азевич</a:t>
            </a:r>
            <a:r>
              <a:rPr lang="en-GB" sz="1100" b="1" i="0" u="none" strike="noStrike" cap="none" dirty="0">
                <a:solidFill>
                  <a:srgbClr val="000000"/>
                </a:solidFill>
                <a:latin typeface="PT Sans"/>
                <a:ea typeface="PT Sans"/>
                <a:cs typeface="PT Sans"/>
                <a:sym typeface="PT Sans"/>
              </a:rPr>
              <a:t> </a:t>
            </a:r>
            <a:r>
              <a:rPr lang="en-GB" sz="1100" b="1" i="0" u="none" strike="noStrike" cap="none" dirty="0" err="1">
                <a:solidFill>
                  <a:srgbClr val="000000"/>
                </a:solidFill>
                <a:latin typeface="PT Sans"/>
                <a:ea typeface="PT Sans"/>
                <a:cs typeface="PT Sans"/>
                <a:sym typeface="PT Sans"/>
              </a:rPr>
              <a:t>Александр</a:t>
            </a:r>
            <a:r>
              <a:rPr lang="en-GB" sz="1100" b="0" i="0" u="none" strike="noStrike" cap="none" dirty="0">
                <a:solidFill>
                  <a:srgbClr val="000000"/>
                </a:solidFill>
                <a:latin typeface="PT Sans"/>
                <a:ea typeface="PT Sans"/>
                <a:cs typeface="PT Sans"/>
                <a:sym typeface="PT Sans"/>
              </a:rPr>
              <a:t> </a:t>
            </a:r>
            <a:br>
              <a:rPr lang="en-GB" sz="1100" b="0" i="0" u="none" strike="noStrike" cap="none" dirty="0">
                <a:solidFill>
                  <a:srgbClr val="000000"/>
                </a:solidFill>
                <a:latin typeface="PT Sans"/>
                <a:ea typeface="PT Sans"/>
                <a:cs typeface="PT Sans"/>
                <a:sym typeface="PT Sans"/>
              </a:rPr>
            </a:br>
            <a:r>
              <a:rPr lang="en-GB" sz="1000" b="0" i="0" u="none" strike="noStrike" cap="none" dirty="0">
                <a:solidFill>
                  <a:srgbClr val="868698"/>
                </a:solidFill>
                <a:highlight>
                  <a:schemeClr val="lt1"/>
                </a:highlight>
                <a:latin typeface="Arial"/>
                <a:ea typeface="Arial"/>
                <a:cs typeface="Arial"/>
                <a:sym typeface="Arial"/>
              </a:rPr>
              <a:t>269394</a:t>
            </a:r>
            <a:endParaRPr sz="1000" b="0" i="0" u="none" strike="noStrike" cap="none" dirty="0">
              <a:solidFill>
                <a:srgbClr val="868698"/>
              </a:solidFill>
              <a:highlight>
                <a:schemeClr val="lt1"/>
              </a:highlight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1000" b="0" i="0" u="none" strike="noStrike" cap="none" dirty="0">
              <a:solidFill>
                <a:srgbClr val="868698"/>
              </a:solidFill>
              <a:highlight>
                <a:schemeClr val="lt1"/>
              </a:highlight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GB" sz="1000" b="0" i="0" u="none" strike="noStrike" cap="none" dirty="0">
                <a:solidFill>
                  <a:srgbClr val="000000"/>
                </a:solidFill>
                <a:latin typeface="PT Sans"/>
                <a:ea typeface="PT Sans"/>
                <a:cs typeface="PT Sans"/>
                <a:sym typeface="PT Sans"/>
              </a:rPr>
              <a:t>3 </a:t>
            </a:r>
            <a:r>
              <a:rPr lang="en-GB" sz="1000" b="0" i="0" u="none" strike="noStrike" cap="none" dirty="0" err="1">
                <a:solidFill>
                  <a:srgbClr val="000000"/>
                </a:solidFill>
                <a:latin typeface="PT Sans"/>
                <a:ea typeface="PT Sans"/>
                <a:cs typeface="PT Sans"/>
                <a:sym typeface="PT Sans"/>
              </a:rPr>
              <a:t>главных</a:t>
            </a:r>
            <a:r>
              <a:rPr lang="en-GB" sz="1000" b="0" i="0" u="none" strike="noStrike" cap="none" dirty="0">
                <a:solidFill>
                  <a:srgbClr val="000000"/>
                </a:solidFill>
                <a:latin typeface="PT Sans"/>
                <a:ea typeface="PT Sans"/>
                <a:cs typeface="PT Sans"/>
                <a:sym typeface="PT Sans"/>
              </a:rPr>
              <a:t> </a:t>
            </a:r>
            <a:r>
              <a:rPr lang="en-GB" sz="1000" b="0" i="0" u="none" strike="noStrike" cap="none" dirty="0" err="1">
                <a:solidFill>
                  <a:srgbClr val="000000"/>
                </a:solidFill>
                <a:latin typeface="PT Sans"/>
                <a:ea typeface="PT Sans"/>
                <a:cs typeface="PT Sans"/>
                <a:sym typeface="PT Sans"/>
              </a:rPr>
              <a:t>интереса</a:t>
            </a:r>
            <a:r>
              <a:rPr lang="en-GB" sz="1000" b="0" i="0" u="none" strike="noStrike" cap="none" dirty="0">
                <a:solidFill>
                  <a:srgbClr val="000000"/>
                </a:solidFill>
                <a:latin typeface="PT Sans"/>
                <a:ea typeface="PT Sans"/>
                <a:cs typeface="PT Sans"/>
                <a:sym typeface="PT Sans"/>
              </a:rPr>
              <a:t>:</a:t>
            </a:r>
            <a:endParaRPr sz="1000" b="0" i="0" u="none" strike="noStrike" cap="none" dirty="0">
              <a:solidFill>
                <a:srgbClr val="000000"/>
              </a:solidFill>
              <a:latin typeface="PT Sans"/>
              <a:ea typeface="PT Sans"/>
              <a:cs typeface="PT Sans"/>
              <a:sym typeface="PT Sans"/>
            </a:endParaRPr>
          </a:p>
          <a:p>
            <a:pPr marL="179999" marR="0" lvl="0" indent="-1651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PT Sans"/>
              <a:buChar char="-"/>
            </a:pPr>
            <a:r>
              <a:rPr lang="en-GB" sz="1000" b="0" i="0" u="none" strike="noStrike" cap="none" dirty="0">
                <a:solidFill>
                  <a:srgbClr val="000000"/>
                </a:solidFill>
                <a:latin typeface="PT Sans"/>
                <a:ea typeface="PT Sans"/>
                <a:cs typeface="PT Sans"/>
                <a:sym typeface="PT Sans"/>
              </a:rPr>
              <a:t>ИИ-</a:t>
            </a:r>
            <a:r>
              <a:rPr lang="en-GB" sz="1000" b="0" i="0" u="none" strike="noStrike" cap="none" dirty="0" err="1">
                <a:solidFill>
                  <a:srgbClr val="000000"/>
                </a:solidFill>
                <a:latin typeface="PT Sans"/>
                <a:ea typeface="PT Sans"/>
                <a:cs typeface="PT Sans"/>
                <a:sym typeface="PT Sans"/>
              </a:rPr>
              <a:t>Машинное</a:t>
            </a:r>
            <a:r>
              <a:rPr lang="en-GB" sz="1000" b="0" i="0" u="none" strike="noStrike" cap="none" dirty="0">
                <a:solidFill>
                  <a:srgbClr val="000000"/>
                </a:solidFill>
                <a:latin typeface="PT Sans"/>
                <a:ea typeface="PT Sans"/>
                <a:cs typeface="PT Sans"/>
                <a:sym typeface="PT Sans"/>
              </a:rPr>
              <a:t> </a:t>
            </a:r>
            <a:r>
              <a:rPr lang="en-GB" sz="1000" b="0" i="0" u="none" strike="noStrike" cap="none" dirty="0" err="1">
                <a:solidFill>
                  <a:srgbClr val="000000"/>
                </a:solidFill>
                <a:latin typeface="PT Sans"/>
                <a:ea typeface="PT Sans"/>
                <a:cs typeface="PT Sans"/>
                <a:sym typeface="PT Sans"/>
              </a:rPr>
              <a:t>обучение</a:t>
            </a:r>
            <a:r>
              <a:rPr lang="en-GB" sz="1000" b="0" i="0" u="none" strike="noStrike" cap="none" dirty="0">
                <a:solidFill>
                  <a:srgbClr val="000000"/>
                </a:solidFill>
                <a:latin typeface="PT Sans"/>
                <a:ea typeface="PT Sans"/>
                <a:cs typeface="PT Sans"/>
                <a:sym typeface="PT Sans"/>
              </a:rPr>
              <a:t> </a:t>
            </a:r>
            <a:endParaRPr sz="1000" b="0" i="0" u="none" strike="noStrike" cap="none" dirty="0">
              <a:solidFill>
                <a:srgbClr val="000000"/>
              </a:solidFill>
              <a:latin typeface="PT Sans"/>
              <a:ea typeface="PT Sans"/>
              <a:cs typeface="PT Sans"/>
              <a:sym typeface="PT Sans"/>
            </a:endParaRPr>
          </a:p>
          <a:p>
            <a:pPr marL="179999" marR="0" lvl="0" indent="-1651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PT Sans"/>
              <a:buChar char="-"/>
            </a:pPr>
            <a:r>
              <a:rPr lang="en-GB" sz="1000" b="0" i="0" u="none" strike="noStrike" cap="none" dirty="0">
                <a:solidFill>
                  <a:srgbClr val="000000"/>
                </a:solidFill>
                <a:latin typeface="PT Sans"/>
                <a:ea typeface="PT Sans"/>
                <a:cs typeface="PT Sans"/>
                <a:sym typeface="PT Sans"/>
              </a:rPr>
              <a:t> </a:t>
            </a:r>
            <a:r>
              <a:rPr lang="en-GB" sz="1000" b="0" i="0" u="none" strike="noStrike" cap="none" dirty="0" err="1">
                <a:solidFill>
                  <a:srgbClr val="000000"/>
                </a:solidFill>
                <a:latin typeface="PT Sans"/>
                <a:ea typeface="PT Sans"/>
                <a:cs typeface="PT Sans"/>
                <a:sym typeface="PT Sans"/>
              </a:rPr>
              <a:t>Интернет</a:t>
            </a:r>
            <a:r>
              <a:rPr lang="en-GB" sz="1000" b="0" i="0" u="none" strike="noStrike" cap="none" dirty="0">
                <a:solidFill>
                  <a:srgbClr val="000000"/>
                </a:solidFill>
                <a:latin typeface="PT Sans"/>
                <a:ea typeface="PT Sans"/>
                <a:cs typeface="PT Sans"/>
                <a:sym typeface="PT Sans"/>
              </a:rPr>
              <a:t> </a:t>
            </a:r>
            <a:r>
              <a:rPr lang="en-GB" sz="1000" b="0" i="0" u="none" strike="noStrike" cap="none" dirty="0" err="1">
                <a:solidFill>
                  <a:srgbClr val="000000"/>
                </a:solidFill>
                <a:latin typeface="PT Sans"/>
                <a:ea typeface="PT Sans"/>
                <a:cs typeface="PT Sans"/>
                <a:sym typeface="PT Sans"/>
              </a:rPr>
              <a:t>вещей</a:t>
            </a:r>
            <a:endParaRPr sz="1000" b="0" i="0" u="none" strike="noStrike" cap="none" dirty="0">
              <a:solidFill>
                <a:srgbClr val="000000"/>
              </a:solidFill>
              <a:latin typeface="PT Sans"/>
              <a:ea typeface="PT Sans"/>
              <a:cs typeface="PT Sans"/>
              <a:sym typeface="PT Sans"/>
            </a:endParaRPr>
          </a:p>
          <a:p>
            <a:pPr marL="179999" marR="0" lvl="0" indent="-1651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PT Sans"/>
              <a:buChar char="-"/>
            </a:pPr>
            <a:r>
              <a:rPr lang="en-GB" sz="1000" b="0" i="0" u="none" strike="noStrike" cap="none" dirty="0">
                <a:solidFill>
                  <a:srgbClr val="000000"/>
                </a:solidFill>
                <a:latin typeface="PT Sans"/>
                <a:ea typeface="PT Sans"/>
                <a:cs typeface="PT Sans"/>
                <a:sym typeface="PT Sans"/>
              </a:rPr>
              <a:t> </a:t>
            </a:r>
            <a:r>
              <a:rPr lang="en-GB" sz="1000" b="0" i="0" u="none" strike="noStrike" cap="none" dirty="0" err="1">
                <a:solidFill>
                  <a:srgbClr val="000000"/>
                </a:solidFill>
                <a:latin typeface="PT Sans"/>
                <a:ea typeface="PT Sans"/>
                <a:cs typeface="PT Sans"/>
                <a:sym typeface="PT Sans"/>
              </a:rPr>
              <a:t>Робототехника</a:t>
            </a:r>
            <a:endParaRPr sz="1000" b="0" i="0" u="none" strike="noStrike" cap="none" dirty="0">
              <a:solidFill>
                <a:srgbClr val="000000"/>
              </a:solidFill>
              <a:latin typeface="PT Sans"/>
              <a:ea typeface="PT Sans"/>
              <a:cs typeface="PT Sans"/>
              <a:sym typeface="PT Sans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1000" b="0" i="0" u="none" strike="noStrike" cap="none" dirty="0">
              <a:solidFill>
                <a:srgbClr val="000000"/>
              </a:solidFill>
              <a:latin typeface="PT Sans"/>
              <a:ea typeface="PT Sans"/>
              <a:cs typeface="PT Sans"/>
              <a:sym typeface="PT Sans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GB" sz="1000" b="0" i="0" u="none" strike="noStrike" cap="none" dirty="0">
                <a:solidFill>
                  <a:srgbClr val="000000"/>
                </a:solidFill>
                <a:latin typeface="PT Sans"/>
                <a:ea typeface="PT Sans"/>
                <a:cs typeface="PT Sans"/>
                <a:sym typeface="PT Sans"/>
              </a:rPr>
              <a:t>3 </a:t>
            </a:r>
            <a:r>
              <a:rPr lang="en-GB" sz="1000" b="0" i="0" u="none" strike="noStrike" cap="none" dirty="0" err="1">
                <a:solidFill>
                  <a:srgbClr val="000000"/>
                </a:solidFill>
                <a:latin typeface="PT Sans"/>
                <a:ea typeface="PT Sans"/>
                <a:cs typeface="PT Sans"/>
                <a:sym typeface="PT Sans"/>
              </a:rPr>
              <a:t>ключевых</a:t>
            </a:r>
            <a:r>
              <a:rPr lang="en-GB" sz="1000" b="0" i="0" u="none" strike="noStrike" cap="none" dirty="0">
                <a:solidFill>
                  <a:srgbClr val="000000"/>
                </a:solidFill>
                <a:latin typeface="PT Sans"/>
                <a:ea typeface="PT Sans"/>
                <a:cs typeface="PT Sans"/>
                <a:sym typeface="PT Sans"/>
              </a:rPr>
              <a:t> </a:t>
            </a:r>
            <a:r>
              <a:rPr lang="en-GB" sz="1000" b="0" i="0" u="none" strike="noStrike" cap="none" dirty="0" err="1">
                <a:solidFill>
                  <a:srgbClr val="000000"/>
                </a:solidFill>
                <a:latin typeface="PT Sans"/>
                <a:ea typeface="PT Sans"/>
                <a:cs typeface="PT Sans"/>
                <a:sym typeface="PT Sans"/>
              </a:rPr>
              <a:t>навыка</a:t>
            </a:r>
            <a:endParaRPr sz="1000" b="0" i="0" u="none" strike="noStrike" cap="none" dirty="0">
              <a:solidFill>
                <a:srgbClr val="000000"/>
              </a:solidFill>
              <a:latin typeface="PT Sans"/>
              <a:ea typeface="PT Sans"/>
              <a:cs typeface="PT Sans"/>
              <a:sym typeface="PT Sans"/>
            </a:endParaRPr>
          </a:p>
          <a:p>
            <a:pPr marL="179999" marR="0" lvl="0" indent="-1651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PT Sans"/>
              <a:buChar char="-"/>
            </a:pPr>
            <a:r>
              <a:rPr lang="en-GB" sz="1000" b="0" i="0" u="none" strike="noStrike" cap="none" dirty="0">
                <a:solidFill>
                  <a:srgbClr val="000000"/>
                </a:solidFill>
                <a:latin typeface="PT Sans"/>
                <a:ea typeface="PT Sans"/>
                <a:cs typeface="PT Sans"/>
                <a:sym typeface="PT Sans"/>
              </a:rPr>
              <a:t> </a:t>
            </a:r>
            <a:r>
              <a:rPr lang="en-GB" sz="1000" b="0" i="0" u="none" strike="noStrike" cap="none" dirty="0" err="1">
                <a:solidFill>
                  <a:srgbClr val="000000"/>
                </a:solidFill>
                <a:latin typeface="PT Sans"/>
                <a:ea typeface="PT Sans"/>
                <a:cs typeface="PT Sans"/>
                <a:sym typeface="PT Sans"/>
              </a:rPr>
              <a:t>Генерация</a:t>
            </a:r>
            <a:r>
              <a:rPr lang="en-GB" sz="1000" b="0" i="0" u="none" strike="noStrike" cap="none" dirty="0">
                <a:solidFill>
                  <a:srgbClr val="000000"/>
                </a:solidFill>
                <a:latin typeface="PT Sans"/>
                <a:ea typeface="PT Sans"/>
                <a:cs typeface="PT Sans"/>
                <a:sym typeface="PT Sans"/>
              </a:rPr>
              <a:t> </a:t>
            </a:r>
            <a:r>
              <a:rPr lang="en-GB" sz="1000" b="0" i="0" u="none" strike="noStrike" cap="none" dirty="0" err="1">
                <a:solidFill>
                  <a:srgbClr val="000000"/>
                </a:solidFill>
                <a:latin typeface="PT Sans"/>
                <a:ea typeface="PT Sans"/>
                <a:cs typeface="PT Sans"/>
                <a:sym typeface="PT Sans"/>
              </a:rPr>
              <a:t>идеи</a:t>
            </a:r>
            <a:endParaRPr sz="1000" b="0" i="0" u="none" strike="noStrike" cap="none" dirty="0">
              <a:solidFill>
                <a:srgbClr val="000000"/>
              </a:solidFill>
              <a:latin typeface="PT Sans"/>
              <a:ea typeface="PT Sans"/>
              <a:cs typeface="PT Sans"/>
              <a:sym typeface="PT Sans"/>
            </a:endParaRPr>
          </a:p>
          <a:p>
            <a:pPr marL="179999" marR="0" lvl="0" indent="-1651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PT Sans"/>
              <a:buChar char="-"/>
            </a:pPr>
            <a:r>
              <a:rPr lang="en-GB" sz="1000" b="0" i="0" u="none" strike="noStrike" cap="none" dirty="0">
                <a:solidFill>
                  <a:srgbClr val="000000"/>
                </a:solidFill>
                <a:latin typeface="PT Sans"/>
                <a:ea typeface="PT Sans"/>
                <a:cs typeface="PT Sans"/>
                <a:sym typeface="PT Sans"/>
              </a:rPr>
              <a:t> </a:t>
            </a:r>
            <a:r>
              <a:rPr lang="en-GB" sz="1000" b="0" i="0" u="none" strike="noStrike" cap="none" dirty="0" err="1">
                <a:solidFill>
                  <a:srgbClr val="000000"/>
                </a:solidFill>
                <a:latin typeface="PT Sans"/>
                <a:ea typeface="PT Sans"/>
                <a:cs typeface="PT Sans"/>
                <a:sym typeface="PT Sans"/>
              </a:rPr>
              <a:t>Запуск</a:t>
            </a:r>
            <a:r>
              <a:rPr lang="en-GB" sz="1000" b="0" i="0" u="none" strike="noStrike" cap="none" dirty="0">
                <a:solidFill>
                  <a:srgbClr val="000000"/>
                </a:solidFill>
                <a:latin typeface="PT Sans"/>
                <a:ea typeface="PT Sans"/>
                <a:cs typeface="PT Sans"/>
                <a:sym typeface="PT Sans"/>
              </a:rPr>
              <a:t> </a:t>
            </a:r>
            <a:endParaRPr sz="1000" b="0" i="0" u="none" strike="noStrike" cap="none" dirty="0">
              <a:solidFill>
                <a:srgbClr val="000000"/>
              </a:solidFill>
              <a:latin typeface="PT Sans"/>
              <a:ea typeface="PT Sans"/>
              <a:cs typeface="PT Sans"/>
              <a:sym typeface="PT Sans"/>
            </a:endParaRPr>
          </a:p>
          <a:p>
            <a:pPr marL="179999" marR="0" lvl="0" indent="-1651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PT Sans"/>
              <a:buChar char="-"/>
            </a:pPr>
            <a:r>
              <a:rPr lang="en-GB" sz="1000" b="0" i="0" u="none" strike="noStrike" cap="none" dirty="0">
                <a:solidFill>
                  <a:srgbClr val="000000"/>
                </a:solidFill>
                <a:latin typeface="PT Sans"/>
                <a:ea typeface="PT Sans"/>
                <a:cs typeface="PT Sans"/>
                <a:sym typeface="PT Sans"/>
              </a:rPr>
              <a:t> </a:t>
            </a:r>
            <a:r>
              <a:rPr lang="en-GB" sz="1000" b="0" i="0" u="none" strike="noStrike" cap="none" dirty="0" err="1">
                <a:solidFill>
                  <a:srgbClr val="000000"/>
                </a:solidFill>
                <a:latin typeface="PT Sans"/>
                <a:ea typeface="PT Sans"/>
                <a:cs typeface="PT Sans"/>
                <a:sym typeface="PT Sans"/>
              </a:rPr>
              <a:t>Создание</a:t>
            </a:r>
            <a:r>
              <a:rPr lang="en-GB" sz="1000" b="0" i="0" u="none" strike="noStrike" cap="none" dirty="0">
                <a:solidFill>
                  <a:srgbClr val="000000"/>
                </a:solidFill>
                <a:latin typeface="PT Sans"/>
                <a:ea typeface="PT Sans"/>
                <a:cs typeface="PT Sans"/>
                <a:sym typeface="PT Sans"/>
              </a:rPr>
              <a:t> </a:t>
            </a:r>
            <a:r>
              <a:rPr lang="en-GB" sz="1000" b="0" i="0" u="none" strike="noStrike" cap="none" dirty="0" err="1">
                <a:solidFill>
                  <a:srgbClr val="000000"/>
                </a:solidFill>
                <a:latin typeface="PT Sans"/>
                <a:ea typeface="PT Sans"/>
                <a:cs typeface="PT Sans"/>
                <a:sym typeface="PT Sans"/>
              </a:rPr>
              <a:t>основы</a:t>
            </a:r>
            <a:endParaRPr sz="1000" b="0" i="0" u="none" strike="noStrike" cap="none" dirty="0">
              <a:solidFill>
                <a:srgbClr val="000000"/>
              </a:solidFill>
              <a:latin typeface="PT Sans"/>
              <a:ea typeface="PT Sans"/>
              <a:cs typeface="PT Sans"/>
              <a:sym typeface="PT Sans"/>
            </a:endParaRPr>
          </a:p>
        </p:txBody>
      </p:sp>
      <p:sp>
        <p:nvSpPr>
          <p:cNvPr id="64" name="Google Shape;64;p3"/>
          <p:cNvSpPr/>
          <p:nvPr/>
        </p:nvSpPr>
        <p:spPr>
          <a:xfrm>
            <a:off x="3936847" y="2104899"/>
            <a:ext cx="1616829" cy="2756212"/>
          </a:xfrm>
          <a:prstGeom prst="rect">
            <a:avLst/>
          </a:prstGeom>
          <a:noFill/>
          <a:ln>
            <a:noFill/>
          </a:ln>
          <a:effectLst>
            <a:outerShdw blurRad="71438" dist="57150" dir="2700000" algn="bl" rotWithShape="0">
              <a:srgbClr val="000000">
                <a:alpha val="49411"/>
              </a:srgbClr>
            </a:outerShdw>
          </a:effectLst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GB" sz="1000" b="1" i="0" u="none" strike="noStrike" cap="none" dirty="0" err="1">
                <a:solidFill>
                  <a:schemeClr val="dk1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Бакулина</a:t>
            </a:r>
            <a:r>
              <a:rPr lang="en-GB" sz="1000" b="1" i="0" u="none" strike="noStrike" cap="none" dirty="0">
                <a:solidFill>
                  <a:schemeClr val="dk1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GB" sz="1000" b="1" i="0" u="none" strike="noStrike" cap="none" dirty="0" err="1">
                <a:solidFill>
                  <a:schemeClr val="dk1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Александра</a:t>
            </a:r>
            <a:r>
              <a:rPr lang="en-GB" sz="1100" b="0" i="0" u="none" strike="noStrike" cap="none" dirty="0">
                <a:solidFill>
                  <a:srgbClr val="000000"/>
                </a:solidFill>
                <a:latin typeface="PT Sans"/>
                <a:ea typeface="PT Sans"/>
                <a:cs typeface="PT Sans"/>
                <a:sym typeface="PT Sans"/>
              </a:rPr>
              <a:t> </a:t>
            </a:r>
            <a:endParaRPr sz="700" b="0" i="0" u="none" strike="noStrike" cap="none" dirty="0">
              <a:solidFill>
                <a:srgbClr val="000000"/>
              </a:solidFill>
              <a:highlight>
                <a:srgbClr val="00FFFF"/>
              </a:highlight>
              <a:latin typeface="PT Sans"/>
              <a:ea typeface="PT Sans"/>
              <a:cs typeface="PT Sans"/>
              <a:sym typeface="PT Sans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GB" sz="1000" b="0" i="0" u="none" strike="noStrike" cap="none" dirty="0">
                <a:solidFill>
                  <a:srgbClr val="868698"/>
                </a:solidFill>
                <a:highlight>
                  <a:schemeClr val="lt1"/>
                </a:highlight>
                <a:latin typeface="Arial"/>
                <a:ea typeface="Arial"/>
                <a:cs typeface="Arial"/>
                <a:sym typeface="Arial"/>
              </a:rPr>
              <a:t>267761</a:t>
            </a:r>
            <a:endParaRPr sz="1000" b="0" i="0" u="none" strike="noStrike" cap="none" dirty="0">
              <a:solidFill>
                <a:srgbClr val="000000"/>
              </a:solidFill>
              <a:latin typeface="PT Sans"/>
              <a:ea typeface="PT Sans"/>
              <a:cs typeface="PT Sans"/>
              <a:sym typeface="PT Sans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GB" sz="1000" b="0" i="0" u="none" strike="noStrike" cap="none" dirty="0">
                <a:solidFill>
                  <a:srgbClr val="000000"/>
                </a:solidFill>
                <a:latin typeface="PT Sans"/>
                <a:ea typeface="PT Sans"/>
                <a:cs typeface="PT Sans"/>
                <a:sym typeface="PT Sans"/>
              </a:rPr>
              <a:t>3 </a:t>
            </a:r>
            <a:r>
              <a:rPr lang="en-GB" sz="1000" b="0" i="0" u="none" strike="noStrike" cap="none" dirty="0" err="1">
                <a:solidFill>
                  <a:srgbClr val="000000"/>
                </a:solidFill>
                <a:latin typeface="PT Sans"/>
                <a:ea typeface="PT Sans"/>
                <a:cs typeface="PT Sans"/>
                <a:sym typeface="PT Sans"/>
              </a:rPr>
              <a:t>главных</a:t>
            </a:r>
            <a:r>
              <a:rPr lang="en-GB" sz="1000" b="0" i="0" u="none" strike="noStrike" cap="none" dirty="0">
                <a:solidFill>
                  <a:srgbClr val="000000"/>
                </a:solidFill>
                <a:latin typeface="PT Sans"/>
                <a:ea typeface="PT Sans"/>
                <a:cs typeface="PT Sans"/>
                <a:sym typeface="PT Sans"/>
              </a:rPr>
              <a:t> </a:t>
            </a:r>
            <a:r>
              <a:rPr lang="en-GB" sz="1000" b="0" i="0" u="none" strike="noStrike" cap="none" dirty="0" err="1">
                <a:solidFill>
                  <a:srgbClr val="000000"/>
                </a:solidFill>
                <a:latin typeface="PT Sans"/>
                <a:ea typeface="PT Sans"/>
                <a:cs typeface="PT Sans"/>
                <a:sym typeface="PT Sans"/>
              </a:rPr>
              <a:t>интереса</a:t>
            </a:r>
            <a:r>
              <a:rPr lang="en-GB" sz="1000" b="0" i="0" u="none" strike="noStrike" cap="none" dirty="0">
                <a:solidFill>
                  <a:srgbClr val="000000"/>
                </a:solidFill>
                <a:latin typeface="PT Sans"/>
                <a:ea typeface="PT Sans"/>
                <a:cs typeface="PT Sans"/>
                <a:sym typeface="PT Sans"/>
              </a:rPr>
              <a:t>:</a:t>
            </a:r>
            <a:endParaRPr sz="1000" b="0" i="0" u="none" strike="noStrike" cap="none" dirty="0">
              <a:solidFill>
                <a:srgbClr val="000000"/>
              </a:solidFill>
              <a:latin typeface="PT Sans"/>
              <a:ea typeface="PT Sans"/>
              <a:cs typeface="PT Sans"/>
              <a:sym typeface="PT Sans"/>
            </a:endParaRPr>
          </a:p>
          <a:p>
            <a:pPr marL="179999" marR="0" lvl="0" indent="-1651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PT Sans"/>
              <a:buChar char="-"/>
            </a:pPr>
            <a:r>
              <a:rPr lang="en-GB" sz="1000" b="0" i="0" u="none" strike="noStrike" cap="none" dirty="0" err="1">
                <a:solidFill>
                  <a:srgbClr val="000000"/>
                </a:solidFill>
                <a:latin typeface="PT Sans"/>
                <a:ea typeface="PT Sans"/>
                <a:cs typeface="PT Sans"/>
                <a:sym typeface="PT Sans"/>
              </a:rPr>
              <a:t>профориентация</a:t>
            </a:r>
            <a:r>
              <a:rPr lang="en-GB" sz="1000" b="0" i="0" u="none" strike="noStrike" cap="none" dirty="0">
                <a:solidFill>
                  <a:srgbClr val="000000"/>
                </a:solidFill>
                <a:latin typeface="PT Sans"/>
                <a:ea typeface="PT Sans"/>
                <a:cs typeface="PT Sans"/>
                <a:sym typeface="PT Sans"/>
              </a:rPr>
              <a:t> </a:t>
            </a:r>
            <a:endParaRPr sz="1000" b="0" i="0" u="none" strike="noStrike" cap="none" dirty="0">
              <a:solidFill>
                <a:srgbClr val="000000"/>
              </a:solidFill>
              <a:latin typeface="PT Sans"/>
              <a:ea typeface="PT Sans"/>
              <a:cs typeface="PT Sans"/>
              <a:sym typeface="PT Sans"/>
            </a:endParaRPr>
          </a:p>
          <a:p>
            <a:pPr marL="179999" marR="0" lvl="0" indent="-1651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PT Sans"/>
              <a:buChar char="-"/>
            </a:pPr>
            <a:r>
              <a:rPr lang="en-GB" sz="1000" b="0" i="0" u="none" strike="noStrike" cap="none" dirty="0">
                <a:solidFill>
                  <a:srgbClr val="000000"/>
                </a:solidFill>
                <a:latin typeface="PT Sans"/>
                <a:ea typeface="PT Sans"/>
                <a:cs typeface="PT Sans"/>
                <a:sym typeface="PT Sans"/>
              </a:rPr>
              <a:t> </a:t>
            </a:r>
            <a:r>
              <a:rPr lang="en-GB" sz="1000" b="0" i="0" u="none" strike="noStrike" cap="none" dirty="0" err="1">
                <a:solidFill>
                  <a:srgbClr val="000000"/>
                </a:solidFill>
                <a:latin typeface="PT Sans"/>
                <a:ea typeface="PT Sans"/>
                <a:cs typeface="PT Sans"/>
                <a:sym typeface="PT Sans"/>
              </a:rPr>
              <a:t>педагогика</a:t>
            </a:r>
            <a:endParaRPr sz="1000" b="0" i="0" u="none" strike="noStrike" cap="none" dirty="0">
              <a:solidFill>
                <a:srgbClr val="000000"/>
              </a:solidFill>
              <a:latin typeface="PT Sans"/>
              <a:ea typeface="PT Sans"/>
              <a:cs typeface="PT Sans"/>
              <a:sym typeface="PT Sans"/>
            </a:endParaRPr>
          </a:p>
          <a:p>
            <a:pPr marL="179999" marR="0" lvl="0" indent="-1651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PT Sans"/>
              <a:buChar char="-"/>
            </a:pPr>
            <a:r>
              <a:rPr lang="en-GB" sz="1000" b="0" i="0" u="none" strike="noStrike" cap="none" dirty="0" err="1">
                <a:solidFill>
                  <a:srgbClr val="000000"/>
                </a:solidFill>
                <a:latin typeface="PT Sans"/>
                <a:ea typeface="PT Sans"/>
                <a:cs typeface="PT Sans"/>
                <a:sym typeface="PT Sans"/>
              </a:rPr>
              <a:t>Техническое</a:t>
            </a:r>
            <a:r>
              <a:rPr lang="en-GB" sz="1000" b="0" i="0" u="none" strike="noStrike" cap="none" dirty="0">
                <a:solidFill>
                  <a:srgbClr val="000000"/>
                </a:solidFill>
                <a:latin typeface="PT Sans"/>
                <a:ea typeface="PT Sans"/>
                <a:cs typeface="PT Sans"/>
                <a:sym typeface="PT Sans"/>
              </a:rPr>
              <a:t> </a:t>
            </a:r>
            <a:r>
              <a:rPr lang="en-GB" sz="1000" b="0" i="0" u="none" strike="noStrike" cap="none" dirty="0" err="1">
                <a:solidFill>
                  <a:srgbClr val="000000"/>
                </a:solidFill>
                <a:latin typeface="PT Sans"/>
                <a:ea typeface="PT Sans"/>
                <a:cs typeface="PT Sans"/>
                <a:sym typeface="PT Sans"/>
              </a:rPr>
              <a:t>творчество</a:t>
            </a:r>
            <a:endParaRPr sz="1000" b="0" i="0" u="none" strike="noStrike" cap="none" dirty="0">
              <a:solidFill>
                <a:srgbClr val="000000"/>
              </a:solidFill>
              <a:latin typeface="PT Sans"/>
              <a:ea typeface="PT Sans"/>
              <a:cs typeface="PT Sans"/>
              <a:sym typeface="PT Sans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1000" b="0" i="0" u="none" strike="noStrike" cap="none" dirty="0">
              <a:solidFill>
                <a:srgbClr val="000000"/>
              </a:solidFill>
              <a:latin typeface="PT Sans"/>
              <a:ea typeface="PT Sans"/>
              <a:cs typeface="PT Sans"/>
              <a:sym typeface="PT Sans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GB" sz="1000" b="0" i="0" u="none" strike="noStrike" cap="none" dirty="0">
                <a:solidFill>
                  <a:srgbClr val="000000"/>
                </a:solidFill>
                <a:latin typeface="PT Sans"/>
                <a:ea typeface="PT Sans"/>
                <a:cs typeface="PT Sans"/>
                <a:sym typeface="PT Sans"/>
              </a:rPr>
              <a:t>3 </a:t>
            </a:r>
            <a:r>
              <a:rPr lang="en-GB" sz="1000" b="0" i="0" u="none" strike="noStrike" cap="none" dirty="0" err="1">
                <a:solidFill>
                  <a:srgbClr val="000000"/>
                </a:solidFill>
                <a:latin typeface="PT Sans"/>
                <a:ea typeface="PT Sans"/>
                <a:cs typeface="PT Sans"/>
                <a:sym typeface="PT Sans"/>
              </a:rPr>
              <a:t>ключевых</a:t>
            </a:r>
            <a:r>
              <a:rPr lang="en-GB" sz="1000" b="0" i="0" u="none" strike="noStrike" cap="none" dirty="0">
                <a:solidFill>
                  <a:srgbClr val="000000"/>
                </a:solidFill>
                <a:latin typeface="PT Sans"/>
                <a:ea typeface="PT Sans"/>
                <a:cs typeface="PT Sans"/>
                <a:sym typeface="PT Sans"/>
              </a:rPr>
              <a:t> </a:t>
            </a:r>
            <a:r>
              <a:rPr lang="en-GB" sz="1000" b="0" i="0" u="none" strike="noStrike" cap="none" dirty="0" err="1">
                <a:solidFill>
                  <a:srgbClr val="000000"/>
                </a:solidFill>
                <a:latin typeface="PT Sans"/>
                <a:ea typeface="PT Sans"/>
                <a:cs typeface="PT Sans"/>
                <a:sym typeface="PT Sans"/>
              </a:rPr>
              <a:t>навыка</a:t>
            </a:r>
            <a:endParaRPr sz="1000" b="0" i="0" u="none" strike="noStrike" cap="none" dirty="0">
              <a:solidFill>
                <a:srgbClr val="000000"/>
              </a:solidFill>
              <a:latin typeface="PT Sans"/>
              <a:ea typeface="PT Sans"/>
              <a:cs typeface="PT Sans"/>
              <a:sym typeface="PT Sans"/>
            </a:endParaRPr>
          </a:p>
          <a:p>
            <a:pPr marL="179999" marR="0" lvl="0" indent="-1651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PT Sans"/>
              <a:buChar char="-"/>
            </a:pPr>
            <a:r>
              <a:rPr lang="en-GB" sz="1000" b="0" i="0" u="none" strike="noStrike" cap="none" dirty="0">
                <a:solidFill>
                  <a:srgbClr val="000000"/>
                </a:solidFill>
                <a:latin typeface="PT Sans"/>
                <a:ea typeface="PT Sans"/>
                <a:cs typeface="PT Sans"/>
                <a:sym typeface="PT Sans"/>
              </a:rPr>
              <a:t> </a:t>
            </a:r>
            <a:r>
              <a:rPr lang="en-GB" sz="1000" b="0" i="0" u="none" strike="noStrike" cap="none" dirty="0" err="1">
                <a:solidFill>
                  <a:srgbClr val="000000"/>
                </a:solidFill>
                <a:latin typeface="PT Sans"/>
                <a:ea typeface="PT Sans"/>
                <a:cs typeface="PT Sans"/>
                <a:sym typeface="PT Sans"/>
              </a:rPr>
              <a:t>педагогика</a:t>
            </a:r>
            <a:endParaRPr sz="1000" b="0" i="0" u="none" strike="noStrike" cap="none" dirty="0">
              <a:solidFill>
                <a:srgbClr val="000000"/>
              </a:solidFill>
              <a:latin typeface="PT Sans"/>
              <a:ea typeface="PT Sans"/>
              <a:cs typeface="PT Sans"/>
              <a:sym typeface="PT Sans"/>
            </a:endParaRPr>
          </a:p>
          <a:p>
            <a:pPr marL="179999" marR="0" lvl="0" indent="-1651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PT Sans"/>
              <a:buChar char="-"/>
            </a:pPr>
            <a:r>
              <a:rPr lang="en-GB" sz="1000" b="0" i="0" u="none" strike="noStrike" cap="none" dirty="0">
                <a:solidFill>
                  <a:srgbClr val="000000"/>
                </a:solidFill>
                <a:latin typeface="PT Sans"/>
                <a:ea typeface="PT Sans"/>
                <a:cs typeface="PT Sans"/>
                <a:sym typeface="PT Sans"/>
              </a:rPr>
              <a:t> </a:t>
            </a:r>
            <a:r>
              <a:rPr lang="en-GB" sz="1000" b="0" i="0" u="none" strike="noStrike" cap="none" dirty="0" err="1">
                <a:solidFill>
                  <a:srgbClr val="000000"/>
                </a:solidFill>
                <a:latin typeface="PT Sans"/>
                <a:ea typeface="PT Sans"/>
                <a:cs typeface="PT Sans"/>
                <a:sym typeface="PT Sans"/>
              </a:rPr>
              <a:t>саморазвитие</a:t>
            </a:r>
            <a:endParaRPr sz="1000" b="0" i="0" u="none" strike="noStrike" cap="none" dirty="0">
              <a:solidFill>
                <a:srgbClr val="000000"/>
              </a:solidFill>
              <a:latin typeface="PT Sans"/>
              <a:ea typeface="PT Sans"/>
              <a:cs typeface="PT Sans"/>
              <a:sym typeface="PT Sans"/>
            </a:endParaRPr>
          </a:p>
          <a:p>
            <a:pPr marL="14899"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</a:pPr>
            <a:endParaRPr sz="1100" b="0" i="0" u="none" strike="noStrike" cap="none" dirty="0">
              <a:solidFill>
                <a:srgbClr val="000000"/>
              </a:solidFill>
              <a:latin typeface="PT Sans"/>
              <a:ea typeface="PT Sans"/>
              <a:cs typeface="PT Sans"/>
              <a:sym typeface="PT Sans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641" r="22942"/>
          <a:stretch/>
        </p:blipFill>
        <p:spPr>
          <a:xfrm>
            <a:off x="5807356" y="0"/>
            <a:ext cx="3330041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4"/>
          <p:cNvSpPr txBox="1">
            <a:spLocks noGrp="1"/>
          </p:cNvSpPr>
          <p:nvPr>
            <p:ph type="title"/>
          </p:nvPr>
        </p:nvSpPr>
        <p:spPr>
          <a:xfrm>
            <a:off x="726221" y="369483"/>
            <a:ext cx="9015200" cy="5449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-RU" sz="2500" b="1" dirty="0" smtClean="0">
                <a:latin typeface="+mn-lt"/>
                <a:ea typeface="PT Sans"/>
                <a:cs typeface="PT Sans"/>
                <a:sym typeface="PT Sans"/>
              </a:rPr>
              <a:t>Наша м</a:t>
            </a:r>
            <a:r>
              <a:rPr lang="en-GB" sz="2500" b="1" dirty="0" err="1" smtClean="0">
                <a:latin typeface="+mn-lt"/>
                <a:ea typeface="PT Sans"/>
                <a:cs typeface="PT Sans"/>
                <a:sym typeface="PT Sans"/>
              </a:rPr>
              <a:t>атрица</a:t>
            </a:r>
            <a:r>
              <a:rPr lang="en-GB" sz="2500" b="1" dirty="0" smtClean="0">
                <a:latin typeface="+mn-lt"/>
                <a:ea typeface="PT Sans"/>
                <a:cs typeface="PT Sans"/>
                <a:sym typeface="PT Sans"/>
              </a:rPr>
              <a:t> </a:t>
            </a:r>
            <a:r>
              <a:rPr lang="ru-RU" sz="2500" b="1" dirty="0" smtClean="0">
                <a:latin typeface="+mn-lt"/>
                <a:ea typeface="PT Sans"/>
                <a:cs typeface="PT Sans"/>
                <a:sym typeface="PT Sans"/>
              </a:rPr>
              <a:t>«Навыки-интересы»</a:t>
            </a:r>
            <a:endParaRPr sz="2500" b="1" dirty="0">
              <a:latin typeface="+mn-lt"/>
              <a:ea typeface="PT Sans"/>
              <a:cs typeface="PT Sans"/>
              <a:sym typeface="PT Sans"/>
            </a:endParaRPr>
          </a:p>
        </p:txBody>
      </p:sp>
      <p:cxnSp>
        <p:nvCxnSpPr>
          <p:cNvPr id="72" name="Google Shape;72;p4"/>
          <p:cNvCxnSpPr/>
          <p:nvPr/>
        </p:nvCxnSpPr>
        <p:spPr>
          <a:xfrm>
            <a:off x="1829041" y="1725736"/>
            <a:ext cx="7187272" cy="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73" name="Google Shape;73;p4"/>
          <p:cNvCxnSpPr/>
          <p:nvPr/>
        </p:nvCxnSpPr>
        <p:spPr>
          <a:xfrm>
            <a:off x="1829041" y="4205661"/>
            <a:ext cx="7187272" cy="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74" name="Google Shape;74;p4"/>
          <p:cNvCxnSpPr/>
          <p:nvPr/>
        </p:nvCxnSpPr>
        <p:spPr>
          <a:xfrm>
            <a:off x="1829041" y="2335605"/>
            <a:ext cx="7187272" cy="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75" name="Google Shape;75;p4"/>
          <p:cNvCxnSpPr/>
          <p:nvPr/>
        </p:nvCxnSpPr>
        <p:spPr>
          <a:xfrm>
            <a:off x="1829041" y="2974049"/>
            <a:ext cx="7187272" cy="11427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76" name="Google Shape;76;p4"/>
          <p:cNvCxnSpPr/>
          <p:nvPr/>
        </p:nvCxnSpPr>
        <p:spPr>
          <a:xfrm>
            <a:off x="1829041" y="3593442"/>
            <a:ext cx="7187272" cy="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77" name="Google Shape;77;p4"/>
          <p:cNvCxnSpPr/>
          <p:nvPr/>
        </p:nvCxnSpPr>
        <p:spPr>
          <a:xfrm>
            <a:off x="3661426" y="1289061"/>
            <a:ext cx="0" cy="36489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78" name="Google Shape;78;p4"/>
          <p:cNvCxnSpPr/>
          <p:nvPr/>
        </p:nvCxnSpPr>
        <p:spPr>
          <a:xfrm>
            <a:off x="5045535" y="1289061"/>
            <a:ext cx="0" cy="36489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79" name="Google Shape;79;p4"/>
          <p:cNvCxnSpPr/>
          <p:nvPr/>
        </p:nvCxnSpPr>
        <p:spPr>
          <a:xfrm>
            <a:off x="6362404" y="1289061"/>
            <a:ext cx="0" cy="36489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80" name="Google Shape;80;p4"/>
          <p:cNvCxnSpPr/>
          <p:nvPr/>
        </p:nvCxnSpPr>
        <p:spPr>
          <a:xfrm>
            <a:off x="7726340" y="1289061"/>
            <a:ext cx="0" cy="36489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81" name="Google Shape;81;p4"/>
          <p:cNvCxnSpPr/>
          <p:nvPr/>
        </p:nvCxnSpPr>
        <p:spPr>
          <a:xfrm>
            <a:off x="9016313" y="1289061"/>
            <a:ext cx="0" cy="36489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84" name="Google Shape;84;p4"/>
          <p:cNvSpPr txBox="1"/>
          <p:nvPr/>
        </p:nvSpPr>
        <p:spPr>
          <a:xfrm>
            <a:off x="1829041" y="1763149"/>
            <a:ext cx="1899600" cy="51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GB" sz="1000" i="0" u="none" strike="noStrike" cap="none">
                <a:solidFill>
                  <a:srgbClr val="000000"/>
                </a:solidFill>
                <a:latin typeface="+mn-lt"/>
                <a:ea typeface="PT Sans"/>
                <a:cs typeface="PT Sans"/>
                <a:sym typeface="PT Sans"/>
              </a:rPr>
              <a:t>Навык 1 Управление проектом</a:t>
            </a:r>
            <a:endParaRPr sz="1000" i="0" u="none" strike="noStrike" cap="none">
              <a:solidFill>
                <a:srgbClr val="000000"/>
              </a:solidFill>
              <a:latin typeface="+mn-lt"/>
              <a:ea typeface="PT Sans"/>
              <a:cs typeface="PT Sans"/>
              <a:sym typeface="PT Sans"/>
            </a:endParaRPr>
          </a:p>
        </p:txBody>
      </p:sp>
      <p:sp>
        <p:nvSpPr>
          <p:cNvPr id="85" name="Google Shape;85;p4"/>
          <p:cNvSpPr txBox="1"/>
          <p:nvPr/>
        </p:nvSpPr>
        <p:spPr>
          <a:xfrm>
            <a:off x="1829041" y="2436254"/>
            <a:ext cx="1899600" cy="51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GB" sz="1000" i="0" u="none" strike="noStrike" cap="none" dirty="0" err="1">
                <a:solidFill>
                  <a:srgbClr val="000000"/>
                </a:solidFill>
                <a:latin typeface="+mn-lt"/>
                <a:ea typeface="PT Sans"/>
                <a:cs typeface="PT Sans"/>
                <a:sym typeface="PT Sans"/>
              </a:rPr>
              <a:t>Навык</a:t>
            </a:r>
            <a:r>
              <a:rPr lang="en-GB" sz="1000" i="0" u="none" strike="noStrike" cap="none" dirty="0">
                <a:solidFill>
                  <a:srgbClr val="000000"/>
                </a:solidFill>
                <a:latin typeface="+mn-lt"/>
                <a:ea typeface="PT Sans"/>
                <a:cs typeface="PT Sans"/>
                <a:sym typeface="PT Sans"/>
              </a:rPr>
              <a:t> 2 </a:t>
            </a:r>
            <a:r>
              <a:rPr lang="en-GB" sz="1000" i="0" u="none" strike="noStrike" cap="none" dirty="0" err="1">
                <a:solidFill>
                  <a:srgbClr val="000000"/>
                </a:solidFill>
                <a:latin typeface="+mn-lt"/>
                <a:ea typeface="PT Sans"/>
                <a:cs typeface="PT Sans"/>
                <a:sym typeface="PT Sans"/>
              </a:rPr>
              <a:t>Дизайн-мышление</a:t>
            </a:r>
            <a:endParaRPr sz="1000" i="0" u="none" strike="noStrike" cap="none" dirty="0">
              <a:solidFill>
                <a:srgbClr val="000000"/>
              </a:solidFill>
              <a:latin typeface="+mn-lt"/>
              <a:ea typeface="PT Sans"/>
              <a:cs typeface="PT Sans"/>
              <a:sym typeface="PT Sans"/>
            </a:endParaRPr>
          </a:p>
        </p:txBody>
      </p:sp>
      <p:sp>
        <p:nvSpPr>
          <p:cNvPr id="86" name="Google Shape;86;p4"/>
          <p:cNvSpPr txBox="1"/>
          <p:nvPr/>
        </p:nvSpPr>
        <p:spPr>
          <a:xfrm>
            <a:off x="1829041" y="3060069"/>
            <a:ext cx="1899600" cy="51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GB" sz="1000" i="0" u="none" strike="noStrike" cap="none" dirty="0" err="1">
                <a:solidFill>
                  <a:srgbClr val="000000"/>
                </a:solidFill>
                <a:latin typeface="+mn-lt"/>
                <a:ea typeface="PT Sans"/>
                <a:cs typeface="PT Sans"/>
                <a:sym typeface="PT Sans"/>
              </a:rPr>
              <a:t>Навык</a:t>
            </a:r>
            <a:r>
              <a:rPr lang="en-GB" sz="1000" i="0" u="none" strike="noStrike" cap="none" dirty="0">
                <a:solidFill>
                  <a:srgbClr val="000000"/>
                </a:solidFill>
                <a:latin typeface="+mn-lt"/>
                <a:ea typeface="PT Sans"/>
                <a:cs typeface="PT Sans"/>
                <a:sym typeface="PT Sans"/>
              </a:rPr>
              <a:t> 3 </a:t>
            </a:r>
            <a:r>
              <a:rPr lang="en-GB" sz="1000" i="0" u="none" strike="noStrike" cap="none" dirty="0" err="1">
                <a:solidFill>
                  <a:srgbClr val="000000"/>
                </a:solidFill>
                <a:latin typeface="+mn-lt"/>
                <a:ea typeface="PT Sans"/>
                <a:cs typeface="PT Sans"/>
                <a:sym typeface="PT Sans"/>
              </a:rPr>
              <a:t>Генерация</a:t>
            </a:r>
            <a:r>
              <a:rPr lang="en-GB" sz="1000" i="0" u="none" strike="noStrike" cap="none" dirty="0">
                <a:solidFill>
                  <a:srgbClr val="000000"/>
                </a:solidFill>
                <a:latin typeface="+mn-lt"/>
                <a:ea typeface="PT Sans"/>
                <a:cs typeface="PT Sans"/>
                <a:sym typeface="PT Sans"/>
              </a:rPr>
              <a:t> </a:t>
            </a:r>
            <a:r>
              <a:rPr lang="en-GB" sz="1000" i="0" u="none" strike="noStrike" cap="none" dirty="0" err="1">
                <a:solidFill>
                  <a:srgbClr val="000000"/>
                </a:solidFill>
                <a:latin typeface="+mn-lt"/>
                <a:ea typeface="PT Sans"/>
                <a:cs typeface="PT Sans"/>
                <a:sym typeface="PT Sans"/>
              </a:rPr>
              <a:t>идей</a:t>
            </a:r>
            <a:endParaRPr sz="1000" i="0" u="none" strike="noStrike" cap="none" dirty="0">
              <a:solidFill>
                <a:srgbClr val="000000"/>
              </a:solidFill>
              <a:latin typeface="+mn-lt"/>
              <a:ea typeface="PT Sans"/>
              <a:cs typeface="PT Sans"/>
              <a:sym typeface="PT Sans"/>
            </a:endParaRPr>
          </a:p>
        </p:txBody>
      </p:sp>
      <p:sp>
        <p:nvSpPr>
          <p:cNvPr id="87" name="Google Shape;87;p4"/>
          <p:cNvSpPr txBox="1"/>
          <p:nvPr/>
        </p:nvSpPr>
        <p:spPr>
          <a:xfrm>
            <a:off x="1829041" y="3661053"/>
            <a:ext cx="1899600" cy="51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GB" sz="1000" i="0" u="none" strike="noStrike" cap="none" dirty="0" err="1">
                <a:solidFill>
                  <a:srgbClr val="000000"/>
                </a:solidFill>
                <a:latin typeface="+mn-lt"/>
                <a:ea typeface="PT Sans"/>
                <a:cs typeface="PT Sans"/>
                <a:sym typeface="PT Sans"/>
              </a:rPr>
              <a:t>Навык</a:t>
            </a:r>
            <a:r>
              <a:rPr lang="en-GB" sz="1000" i="0" u="none" strike="noStrike" cap="none" dirty="0">
                <a:solidFill>
                  <a:srgbClr val="000000"/>
                </a:solidFill>
                <a:latin typeface="+mn-lt"/>
                <a:ea typeface="PT Sans"/>
                <a:cs typeface="PT Sans"/>
                <a:sym typeface="PT Sans"/>
              </a:rPr>
              <a:t> 4 </a:t>
            </a:r>
            <a:r>
              <a:rPr lang="en-GB" sz="1000" i="0" u="none" strike="noStrike" cap="none" dirty="0" err="1">
                <a:solidFill>
                  <a:srgbClr val="000000"/>
                </a:solidFill>
                <a:latin typeface="+mn-lt"/>
                <a:ea typeface="PT Sans"/>
                <a:cs typeface="PT Sans"/>
                <a:sym typeface="PT Sans"/>
              </a:rPr>
              <a:t>Создание</a:t>
            </a:r>
            <a:r>
              <a:rPr lang="en-GB" sz="1000" i="0" u="none" strike="noStrike" cap="none" dirty="0">
                <a:solidFill>
                  <a:srgbClr val="000000"/>
                </a:solidFill>
                <a:latin typeface="+mn-lt"/>
                <a:ea typeface="PT Sans"/>
                <a:cs typeface="PT Sans"/>
                <a:sym typeface="PT Sans"/>
              </a:rPr>
              <a:t> </a:t>
            </a:r>
            <a:r>
              <a:rPr lang="en-GB" sz="1000" i="0" u="none" strike="noStrike" cap="none" dirty="0" err="1">
                <a:solidFill>
                  <a:srgbClr val="000000"/>
                </a:solidFill>
                <a:latin typeface="+mn-lt"/>
                <a:ea typeface="PT Sans"/>
                <a:cs typeface="PT Sans"/>
                <a:sym typeface="PT Sans"/>
              </a:rPr>
              <a:t>нейросеток</a:t>
            </a:r>
            <a:endParaRPr sz="1000" i="0" u="none" strike="noStrike" cap="none" dirty="0">
              <a:solidFill>
                <a:srgbClr val="000000"/>
              </a:solidFill>
              <a:latin typeface="+mn-lt"/>
              <a:ea typeface="PT Sans"/>
              <a:cs typeface="PT Sans"/>
              <a:sym typeface="PT Sans"/>
            </a:endParaRPr>
          </a:p>
        </p:txBody>
      </p:sp>
      <p:sp>
        <p:nvSpPr>
          <p:cNvPr id="88" name="Google Shape;88;p4"/>
          <p:cNvSpPr txBox="1"/>
          <p:nvPr/>
        </p:nvSpPr>
        <p:spPr>
          <a:xfrm>
            <a:off x="3728641" y="1207111"/>
            <a:ext cx="1317000" cy="58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GB" sz="1000" i="0" u="none" strike="noStrike" cap="none">
                <a:solidFill>
                  <a:srgbClr val="000000"/>
                </a:solidFill>
                <a:latin typeface="+mn-lt"/>
                <a:ea typeface="PT Sans"/>
                <a:cs typeface="PT Sans"/>
                <a:sym typeface="PT Sans"/>
              </a:rPr>
              <a:t>Интерес 1 Стартап</a:t>
            </a:r>
            <a:endParaRPr sz="1000" i="0" u="none" strike="noStrike" cap="none">
              <a:solidFill>
                <a:srgbClr val="000000"/>
              </a:solidFill>
              <a:latin typeface="+mn-lt"/>
              <a:ea typeface="PT Sans"/>
              <a:cs typeface="PT Sans"/>
              <a:sym typeface="PT Sans"/>
            </a:endParaRPr>
          </a:p>
        </p:txBody>
      </p:sp>
      <p:sp>
        <p:nvSpPr>
          <p:cNvPr id="89" name="Google Shape;89;p4"/>
          <p:cNvSpPr txBox="1"/>
          <p:nvPr/>
        </p:nvSpPr>
        <p:spPr>
          <a:xfrm>
            <a:off x="5045466" y="1130911"/>
            <a:ext cx="1317000" cy="58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GB" sz="1000" i="0" u="none" strike="noStrike" cap="none">
                <a:solidFill>
                  <a:srgbClr val="000000"/>
                </a:solidFill>
                <a:latin typeface="+mn-lt"/>
                <a:ea typeface="PT Sans"/>
                <a:cs typeface="PT Sans"/>
                <a:sym typeface="PT Sans"/>
              </a:rPr>
              <a:t>Интерес 2 Создание продуктов</a:t>
            </a:r>
            <a:endParaRPr sz="1000" i="0" u="none" strike="noStrike" cap="none">
              <a:solidFill>
                <a:srgbClr val="000000"/>
              </a:solidFill>
              <a:latin typeface="+mn-lt"/>
              <a:ea typeface="PT Sans"/>
              <a:cs typeface="PT Sans"/>
              <a:sym typeface="PT Sans"/>
            </a:endParaRPr>
          </a:p>
        </p:txBody>
      </p:sp>
      <p:sp>
        <p:nvSpPr>
          <p:cNvPr id="90" name="Google Shape;90;p4"/>
          <p:cNvSpPr txBox="1"/>
          <p:nvPr/>
        </p:nvSpPr>
        <p:spPr>
          <a:xfrm>
            <a:off x="6362341" y="1207111"/>
            <a:ext cx="1317000" cy="58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GB" sz="1000" i="0" u="none" strike="noStrike" cap="none">
                <a:solidFill>
                  <a:srgbClr val="000000"/>
                </a:solidFill>
                <a:latin typeface="+mn-lt"/>
                <a:ea typeface="PT Sans"/>
                <a:cs typeface="PT Sans"/>
                <a:sym typeface="PT Sans"/>
              </a:rPr>
              <a:t>Интерес 3 Игропрактика</a:t>
            </a:r>
            <a:endParaRPr sz="1000" i="0" u="none" strike="noStrike" cap="none">
              <a:solidFill>
                <a:srgbClr val="000000"/>
              </a:solidFill>
              <a:latin typeface="+mn-lt"/>
              <a:ea typeface="PT Sans"/>
              <a:cs typeface="PT Sans"/>
              <a:sym typeface="PT Sans"/>
            </a:endParaRPr>
          </a:p>
        </p:txBody>
      </p:sp>
      <p:sp>
        <p:nvSpPr>
          <p:cNvPr id="91" name="Google Shape;91;p4"/>
          <p:cNvSpPr txBox="1"/>
          <p:nvPr/>
        </p:nvSpPr>
        <p:spPr>
          <a:xfrm>
            <a:off x="7679266" y="1207111"/>
            <a:ext cx="1317000" cy="58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GB" sz="1000" i="0" u="none" strike="noStrike" cap="none">
                <a:solidFill>
                  <a:srgbClr val="000000"/>
                </a:solidFill>
                <a:latin typeface="+mn-lt"/>
                <a:ea typeface="PT Sans"/>
                <a:cs typeface="PT Sans"/>
                <a:sym typeface="PT Sans"/>
              </a:rPr>
              <a:t>Интерес 4</a:t>
            </a:r>
            <a:endParaRPr sz="1000" i="0" u="none" strike="noStrike" cap="none">
              <a:solidFill>
                <a:srgbClr val="000000"/>
              </a:solidFill>
              <a:latin typeface="+mn-lt"/>
              <a:ea typeface="PT Sans"/>
              <a:cs typeface="PT Sans"/>
              <a:sym typeface="PT Sans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GB" sz="1000" i="0" u="none" strike="noStrike" cap="none">
                <a:solidFill>
                  <a:srgbClr val="000000"/>
                </a:solidFill>
                <a:latin typeface="+mn-lt"/>
                <a:ea typeface="PT Sans"/>
                <a:cs typeface="PT Sans"/>
                <a:sym typeface="PT Sans"/>
              </a:rPr>
              <a:t>Самоучитель по ИИ</a:t>
            </a:r>
            <a:endParaRPr sz="1000" i="0" u="none" strike="noStrike" cap="none">
              <a:solidFill>
                <a:srgbClr val="000000"/>
              </a:solidFill>
              <a:latin typeface="+mn-lt"/>
              <a:ea typeface="PT Sans"/>
              <a:cs typeface="PT Sans"/>
              <a:sym typeface="PT Sans"/>
            </a:endParaRPr>
          </a:p>
        </p:txBody>
      </p:sp>
      <p:sp>
        <p:nvSpPr>
          <p:cNvPr id="92" name="Google Shape;92;p4"/>
          <p:cNvSpPr txBox="1"/>
          <p:nvPr/>
        </p:nvSpPr>
        <p:spPr>
          <a:xfrm>
            <a:off x="3728691" y="1719349"/>
            <a:ext cx="1317000" cy="61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GB" sz="1000" i="0" u="none" strike="noStrike" cap="none">
                <a:solidFill>
                  <a:srgbClr val="000000"/>
                </a:solidFill>
                <a:latin typeface="+mn-lt"/>
                <a:ea typeface="PT Sans"/>
                <a:cs typeface="PT Sans"/>
                <a:sym typeface="PT Sans"/>
              </a:rPr>
              <a:t>Идея 1.1 Алгоритм работы с идеей </a:t>
            </a:r>
            <a:endParaRPr sz="1000" i="0" u="none" strike="noStrike" cap="none">
              <a:solidFill>
                <a:srgbClr val="000000"/>
              </a:solidFill>
              <a:latin typeface="+mn-lt"/>
              <a:ea typeface="PT Sans"/>
              <a:cs typeface="PT Sans"/>
              <a:sym typeface="PT Sans"/>
            </a:endParaRPr>
          </a:p>
        </p:txBody>
      </p:sp>
      <p:sp>
        <p:nvSpPr>
          <p:cNvPr id="93" name="Google Shape;93;p4"/>
          <p:cNvSpPr txBox="1"/>
          <p:nvPr/>
        </p:nvSpPr>
        <p:spPr>
          <a:xfrm>
            <a:off x="5045458" y="1719349"/>
            <a:ext cx="1317000" cy="61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GB" sz="1000" i="0" u="none" strike="noStrike" cap="none">
                <a:solidFill>
                  <a:schemeClr val="dk1"/>
                </a:solidFill>
                <a:latin typeface="+mn-lt"/>
                <a:ea typeface="PT Sans"/>
                <a:cs typeface="PT Sans"/>
                <a:sym typeface="PT Sans"/>
              </a:rPr>
              <a:t>Идея 1.2 Инструменты фасилитации</a:t>
            </a:r>
            <a:endParaRPr sz="1000" i="0" u="none" strike="noStrike" cap="none">
              <a:solidFill>
                <a:srgbClr val="000000"/>
              </a:solidFill>
              <a:latin typeface="+mn-lt"/>
              <a:ea typeface="PT Sans"/>
              <a:cs typeface="PT Sans"/>
              <a:sym typeface="PT Sans"/>
            </a:endParaRPr>
          </a:p>
        </p:txBody>
      </p:sp>
      <p:sp>
        <p:nvSpPr>
          <p:cNvPr id="94" name="Google Shape;94;p4"/>
          <p:cNvSpPr txBox="1"/>
          <p:nvPr/>
        </p:nvSpPr>
        <p:spPr>
          <a:xfrm>
            <a:off x="6362337" y="1719349"/>
            <a:ext cx="1317000" cy="61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GB" sz="1000" i="0" u="none" strike="noStrike" cap="none">
                <a:solidFill>
                  <a:schemeClr val="dk1"/>
                </a:solidFill>
                <a:latin typeface="+mn-lt"/>
                <a:ea typeface="PT Sans"/>
                <a:cs typeface="PT Sans"/>
                <a:sym typeface="PT Sans"/>
              </a:rPr>
              <a:t>Идея 1.3 Настолка проджектменежмент</a:t>
            </a:r>
            <a:endParaRPr sz="1000" i="0" u="none" strike="noStrike" cap="none">
              <a:solidFill>
                <a:srgbClr val="000000"/>
              </a:solidFill>
              <a:latin typeface="+mn-lt"/>
              <a:ea typeface="PT Sans"/>
              <a:cs typeface="PT Sans"/>
              <a:sym typeface="PT Sans"/>
            </a:endParaRPr>
          </a:p>
        </p:txBody>
      </p:sp>
      <p:sp>
        <p:nvSpPr>
          <p:cNvPr id="95" name="Google Shape;95;p4"/>
          <p:cNvSpPr txBox="1"/>
          <p:nvPr/>
        </p:nvSpPr>
        <p:spPr>
          <a:xfrm>
            <a:off x="7679291" y="1719349"/>
            <a:ext cx="1317000" cy="61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GB" sz="1000" i="0" u="none" strike="noStrike" cap="none">
                <a:solidFill>
                  <a:schemeClr val="dk1"/>
                </a:solidFill>
                <a:latin typeface="+mn-lt"/>
                <a:ea typeface="PT Sans"/>
                <a:cs typeface="PT Sans"/>
                <a:sym typeface="PT Sans"/>
              </a:rPr>
              <a:t>Идея 1.4 План проекта</a:t>
            </a:r>
            <a:endParaRPr sz="1000" i="0" u="none" strike="noStrike" cap="none">
              <a:solidFill>
                <a:srgbClr val="000000"/>
              </a:solidFill>
              <a:latin typeface="+mn-lt"/>
              <a:ea typeface="PT Sans"/>
              <a:cs typeface="PT Sans"/>
              <a:sym typeface="PT Sans"/>
            </a:endParaRPr>
          </a:p>
        </p:txBody>
      </p:sp>
      <p:sp>
        <p:nvSpPr>
          <p:cNvPr id="96" name="Google Shape;96;p4"/>
          <p:cNvSpPr txBox="1"/>
          <p:nvPr/>
        </p:nvSpPr>
        <p:spPr>
          <a:xfrm>
            <a:off x="3728616" y="2363020"/>
            <a:ext cx="1317000" cy="61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GB" sz="1000" i="0" u="none" strike="noStrike" cap="none">
                <a:solidFill>
                  <a:srgbClr val="000000"/>
                </a:solidFill>
                <a:latin typeface="+mn-lt"/>
                <a:ea typeface="PT Sans"/>
                <a:cs typeface="PT Sans"/>
                <a:sym typeface="PT Sans"/>
              </a:rPr>
              <a:t>Идея 2.1 Совмещение инструментов </a:t>
            </a:r>
            <a:endParaRPr sz="1000" i="0" u="none" strike="noStrike" cap="none">
              <a:solidFill>
                <a:srgbClr val="000000"/>
              </a:solidFill>
              <a:latin typeface="+mn-lt"/>
              <a:ea typeface="PT Sans"/>
              <a:cs typeface="PT Sans"/>
              <a:sym typeface="PT Sans"/>
            </a:endParaRPr>
          </a:p>
        </p:txBody>
      </p:sp>
      <p:sp>
        <p:nvSpPr>
          <p:cNvPr id="97" name="Google Shape;97;p4"/>
          <p:cNvSpPr txBox="1"/>
          <p:nvPr/>
        </p:nvSpPr>
        <p:spPr>
          <a:xfrm>
            <a:off x="5045383" y="2363020"/>
            <a:ext cx="1317000" cy="61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GB" sz="1000" i="0" u="none" strike="noStrike" cap="none">
                <a:solidFill>
                  <a:schemeClr val="dk1"/>
                </a:solidFill>
                <a:latin typeface="+mn-lt"/>
                <a:ea typeface="PT Sans"/>
                <a:cs typeface="PT Sans"/>
                <a:sym typeface="PT Sans"/>
              </a:rPr>
              <a:t>Идея 2.2 Перезапуск мозгового штурма</a:t>
            </a:r>
            <a:endParaRPr sz="1000" i="0" u="none" strike="noStrike" cap="none">
              <a:solidFill>
                <a:srgbClr val="000000"/>
              </a:solidFill>
              <a:latin typeface="+mn-lt"/>
              <a:ea typeface="PT Sans"/>
              <a:cs typeface="PT Sans"/>
              <a:sym typeface="PT Sans"/>
            </a:endParaRPr>
          </a:p>
        </p:txBody>
      </p:sp>
      <p:sp>
        <p:nvSpPr>
          <p:cNvPr id="98" name="Google Shape;98;p4"/>
          <p:cNvSpPr txBox="1"/>
          <p:nvPr/>
        </p:nvSpPr>
        <p:spPr>
          <a:xfrm>
            <a:off x="3728616" y="2985487"/>
            <a:ext cx="1317000" cy="61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GB" sz="1000" i="0" u="none" strike="noStrike" cap="none">
                <a:solidFill>
                  <a:srgbClr val="000000"/>
                </a:solidFill>
                <a:latin typeface="+mn-lt"/>
                <a:ea typeface="PT Sans"/>
                <a:cs typeface="PT Sans"/>
                <a:sym typeface="PT Sans"/>
              </a:rPr>
              <a:t>Идея 3.1 Конкурс идей</a:t>
            </a:r>
            <a:endParaRPr sz="1000" i="0" u="none" strike="noStrike" cap="none">
              <a:solidFill>
                <a:srgbClr val="000000"/>
              </a:solidFill>
              <a:latin typeface="+mn-lt"/>
              <a:ea typeface="PT Sans"/>
              <a:cs typeface="PT Sans"/>
              <a:sym typeface="PT Sans"/>
            </a:endParaRPr>
          </a:p>
        </p:txBody>
      </p:sp>
      <p:sp>
        <p:nvSpPr>
          <p:cNvPr id="99" name="Google Shape;99;p4"/>
          <p:cNvSpPr txBox="1"/>
          <p:nvPr/>
        </p:nvSpPr>
        <p:spPr>
          <a:xfrm>
            <a:off x="3728616" y="3612603"/>
            <a:ext cx="1317000" cy="61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GB" sz="1000" i="0" u="none" strike="noStrike" cap="none">
                <a:solidFill>
                  <a:srgbClr val="000000"/>
                </a:solidFill>
                <a:latin typeface="+mn-lt"/>
                <a:ea typeface="PT Sans"/>
                <a:cs typeface="PT Sans"/>
                <a:sym typeface="PT Sans"/>
              </a:rPr>
              <a:t>Идея 4.1 Выбор сферы применения</a:t>
            </a:r>
            <a:endParaRPr sz="1000" i="0" u="none" strike="noStrike" cap="none">
              <a:solidFill>
                <a:srgbClr val="000000"/>
              </a:solidFill>
              <a:latin typeface="+mn-lt"/>
              <a:ea typeface="PT Sans"/>
              <a:cs typeface="PT Sans"/>
              <a:sym typeface="PT Sans"/>
            </a:endParaRPr>
          </a:p>
        </p:txBody>
      </p:sp>
      <p:sp>
        <p:nvSpPr>
          <p:cNvPr id="100" name="Google Shape;100;p4"/>
          <p:cNvSpPr txBox="1"/>
          <p:nvPr/>
        </p:nvSpPr>
        <p:spPr>
          <a:xfrm>
            <a:off x="6362337" y="2363020"/>
            <a:ext cx="1317000" cy="61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GB" sz="1000" i="0" u="none" strike="noStrike" cap="none">
                <a:solidFill>
                  <a:schemeClr val="dk1"/>
                </a:solidFill>
                <a:latin typeface="+mn-lt"/>
                <a:ea typeface="PT Sans"/>
                <a:cs typeface="PT Sans"/>
                <a:sym typeface="PT Sans"/>
              </a:rPr>
              <a:t>Идея 2.3 Приложение гугл плэй</a:t>
            </a:r>
            <a:endParaRPr sz="1000" i="0" u="none" strike="noStrike" cap="none">
              <a:solidFill>
                <a:srgbClr val="000000"/>
              </a:solidFill>
              <a:latin typeface="+mn-lt"/>
              <a:ea typeface="PT Sans"/>
              <a:cs typeface="PT Sans"/>
              <a:sym typeface="PT Sans"/>
            </a:endParaRPr>
          </a:p>
        </p:txBody>
      </p:sp>
      <p:sp>
        <p:nvSpPr>
          <p:cNvPr id="101" name="Google Shape;101;p4"/>
          <p:cNvSpPr txBox="1"/>
          <p:nvPr/>
        </p:nvSpPr>
        <p:spPr>
          <a:xfrm>
            <a:off x="7679291" y="2363020"/>
            <a:ext cx="1317000" cy="61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GB" sz="1000" i="0" u="none" strike="noStrike" cap="none">
                <a:solidFill>
                  <a:schemeClr val="dk1"/>
                </a:solidFill>
                <a:latin typeface="+mn-lt"/>
                <a:ea typeface="PT Sans"/>
                <a:cs typeface="PT Sans"/>
                <a:sym typeface="PT Sans"/>
              </a:rPr>
              <a:t>Идея 2.4 Прототип</a:t>
            </a:r>
            <a:endParaRPr sz="1000" i="0" u="none" strike="noStrike" cap="none">
              <a:solidFill>
                <a:srgbClr val="000000"/>
              </a:solidFill>
              <a:latin typeface="+mn-lt"/>
              <a:ea typeface="PT Sans"/>
              <a:cs typeface="PT Sans"/>
              <a:sym typeface="PT Sans"/>
            </a:endParaRPr>
          </a:p>
        </p:txBody>
      </p:sp>
      <p:sp>
        <p:nvSpPr>
          <p:cNvPr id="102" name="Google Shape;102;p4"/>
          <p:cNvSpPr txBox="1"/>
          <p:nvPr/>
        </p:nvSpPr>
        <p:spPr>
          <a:xfrm>
            <a:off x="5045383" y="2985476"/>
            <a:ext cx="1317000" cy="61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GB" sz="1000" i="0" u="none" strike="noStrike" cap="none">
                <a:solidFill>
                  <a:schemeClr val="dk1"/>
                </a:solidFill>
                <a:latin typeface="+mn-lt"/>
                <a:ea typeface="PT Sans"/>
                <a:cs typeface="PT Sans"/>
                <a:sym typeface="PT Sans"/>
              </a:rPr>
              <a:t>Идея 3.2 Хади - циклы</a:t>
            </a:r>
            <a:endParaRPr sz="1000" i="0" u="none" strike="noStrike" cap="none">
              <a:solidFill>
                <a:srgbClr val="000000"/>
              </a:solidFill>
              <a:latin typeface="+mn-lt"/>
              <a:ea typeface="PT Sans"/>
              <a:cs typeface="PT Sans"/>
              <a:sym typeface="PT Sans"/>
            </a:endParaRPr>
          </a:p>
        </p:txBody>
      </p:sp>
      <p:sp>
        <p:nvSpPr>
          <p:cNvPr id="103" name="Google Shape;103;p4"/>
          <p:cNvSpPr txBox="1"/>
          <p:nvPr/>
        </p:nvSpPr>
        <p:spPr>
          <a:xfrm>
            <a:off x="6362337" y="2985476"/>
            <a:ext cx="1317000" cy="61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GB" sz="1000" i="0" u="none" strike="noStrike" cap="none">
                <a:solidFill>
                  <a:schemeClr val="dk1"/>
                </a:solidFill>
                <a:latin typeface="+mn-lt"/>
                <a:ea typeface="PT Sans"/>
                <a:cs typeface="PT Sans"/>
                <a:sym typeface="PT Sans"/>
              </a:rPr>
              <a:t>Идея 3.3 Форсайт</a:t>
            </a:r>
            <a:endParaRPr sz="1000" i="0" u="none" strike="noStrike" cap="none">
              <a:solidFill>
                <a:srgbClr val="000000"/>
              </a:solidFill>
              <a:latin typeface="+mn-lt"/>
              <a:ea typeface="PT Sans"/>
              <a:cs typeface="PT Sans"/>
              <a:sym typeface="PT Sans"/>
            </a:endParaRPr>
          </a:p>
        </p:txBody>
      </p:sp>
      <p:sp>
        <p:nvSpPr>
          <p:cNvPr id="104" name="Google Shape;104;p4"/>
          <p:cNvSpPr txBox="1"/>
          <p:nvPr/>
        </p:nvSpPr>
        <p:spPr>
          <a:xfrm>
            <a:off x="7679291" y="2985476"/>
            <a:ext cx="1317000" cy="61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GB" sz="1000" i="0" u="none" strike="noStrike" cap="none">
                <a:solidFill>
                  <a:schemeClr val="dk1"/>
                </a:solidFill>
                <a:latin typeface="+mn-lt"/>
                <a:ea typeface="PT Sans"/>
                <a:cs typeface="PT Sans"/>
                <a:sym typeface="PT Sans"/>
              </a:rPr>
              <a:t>Идея 3.4 Хакатон</a:t>
            </a:r>
            <a:endParaRPr sz="1000" i="0" u="none" strike="noStrike" cap="none">
              <a:solidFill>
                <a:srgbClr val="000000"/>
              </a:solidFill>
              <a:latin typeface="+mn-lt"/>
              <a:ea typeface="PT Sans"/>
              <a:cs typeface="PT Sans"/>
              <a:sym typeface="PT Sans"/>
            </a:endParaRPr>
          </a:p>
        </p:txBody>
      </p:sp>
      <p:sp>
        <p:nvSpPr>
          <p:cNvPr id="105" name="Google Shape;105;p4"/>
          <p:cNvSpPr txBox="1"/>
          <p:nvPr/>
        </p:nvSpPr>
        <p:spPr>
          <a:xfrm>
            <a:off x="5045383" y="3612603"/>
            <a:ext cx="1317000" cy="61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GB" sz="1000" i="0" u="none" strike="noStrike" cap="none">
                <a:solidFill>
                  <a:schemeClr val="dk1"/>
                </a:solidFill>
                <a:latin typeface="+mn-lt"/>
                <a:ea typeface="PT Sans"/>
                <a:cs typeface="PT Sans"/>
                <a:sym typeface="PT Sans"/>
              </a:rPr>
              <a:t>Идея 4.2 Рынок нейропродуктов</a:t>
            </a:r>
            <a:endParaRPr sz="1000" i="0" u="none" strike="noStrike" cap="none">
              <a:solidFill>
                <a:srgbClr val="000000"/>
              </a:solidFill>
              <a:latin typeface="+mn-lt"/>
              <a:ea typeface="PT Sans"/>
              <a:cs typeface="PT Sans"/>
              <a:sym typeface="PT Sans"/>
            </a:endParaRPr>
          </a:p>
        </p:txBody>
      </p:sp>
      <p:sp>
        <p:nvSpPr>
          <p:cNvPr id="106" name="Google Shape;106;p4"/>
          <p:cNvSpPr txBox="1"/>
          <p:nvPr/>
        </p:nvSpPr>
        <p:spPr>
          <a:xfrm>
            <a:off x="6362337" y="3612603"/>
            <a:ext cx="1317000" cy="61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GB" sz="1000" i="0" u="none" strike="noStrike" cap="none">
                <a:solidFill>
                  <a:schemeClr val="dk1"/>
                </a:solidFill>
                <a:latin typeface="+mn-lt"/>
                <a:ea typeface="PT Sans"/>
                <a:cs typeface="PT Sans"/>
                <a:sym typeface="PT Sans"/>
              </a:rPr>
              <a:t>Идея 4.3 Чемпионат ДОТА</a:t>
            </a:r>
            <a:endParaRPr sz="1000" i="0" u="none" strike="noStrike" cap="none">
              <a:solidFill>
                <a:srgbClr val="000000"/>
              </a:solidFill>
              <a:latin typeface="+mn-lt"/>
              <a:ea typeface="PT Sans"/>
              <a:cs typeface="PT Sans"/>
              <a:sym typeface="PT Sans"/>
            </a:endParaRPr>
          </a:p>
        </p:txBody>
      </p:sp>
      <p:sp>
        <p:nvSpPr>
          <p:cNvPr id="107" name="Google Shape;107;p4"/>
          <p:cNvSpPr txBox="1"/>
          <p:nvPr/>
        </p:nvSpPr>
        <p:spPr>
          <a:xfrm>
            <a:off x="7679291" y="3612603"/>
            <a:ext cx="1317000" cy="61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GB" sz="1000" i="0" u="none" strike="noStrike" cap="none">
                <a:solidFill>
                  <a:schemeClr val="dk1"/>
                </a:solidFill>
                <a:latin typeface="+mn-lt"/>
                <a:ea typeface="PT Sans"/>
                <a:cs typeface="PT Sans"/>
                <a:sym typeface="PT Sans"/>
              </a:rPr>
              <a:t>Идея 4.4 Практикум, лагерь</a:t>
            </a:r>
            <a:endParaRPr sz="1000" i="0" u="none" strike="noStrike" cap="none">
              <a:solidFill>
                <a:srgbClr val="000000"/>
              </a:solidFill>
              <a:latin typeface="+mn-lt"/>
              <a:ea typeface="PT Sans"/>
              <a:cs typeface="PT Sans"/>
              <a:sym typeface="PT Sans"/>
            </a:endParaRPr>
          </a:p>
        </p:txBody>
      </p:sp>
      <p:sp>
        <p:nvSpPr>
          <p:cNvPr id="108" name="Google Shape;108;p4"/>
          <p:cNvSpPr txBox="1"/>
          <p:nvPr/>
        </p:nvSpPr>
        <p:spPr>
          <a:xfrm>
            <a:off x="3728366" y="4239725"/>
            <a:ext cx="1317000" cy="61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GB" sz="1000" i="0" u="none" strike="noStrike" cap="none">
                <a:solidFill>
                  <a:srgbClr val="000000"/>
                </a:solidFill>
                <a:latin typeface="+mn-lt"/>
                <a:ea typeface="PT Sans"/>
                <a:cs typeface="PT Sans"/>
                <a:sym typeface="PT Sans"/>
              </a:rPr>
              <a:t>Идея 5.1 Гайд (здесь и сейчас)</a:t>
            </a:r>
            <a:endParaRPr sz="1000" i="0" u="none" strike="noStrike" cap="none">
              <a:solidFill>
                <a:srgbClr val="000000"/>
              </a:solidFill>
              <a:latin typeface="+mn-lt"/>
              <a:ea typeface="PT Sans"/>
              <a:cs typeface="PT Sans"/>
              <a:sym typeface="PT Sans"/>
            </a:endParaRPr>
          </a:p>
        </p:txBody>
      </p:sp>
      <p:sp>
        <p:nvSpPr>
          <p:cNvPr id="109" name="Google Shape;109;p4"/>
          <p:cNvSpPr txBox="1"/>
          <p:nvPr/>
        </p:nvSpPr>
        <p:spPr>
          <a:xfrm>
            <a:off x="1829041" y="4288175"/>
            <a:ext cx="1899600" cy="51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GB" sz="1000" i="0" u="none" strike="noStrike" cap="none" dirty="0" err="1">
                <a:solidFill>
                  <a:srgbClr val="000000"/>
                </a:solidFill>
                <a:latin typeface="+mn-lt"/>
                <a:ea typeface="PT Sans"/>
                <a:cs typeface="PT Sans"/>
                <a:sym typeface="PT Sans"/>
              </a:rPr>
              <a:t>Навык</a:t>
            </a:r>
            <a:r>
              <a:rPr lang="en-GB" sz="1000" i="0" u="none" strike="noStrike" cap="none" dirty="0">
                <a:solidFill>
                  <a:srgbClr val="000000"/>
                </a:solidFill>
                <a:latin typeface="+mn-lt"/>
                <a:ea typeface="PT Sans"/>
                <a:cs typeface="PT Sans"/>
                <a:sym typeface="PT Sans"/>
              </a:rPr>
              <a:t> 5 </a:t>
            </a:r>
            <a:r>
              <a:rPr lang="en-GB" sz="1000" i="0" u="none" strike="noStrike" cap="none" dirty="0" err="1">
                <a:solidFill>
                  <a:srgbClr val="000000"/>
                </a:solidFill>
                <a:latin typeface="+mn-lt"/>
                <a:ea typeface="PT Sans"/>
                <a:cs typeface="PT Sans"/>
                <a:sym typeface="PT Sans"/>
              </a:rPr>
              <a:t>Создание</a:t>
            </a:r>
            <a:r>
              <a:rPr lang="en-GB" sz="1000" i="0" u="none" strike="noStrike" cap="none" dirty="0">
                <a:solidFill>
                  <a:srgbClr val="000000"/>
                </a:solidFill>
                <a:latin typeface="+mn-lt"/>
                <a:ea typeface="PT Sans"/>
                <a:cs typeface="PT Sans"/>
                <a:sym typeface="PT Sans"/>
              </a:rPr>
              <a:t> </a:t>
            </a:r>
            <a:r>
              <a:rPr lang="en-GB" sz="1000" i="0" u="none" strike="noStrike" cap="none" dirty="0" err="1">
                <a:solidFill>
                  <a:srgbClr val="000000"/>
                </a:solidFill>
                <a:latin typeface="+mn-lt"/>
                <a:ea typeface="PT Sans"/>
                <a:cs typeface="PT Sans"/>
                <a:sym typeface="PT Sans"/>
              </a:rPr>
              <a:t>методических</a:t>
            </a:r>
            <a:r>
              <a:rPr lang="en-GB" sz="1000" i="0" u="none" strike="noStrike" cap="none" dirty="0">
                <a:solidFill>
                  <a:srgbClr val="000000"/>
                </a:solidFill>
                <a:latin typeface="+mn-lt"/>
                <a:ea typeface="PT Sans"/>
                <a:cs typeface="PT Sans"/>
                <a:sym typeface="PT Sans"/>
              </a:rPr>
              <a:t> </a:t>
            </a:r>
            <a:r>
              <a:rPr lang="en-GB" sz="1000" i="0" u="none" strike="noStrike" cap="none" dirty="0" err="1">
                <a:solidFill>
                  <a:srgbClr val="000000"/>
                </a:solidFill>
                <a:latin typeface="+mn-lt"/>
                <a:ea typeface="PT Sans"/>
                <a:cs typeface="PT Sans"/>
                <a:sym typeface="PT Sans"/>
              </a:rPr>
              <a:t>материалов</a:t>
            </a:r>
            <a:r>
              <a:rPr lang="en-GB" sz="1000" i="0" u="none" strike="noStrike" cap="none" dirty="0">
                <a:solidFill>
                  <a:srgbClr val="000000"/>
                </a:solidFill>
                <a:latin typeface="+mn-lt"/>
                <a:ea typeface="PT Sans"/>
                <a:cs typeface="PT Sans"/>
                <a:sym typeface="PT Sans"/>
              </a:rPr>
              <a:t> </a:t>
            </a:r>
            <a:r>
              <a:rPr lang="en-GB" sz="1000" i="0" u="none" strike="noStrike" cap="none" dirty="0" err="1">
                <a:solidFill>
                  <a:srgbClr val="000000"/>
                </a:solidFill>
                <a:latin typeface="+mn-lt"/>
                <a:ea typeface="PT Sans"/>
                <a:cs typeface="PT Sans"/>
                <a:sym typeface="PT Sans"/>
              </a:rPr>
              <a:t>по</a:t>
            </a:r>
            <a:r>
              <a:rPr lang="en-GB" sz="1000" i="0" u="none" strike="noStrike" cap="none" dirty="0">
                <a:solidFill>
                  <a:srgbClr val="000000"/>
                </a:solidFill>
                <a:latin typeface="+mn-lt"/>
                <a:ea typeface="PT Sans"/>
                <a:cs typeface="PT Sans"/>
                <a:sym typeface="PT Sans"/>
              </a:rPr>
              <a:t> </a:t>
            </a:r>
            <a:r>
              <a:rPr lang="en-GB" sz="1000" i="0" u="none" strike="noStrike" cap="none" dirty="0" err="1">
                <a:solidFill>
                  <a:srgbClr val="000000"/>
                </a:solidFill>
                <a:latin typeface="+mn-lt"/>
                <a:ea typeface="PT Sans"/>
                <a:cs typeface="PT Sans"/>
                <a:sym typeface="PT Sans"/>
              </a:rPr>
              <a:t>обучению</a:t>
            </a:r>
            <a:r>
              <a:rPr lang="en-GB" sz="1000" i="0" u="none" strike="noStrike" cap="none" dirty="0">
                <a:solidFill>
                  <a:srgbClr val="000000"/>
                </a:solidFill>
                <a:latin typeface="+mn-lt"/>
                <a:ea typeface="PT Sans"/>
                <a:cs typeface="PT Sans"/>
                <a:sym typeface="PT Sans"/>
              </a:rPr>
              <a:t> </a:t>
            </a:r>
            <a:r>
              <a:rPr lang="en-GB" sz="1000" i="0" u="none" strike="noStrike" cap="none" dirty="0" err="1">
                <a:solidFill>
                  <a:srgbClr val="000000"/>
                </a:solidFill>
                <a:latin typeface="+mn-lt"/>
                <a:ea typeface="PT Sans"/>
                <a:cs typeface="PT Sans"/>
                <a:sym typeface="PT Sans"/>
              </a:rPr>
              <a:t>программированию</a:t>
            </a:r>
            <a:endParaRPr sz="1000" i="0" u="none" strike="noStrike" cap="none" dirty="0">
              <a:solidFill>
                <a:srgbClr val="000000"/>
              </a:solidFill>
              <a:latin typeface="+mn-lt"/>
              <a:ea typeface="PT Sans"/>
              <a:cs typeface="PT Sans"/>
              <a:sym typeface="PT Sans"/>
            </a:endParaRPr>
          </a:p>
        </p:txBody>
      </p:sp>
      <p:sp>
        <p:nvSpPr>
          <p:cNvPr id="110" name="Google Shape;110;p4"/>
          <p:cNvSpPr txBox="1"/>
          <p:nvPr/>
        </p:nvSpPr>
        <p:spPr>
          <a:xfrm>
            <a:off x="5045708" y="4239725"/>
            <a:ext cx="1317000" cy="61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GB" sz="1000" i="0" u="none" strike="noStrike" cap="none">
                <a:solidFill>
                  <a:schemeClr val="dk1"/>
                </a:solidFill>
                <a:latin typeface="+mn-lt"/>
                <a:ea typeface="PT Sans"/>
                <a:cs typeface="PT Sans"/>
                <a:sym typeface="PT Sans"/>
              </a:rPr>
              <a:t>Идея 5.2 Поиск клиента (Пуш и пул)</a:t>
            </a:r>
            <a:endParaRPr sz="1000" i="0" u="none" strike="noStrike" cap="none">
              <a:solidFill>
                <a:srgbClr val="000000"/>
              </a:solidFill>
              <a:latin typeface="+mn-lt"/>
              <a:ea typeface="PT Sans"/>
              <a:cs typeface="PT Sans"/>
              <a:sym typeface="PT Sans"/>
            </a:endParaRPr>
          </a:p>
        </p:txBody>
      </p:sp>
      <p:sp>
        <p:nvSpPr>
          <p:cNvPr id="111" name="Google Shape;111;p4"/>
          <p:cNvSpPr txBox="1"/>
          <p:nvPr/>
        </p:nvSpPr>
        <p:spPr>
          <a:xfrm>
            <a:off x="6362662" y="4239725"/>
            <a:ext cx="1317000" cy="61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GB" sz="1000" i="0" u="none" strike="noStrike" cap="none">
                <a:solidFill>
                  <a:schemeClr val="dk1"/>
                </a:solidFill>
                <a:latin typeface="+mn-lt"/>
                <a:ea typeface="PT Sans"/>
                <a:cs typeface="PT Sans"/>
                <a:sym typeface="PT Sans"/>
              </a:rPr>
              <a:t>Идея 5.3 Конкурс педагогический</a:t>
            </a:r>
            <a:endParaRPr sz="1000" i="0" u="none" strike="noStrike" cap="none">
              <a:solidFill>
                <a:srgbClr val="000000"/>
              </a:solidFill>
              <a:latin typeface="+mn-lt"/>
              <a:ea typeface="PT Sans"/>
              <a:cs typeface="PT Sans"/>
              <a:sym typeface="PT Sans"/>
            </a:endParaRPr>
          </a:p>
        </p:txBody>
      </p:sp>
      <p:sp>
        <p:nvSpPr>
          <p:cNvPr id="112" name="Google Shape;112;p4"/>
          <p:cNvSpPr txBox="1"/>
          <p:nvPr/>
        </p:nvSpPr>
        <p:spPr>
          <a:xfrm>
            <a:off x="7679616" y="4239725"/>
            <a:ext cx="1317000" cy="61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GB" sz="1000" i="0" u="none" strike="noStrike" cap="none">
                <a:solidFill>
                  <a:schemeClr val="dk1"/>
                </a:solidFill>
                <a:latin typeface="+mn-lt"/>
                <a:ea typeface="PT Sans"/>
                <a:cs typeface="PT Sans"/>
                <a:sym typeface="PT Sans"/>
              </a:rPr>
              <a:t>Идея 5.4 Коробочная версия решения</a:t>
            </a:r>
            <a:endParaRPr sz="1000" i="0" u="none" strike="noStrike" cap="none">
              <a:solidFill>
                <a:srgbClr val="000000"/>
              </a:solidFill>
              <a:latin typeface="+mn-lt"/>
              <a:ea typeface="PT Sans"/>
              <a:cs typeface="PT Sans"/>
              <a:sym typeface="PT Sans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262" r="24706"/>
          <a:stretch/>
        </p:blipFill>
        <p:spPr>
          <a:xfrm>
            <a:off x="0" y="0"/>
            <a:ext cx="1801906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5"/>
          <p:cNvSpPr txBox="1">
            <a:spLocks noGrp="1"/>
          </p:cNvSpPr>
          <p:nvPr>
            <p:ph type="title"/>
          </p:nvPr>
        </p:nvSpPr>
        <p:spPr>
          <a:xfrm>
            <a:off x="1924049" y="2524125"/>
            <a:ext cx="5305425" cy="96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ru-RU" sz="4000" b="1" dirty="0" err="1">
                <a:latin typeface="+mn-lt"/>
                <a:ea typeface="PT Sans"/>
                <a:cs typeface="Times New Roman" pitchFamily="18" charset="0"/>
                <a:sym typeface="PT Sans"/>
              </a:rPr>
              <a:t>И</a:t>
            </a:r>
            <a:r>
              <a:rPr lang="en-GB" sz="4000" b="1" dirty="0" err="1" smtClean="0">
                <a:latin typeface="+mn-lt"/>
                <a:ea typeface="PT Sans"/>
                <a:cs typeface="Times New Roman" pitchFamily="18" charset="0"/>
                <a:sym typeface="PT Sans"/>
              </a:rPr>
              <a:t>де</a:t>
            </a:r>
            <a:r>
              <a:rPr lang="ru-RU" sz="4000" b="1" dirty="0" smtClean="0">
                <a:latin typeface="+mn-lt"/>
                <a:ea typeface="PT Sans"/>
                <a:cs typeface="Times New Roman" pitchFamily="18" charset="0"/>
                <a:sym typeface="PT Sans"/>
              </a:rPr>
              <a:t>я</a:t>
            </a:r>
            <a:r>
              <a:rPr lang="en-GB" sz="4000" b="1" dirty="0" smtClean="0">
                <a:latin typeface="+mn-lt"/>
                <a:ea typeface="PT Sans"/>
                <a:cs typeface="Times New Roman" pitchFamily="18" charset="0"/>
                <a:sym typeface="PT Sans"/>
              </a:rPr>
              <a:t> </a:t>
            </a:r>
            <a:r>
              <a:rPr lang="en-GB" sz="4000" b="1" dirty="0" err="1" smtClean="0">
                <a:latin typeface="+mn-lt"/>
                <a:ea typeface="PT Sans"/>
                <a:cs typeface="Times New Roman" pitchFamily="18" charset="0"/>
                <a:sym typeface="PT Sans"/>
              </a:rPr>
              <a:t>проекта</a:t>
            </a:r>
            <a:endParaRPr sz="4000" b="1" dirty="0">
              <a:latin typeface="+mn-lt"/>
              <a:ea typeface="PT Sans"/>
              <a:cs typeface="Times New Roman" pitchFamily="18" charset="0"/>
              <a:sym typeface="PT Sans"/>
            </a:endParaRPr>
          </a:p>
        </p:txBody>
      </p:sp>
      <p:sp>
        <p:nvSpPr>
          <p:cNvPr id="118" name="Google Shape;118;p5"/>
          <p:cNvSpPr txBox="1">
            <a:spLocks noGrp="1"/>
          </p:cNvSpPr>
          <p:nvPr>
            <p:ph type="body" idx="1"/>
          </p:nvPr>
        </p:nvSpPr>
        <p:spPr>
          <a:xfrm>
            <a:off x="290748" y="3505150"/>
            <a:ext cx="8520600" cy="12573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1200"/>
              </a:spcAft>
              <a:buSzPts val="1800"/>
              <a:buNone/>
            </a:pPr>
            <a:r>
              <a:rPr lang="en-GB" sz="1400" dirty="0" err="1">
                <a:solidFill>
                  <a:schemeClr val="dk1"/>
                </a:solidFill>
                <a:highlight>
                  <a:srgbClr val="FFFFFF"/>
                </a:highlight>
              </a:rPr>
              <a:t>Разработка</a:t>
            </a:r>
            <a:r>
              <a:rPr lang="en-GB" sz="1400" dirty="0">
                <a:solidFill>
                  <a:schemeClr val="dk1"/>
                </a:solidFill>
                <a:highlight>
                  <a:srgbClr val="FFFFFF"/>
                </a:highlight>
              </a:rPr>
              <a:t> и </a:t>
            </a:r>
            <a:r>
              <a:rPr lang="en-GB" sz="1400" dirty="0" err="1">
                <a:solidFill>
                  <a:schemeClr val="dk1"/>
                </a:solidFill>
                <a:highlight>
                  <a:srgbClr val="FFFFFF"/>
                </a:highlight>
              </a:rPr>
              <a:t>внедрение</a:t>
            </a:r>
            <a:r>
              <a:rPr lang="en-GB" sz="1400" dirty="0">
                <a:solidFill>
                  <a:schemeClr val="dk1"/>
                </a:solidFill>
                <a:highlight>
                  <a:srgbClr val="FFFFFF"/>
                </a:highlight>
              </a:rPr>
              <a:t> </a:t>
            </a:r>
            <a:r>
              <a:rPr lang="en-GB" sz="1400" dirty="0" err="1">
                <a:solidFill>
                  <a:schemeClr val="dk1"/>
                </a:solidFill>
                <a:highlight>
                  <a:srgbClr val="FFFFFF"/>
                </a:highlight>
              </a:rPr>
              <a:t>адаптирующийся</a:t>
            </a:r>
            <a:r>
              <a:rPr lang="en-GB" sz="1400" dirty="0">
                <a:solidFill>
                  <a:schemeClr val="dk1"/>
                </a:solidFill>
                <a:highlight>
                  <a:srgbClr val="FFFFFF"/>
                </a:highlight>
              </a:rPr>
              <a:t> </a:t>
            </a:r>
            <a:r>
              <a:rPr lang="en-GB" sz="1400" dirty="0" err="1">
                <a:solidFill>
                  <a:schemeClr val="dk1"/>
                </a:solidFill>
                <a:highlight>
                  <a:srgbClr val="FFFFFF"/>
                </a:highlight>
              </a:rPr>
              <a:t>под</a:t>
            </a:r>
            <a:r>
              <a:rPr lang="en-GB" sz="1400" dirty="0">
                <a:solidFill>
                  <a:schemeClr val="dk1"/>
                </a:solidFill>
                <a:highlight>
                  <a:srgbClr val="FFFFFF"/>
                </a:highlight>
              </a:rPr>
              <a:t> </a:t>
            </a:r>
            <a:r>
              <a:rPr lang="en-GB" sz="1400" dirty="0" err="1">
                <a:solidFill>
                  <a:schemeClr val="dk1"/>
                </a:solidFill>
                <a:highlight>
                  <a:srgbClr val="FFFFFF"/>
                </a:highlight>
              </a:rPr>
              <a:t>учащегося</a:t>
            </a:r>
            <a:r>
              <a:rPr lang="en-GB" sz="1400" dirty="0">
                <a:solidFill>
                  <a:schemeClr val="dk1"/>
                </a:solidFill>
                <a:highlight>
                  <a:srgbClr val="FFFFFF"/>
                </a:highlight>
              </a:rPr>
              <a:t> </a:t>
            </a:r>
            <a:r>
              <a:rPr lang="en-GB" sz="1400" dirty="0" err="1">
                <a:solidFill>
                  <a:schemeClr val="dk1"/>
                </a:solidFill>
                <a:highlight>
                  <a:srgbClr val="FFFFFF"/>
                </a:highlight>
              </a:rPr>
              <a:t>тренажера</a:t>
            </a:r>
            <a:r>
              <a:rPr lang="en-GB" sz="1400" dirty="0">
                <a:solidFill>
                  <a:schemeClr val="dk1"/>
                </a:solidFill>
                <a:highlight>
                  <a:srgbClr val="FFFFFF"/>
                </a:highlight>
              </a:rPr>
              <a:t>, </a:t>
            </a:r>
            <a:r>
              <a:rPr lang="en-GB" sz="1400" dirty="0" err="1">
                <a:solidFill>
                  <a:schemeClr val="dk1"/>
                </a:solidFill>
                <a:highlight>
                  <a:srgbClr val="FFFFFF"/>
                </a:highlight>
              </a:rPr>
              <a:t>позволяющий</a:t>
            </a:r>
            <a:r>
              <a:rPr lang="en-GB" sz="1400" dirty="0">
                <a:solidFill>
                  <a:schemeClr val="dk1"/>
                </a:solidFill>
                <a:highlight>
                  <a:srgbClr val="FFFFFF"/>
                </a:highlight>
              </a:rPr>
              <a:t> </a:t>
            </a:r>
            <a:r>
              <a:rPr lang="en-GB" sz="1400" dirty="0" err="1">
                <a:solidFill>
                  <a:schemeClr val="dk1"/>
                </a:solidFill>
                <a:highlight>
                  <a:srgbClr val="FFFFFF"/>
                </a:highlight>
              </a:rPr>
              <a:t>получить</a:t>
            </a:r>
            <a:r>
              <a:rPr lang="en-GB" sz="1400" dirty="0">
                <a:solidFill>
                  <a:schemeClr val="dk1"/>
                </a:solidFill>
                <a:highlight>
                  <a:srgbClr val="FFFFFF"/>
                </a:highlight>
              </a:rPr>
              <a:t> </a:t>
            </a:r>
            <a:r>
              <a:rPr lang="en-GB" sz="1400" dirty="0" err="1">
                <a:solidFill>
                  <a:schemeClr val="dk1"/>
                </a:solidFill>
                <a:highlight>
                  <a:srgbClr val="FFFFFF"/>
                </a:highlight>
              </a:rPr>
              <a:t>прирост</a:t>
            </a:r>
            <a:r>
              <a:rPr lang="en-GB" sz="1400" dirty="0">
                <a:solidFill>
                  <a:schemeClr val="dk1"/>
                </a:solidFill>
                <a:highlight>
                  <a:srgbClr val="FFFFFF"/>
                </a:highlight>
              </a:rPr>
              <a:t> </a:t>
            </a:r>
            <a:r>
              <a:rPr lang="en-GB" sz="1400" dirty="0" err="1">
                <a:solidFill>
                  <a:schemeClr val="dk1"/>
                </a:solidFill>
                <a:highlight>
                  <a:srgbClr val="FFFFFF"/>
                </a:highlight>
              </a:rPr>
              <a:t>навыков</a:t>
            </a:r>
            <a:r>
              <a:rPr lang="en-GB" sz="1400" dirty="0">
                <a:solidFill>
                  <a:schemeClr val="dk1"/>
                </a:solidFill>
                <a:highlight>
                  <a:srgbClr val="FFFFFF"/>
                </a:highlight>
              </a:rPr>
              <a:t> </a:t>
            </a:r>
            <a:r>
              <a:rPr lang="en-GB" sz="1400" dirty="0" err="1">
                <a:solidFill>
                  <a:schemeClr val="dk1"/>
                </a:solidFill>
                <a:highlight>
                  <a:srgbClr val="FFFFFF"/>
                </a:highlight>
              </a:rPr>
              <a:t>прирост</a:t>
            </a:r>
            <a:r>
              <a:rPr lang="en-GB" sz="1400" dirty="0">
                <a:solidFill>
                  <a:schemeClr val="dk1"/>
                </a:solidFill>
                <a:highlight>
                  <a:srgbClr val="FFFFFF"/>
                </a:highlight>
              </a:rPr>
              <a:t> </a:t>
            </a:r>
            <a:r>
              <a:rPr lang="en-GB" sz="1400" dirty="0" err="1">
                <a:solidFill>
                  <a:schemeClr val="dk1"/>
                </a:solidFill>
                <a:highlight>
                  <a:srgbClr val="FFFFFF"/>
                </a:highlight>
              </a:rPr>
              <a:t>навыков</a:t>
            </a:r>
            <a:r>
              <a:rPr lang="en-GB" sz="1400" dirty="0">
                <a:solidFill>
                  <a:schemeClr val="dk1"/>
                </a:solidFill>
                <a:highlight>
                  <a:srgbClr val="FFFFFF"/>
                </a:highlight>
              </a:rPr>
              <a:t> </a:t>
            </a:r>
            <a:r>
              <a:rPr lang="en-GB" sz="1400" dirty="0" err="1">
                <a:solidFill>
                  <a:schemeClr val="dk1"/>
                </a:solidFill>
                <a:highlight>
                  <a:srgbClr val="FFFFFF"/>
                </a:highlight>
              </a:rPr>
              <a:t>конструирования</a:t>
            </a:r>
            <a:r>
              <a:rPr lang="en-GB" sz="1400" dirty="0">
                <a:solidFill>
                  <a:schemeClr val="dk1"/>
                </a:solidFill>
                <a:highlight>
                  <a:srgbClr val="FFFFFF"/>
                </a:highlight>
              </a:rPr>
              <a:t>, </a:t>
            </a:r>
            <a:r>
              <a:rPr lang="en-GB" sz="1400" dirty="0" err="1">
                <a:solidFill>
                  <a:schemeClr val="dk1"/>
                </a:solidFill>
                <a:highlight>
                  <a:srgbClr val="FFFFFF"/>
                </a:highlight>
              </a:rPr>
              <a:t>моделирования</a:t>
            </a:r>
            <a:r>
              <a:rPr lang="en-GB" sz="1400" dirty="0">
                <a:solidFill>
                  <a:schemeClr val="dk1"/>
                </a:solidFill>
                <a:highlight>
                  <a:srgbClr val="FFFFFF"/>
                </a:highlight>
              </a:rPr>
              <a:t>, </a:t>
            </a:r>
            <a:r>
              <a:rPr lang="en-GB" sz="1400" dirty="0" err="1">
                <a:solidFill>
                  <a:schemeClr val="dk1"/>
                </a:solidFill>
                <a:highlight>
                  <a:srgbClr val="FFFFFF"/>
                </a:highlight>
              </a:rPr>
              <a:t>прототипирования</a:t>
            </a:r>
            <a:r>
              <a:rPr lang="en-GB" sz="1400" dirty="0">
                <a:solidFill>
                  <a:schemeClr val="dk1"/>
                </a:solidFill>
                <a:highlight>
                  <a:srgbClr val="FFFFFF"/>
                </a:highlight>
              </a:rPr>
              <a:t>, </a:t>
            </a:r>
            <a:r>
              <a:rPr lang="en-GB" sz="1400" dirty="0" err="1">
                <a:solidFill>
                  <a:schemeClr val="dk1"/>
                </a:solidFill>
                <a:highlight>
                  <a:srgbClr val="FFFFFF"/>
                </a:highlight>
              </a:rPr>
              <a:t>креативного</a:t>
            </a:r>
            <a:r>
              <a:rPr lang="en-GB" sz="1400" dirty="0">
                <a:solidFill>
                  <a:schemeClr val="dk1"/>
                </a:solidFill>
                <a:highlight>
                  <a:srgbClr val="FFFFFF"/>
                </a:highlight>
              </a:rPr>
              <a:t> </a:t>
            </a:r>
            <a:r>
              <a:rPr lang="en-GB" sz="1400" dirty="0" err="1">
                <a:solidFill>
                  <a:schemeClr val="dk1"/>
                </a:solidFill>
                <a:highlight>
                  <a:srgbClr val="FFFFFF"/>
                </a:highlight>
              </a:rPr>
              <a:t>мышления</a:t>
            </a:r>
            <a:r>
              <a:rPr lang="en-GB" sz="1400" dirty="0">
                <a:solidFill>
                  <a:schemeClr val="dk1"/>
                </a:solidFill>
                <a:highlight>
                  <a:srgbClr val="FFFFFF"/>
                </a:highlight>
              </a:rPr>
              <a:t>, </a:t>
            </a:r>
            <a:r>
              <a:rPr lang="en-GB" sz="1400" dirty="0" err="1">
                <a:solidFill>
                  <a:schemeClr val="dk1"/>
                </a:solidFill>
                <a:highlight>
                  <a:srgbClr val="FFFFFF"/>
                </a:highlight>
              </a:rPr>
              <a:t>работе</a:t>
            </a:r>
            <a:r>
              <a:rPr lang="en-GB" sz="1400" dirty="0">
                <a:solidFill>
                  <a:schemeClr val="dk1"/>
                </a:solidFill>
                <a:highlight>
                  <a:srgbClr val="FFFFFF"/>
                </a:highlight>
              </a:rPr>
              <a:t> в </a:t>
            </a:r>
            <a:r>
              <a:rPr lang="en-GB" sz="1400" dirty="0" err="1">
                <a:solidFill>
                  <a:schemeClr val="dk1"/>
                </a:solidFill>
                <a:highlight>
                  <a:srgbClr val="FFFFFF"/>
                </a:highlight>
              </a:rPr>
              <a:t>команде</a:t>
            </a:r>
            <a:r>
              <a:rPr lang="en-GB" sz="1400" dirty="0">
                <a:solidFill>
                  <a:schemeClr val="dk1"/>
                </a:solidFill>
                <a:highlight>
                  <a:srgbClr val="FFFFFF"/>
                </a:highlight>
              </a:rPr>
              <a:t>, </a:t>
            </a:r>
            <a:r>
              <a:rPr lang="en-GB" sz="1400" dirty="0" err="1">
                <a:solidFill>
                  <a:schemeClr val="dk1"/>
                </a:solidFill>
                <a:highlight>
                  <a:srgbClr val="FFFFFF"/>
                </a:highlight>
              </a:rPr>
              <a:t>осознанности</a:t>
            </a:r>
            <a:r>
              <a:rPr lang="en-GB" sz="1400" dirty="0">
                <a:solidFill>
                  <a:schemeClr val="dk1"/>
                </a:solidFill>
                <a:highlight>
                  <a:srgbClr val="FFFFFF"/>
                </a:highlight>
              </a:rPr>
              <a:t>, в </a:t>
            </a:r>
            <a:r>
              <a:rPr lang="en-GB" sz="1400" dirty="0" err="1">
                <a:solidFill>
                  <a:schemeClr val="dk1"/>
                </a:solidFill>
                <a:highlight>
                  <a:srgbClr val="FFFFFF"/>
                </a:highlight>
              </a:rPr>
              <a:t>объеме</a:t>
            </a:r>
            <a:r>
              <a:rPr lang="en-GB" sz="1400" dirty="0">
                <a:solidFill>
                  <a:schemeClr val="dk1"/>
                </a:solidFill>
                <a:highlight>
                  <a:srgbClr val="FFFFFF"/>
                </a:highlight>
              </a:rPr>
              <a:t> </a:t>
            </a:r>
            <a:r>
              <a:rPr lang="en-GB" sz="1400" dirty="0" err="1">
                <a:solidFill>
                  <a:schemeClr val="dk1"/>
                </a:solidFill>
                <a:highlight>
                  <a:srgbClr val="FFFFFF"/>
                </a:highlight>
              </a:rPr>
              <a:t>необходимом</a:t>
            </a:r>
            <a:r>
              <a:rPr lang="en-GB" sz="1400" dirty="0">
                <a:solidFill>
                  <a:schemeClr val="dk1"/>
                </a:solidFill>
                <a:highlight>
                  <a:srgbClr val="FFFFFF"/>
                </a:highlight>
              </a:rPr>
              <a:t> </a:t>
            </a:r>
            <a:r>
              <a:rPr lang="en-GB" sz="1400" dirty="0" err="1">
                <a:solidFill>
                  <a:schemeClr val="dk1"/>
                </a:solidFill>
                <a:highlight>
                  <a:srgbClr val="FFFFFF"/>
                </a:highlight>
              </a:rPr>
              <a:t>для</a:t>
            </a:r>
            <a:r>
              <a:rPr lang="en-GB" sz="1400" dirty="0">
                <a:solidFill>
                  <a:schemeClr val="dk1"/>
                </a:solidFill>
                <a:highlight>
                  <a:srgbClr val="FFFFFF"/>
                </a:highlight>
              </a:rPr>
              <a:t> </a:t>
            </a:r>
            <a:r>
              <a:rPr lang="en-GB" sz="1400" dirty="0" err="1">
                <a:solidFill>
                  <a:schemeClr val="dk1"/>
                </a:solidFill>
                <a:highlight>
                  <a:srgbClr val="FFFFFF"/>
                </a:highlight>
              </a:rPr>
              <a:t>выполнения</a:t>
            </a:r>
            <a:r>
              <a:rPr lang="en-GB" sz="1400" dirty="0">
                <a:solidFill>
                  <a:schemeClr val="dk1"/>
                </a:solidFill>
                <a:highlight>
                  <a:srgbClr val="FFFFFF"/>
                </a:highlight>
              </a:rPr>
              <a:t> </a:t>
            </a:r>
            <a:r>
              <a:rPr lang="en-GB" sz="1400" dirty="0" err="1">
                <a:solidFill>
                  <a:schemeClr val="dk1"/>
                </a:solidFill>
                <a:highlight>
                  <a:srgbClr val="FFFFFF"/>
                </a:highlight>
              </a:rPr>
              <a:t>задач</a:t>
            </a:r>
            <a:r>
              <a:rPr lang="en-GB" sz="1400" dirty="0">
                <a:solidFill>
                  <a:schemeClr val="dk1"/>
                </a:solidFill>
                <a:highlight>
                  <a:srgbClr val="FFFFFF"/>
                </a:highlight>
              </a:rPr>
              <a:t> </a:t>
            </a:r>
            <a:r>
              <a:rPr lang="en-GB" sz="1400" dirty="0" err="1">
                <a:solidFill>
                  <a:schemeClr val="dk1"/>
                </a:solidFill>
                <a:highlight>
                  <a:srgbClr val="FFFFFF"/>
                </a:highlight>
              </a:rPr>
              <a:t>проекта</a:t>
            </a:r>
            <a:r>
              <a:rPr lang="en-GB" sz="1400" dirty="0">
                <a:solidFill>
                  <a:schemeClr val="dk1"/>
                </a:solidFill>
                <a:highlight>
                  <a:srgbClr val="FFFFFF"/>
                </a:highlight>
              </a:rPr>
              <a:t> в </a:t>
            </a:r>
            <a:r>
              <a:rPr lang="en-GB" sz="1400" dirty="0" err="1">
                <a:solidFill>
                  <a:schemeClr val="dk1"/>
                </a:solidFill>
                <a:highlight>
                  <a:srgbClr val="FFFFFF"/>
                </a:highlight>
              </a:rPr>
              <a:t>игровой</a:t>
            </a:r>
            <a:r>
              <a:rPr lang="en-GB" sz="1400" dirty="0">
                <a:solidFill>
                  <a:schemeClr val="dk1"/>
                </a:solidFill>
                <a:highlight>
                  <a:srgbClr val="FFFFFF"/>
                </a:highlight>
              </a:rPr>
              <a:t> </a:t>
            </a:r>
            <a:r>
              <a:rPr lang="en-GB" sz="1400" dirty="0" err="1">
                <a:solidFill>
                  <a:schemeClr val="dk1"/>
                </a:solidFill>
                <a:highlight>
                  <a:srgbClr val="FFFFFF"/>
                </a:highlight>
              </a:rPr>
              <a:t>форме</a:t>
            </a:r>
            <a:r>
              <a:rPr lang="en-GB" sz="1400" dirty="0">
                <a:solidFill>
                  <a:schemeClr val="dk1"/>
                </a:solidFill>
                <a:highlight>
                  <a:srgbClr val="FFFFFF"/>
                </a:highlight>
              </a:rPr>
              <a:t> с </a:t>
            </a:r>
            <a:r>
              <a:rPr lang="en-GB" sz="1400" dirty="0" err="1">
                <a:solidFill>
                  <a:schemeClr val="dk1"/>
                </a:solidFill>
                <a:highlight>
                  <a:srgbClr val="FFFFFF"/>
                </a:highlight>
              </a:rPr>
              <a:t>применением</a:t>
            </a:r>
            <a:r>
              <a:rPr lang="en-GB" sz="1400" dirty="0">
                <a:solidFill>
                  <a:schemeClr val="dk1"/>
                </a:solidFill>
                <a:highlight>
                  <a:srgbClr val="FFFFFF"/>
                </a:highlight>
              </a:rPr>
              <a:t> ИИ и </a:t>
            </a:r>
            <a:r>
              <a:rPr lang="en-GB" sz="1400" dirty="0" err="1">
                <a:solidFill>
                  <a:schemeClr val="dk1"/>
                </a:solidFill>
                <a:highlight>
                  <a:srgbClr val="FFFFFF"/>
                </a:highlight>
              </a:rPr>
              <a:t>нейросетей</a:t>
            </a:r>
            <a:r>
              <a:rPr lang="en-GB" sz="1400" dirty="0">
                <a:solidFill>
                  <a:schemeClr val="dk1"/>
                </a:solidFill>
                <a:highlight>
                  <a:srgbClr val="FFFFFF"/>
                </a:highlight>
              </a:rPr>
              <a:t>.</a:t>
            </a:r>
            <a:endParaRPr sz="1400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889" b="29630"/>
          <a:stretch/>
        </p:blipFill>
        <p:spPr>
          <a:xfrm>
            <a:off x="-19050" y="0"/>
            <a:ext cx="9140196" cy="2390776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6"/>
          <p:cNvSpPr txBox="1">
            <a:spLocks noGrp="1"/>
          </p:cNvSpPr>
          <p:nvPr>
            <p:ph type="title"/>
          </p:nvPr>
        </p:nvSpPr>
        <p:spPr>
          <a:xfrm>
            <a:off x="445050" y="112500"/>
            <a:ext cx="8520600" cy="84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en-GB" sz="4000" dirty="0" err="1">
                <a:latin typeface="+mn-lt"/>
                <a:ea typeface="PT Sans"/>
                <a:cs typeface="PT Sans"/>
                <a:sym typeface="PT Sans"/>
              </a:rPr>
              <a:t>Краткий</a:t>
            </a:r>
            <a:r>
              <a:rPr lang="en-GB" sz="4000" dirty="0">
                <a:latin typeface="+mn-lt"/>
                <a:ea typeface="PT Sans"/>
                <a:cs typeface="PT Sans"/>
                <a:sym typeface="PT Sans"/>
              </a:rPr>
              <a:t> </a:t>
            </a:r>
            <a:r>
              <a:rPr lang="en-GB" sz="4000" dirty="0" err="1">
                <a:latin typeface="+mn-lt"/>
                <a:ea typeface="PT Sans"/>
                <a:cs typeface="PT Sans"/>
                <a:sym typeface="PT Sans"/>
              </a:rPr>
              <a:t>паспорт</a:t>
            </a:r>
            <a:r>
              <a:rPr lang="en-GB" sz="4000" dirty="0">
                <a:latin typeface="+mn-lt"/>
                <a:ea typeface="PT Sans"/>
                <a:cs typeface="PT Sans"/>
                <a:sym typeface="PT Sans"/>
              </a:rPr>
              <a:t> </a:t>
            </a:r>
            <a:r>
              <a:rPr lang="en-GB" sz="4000" dirty="0" err="1">
                <a:latin typeface="+mn-lt"/>
                <a:ea typeface="PT Sans"/>
                <a:cs typeface="PT Sans"/>
                <a:sym typeface="PT Sans"/>
              </a:rPr>
              <a:t>проекта</a:t>
            </a:r>
            <a:endParaRPr sz="4000" dirty="0">
              <a:latin typeface="+mn-lt"/>
              <a:ea typeface="PT Sans"/>
              <a:cs typeface="PT Sans"/>
              <a:sym typeface="PT Sans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031" b="8980"/>
          <a:stretch/>
        </p:blipFill>
        <p:spPr>
          <a:xfrm>
            <a:off x="0" y="1019175"/>
            <a:ext cx="9144000" cy="41148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5251" y="607800"/>
            <a:ext cx="4962524" cy="841800"/>
          </a:xfrm>
        </p:spPr>
        <p:txBody>
          <a:bodyPr/>
          <a:lstStyle/>
          <a:p>
            <a:r>
              <a:rPr lang="ru-RU" sz="2000" b="1" dirty="0" smtClean="0"/>
              <a:t>Проблема, на решение которой направлен проект</a:t>
            </a:r>
            <a:endParaRPr lang="ru-RU" sz="2000" b="1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295275" y="1635234"/>
            <a:ext cx="4571999" cy="16004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/>
              <a:t>Как помочь обучающимся, работающим в проектах технической направленности эффективно получать прирост навыков конструирования, моделирования, </a:t>
            </a:r>
            <a:r>
              <a:rPr lang="ru-RU" dirty="0" err="1"/>
              <a:t>прототипирования</a:t>
            </a:r>
            <a:r>
              <a:rPr lang="ru-RU" dirty="0"/>
              <a:t>, креативного мышления, работе в команде, </a:t>
            </a:r>
            <a:r>
              <a:rPr lang="ru-RU" dirty="0" smtClean="0"/>
              <a:t>осознанности и пр. </a:t>
            </a:r>
            <a:r>
              <a:rPr lang="ru-RU" dirty="0"/>
              <a:t>на систематической </a:t>
            </a:r>
            <a:r>
              <a:rPr lang="ru-RU" dirty="0" smtClean="0"/>
              <a:t>основе не смотря на различный первоначальный уровень подготовки?</a:t>
            </a: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877" r="22963"/>
          <a:stretch/>
        </p:blipFill>
        <p:spPr>
          <a:xfrm>
            <a:off x="4733924" y="-1"/>
            <a:ext cx="4410076" cy="51402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194147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133849" y="388725"/>
            <a:ext cx="4784175" cy="841800"/>
          </a:xfrm>
        </p:spPr>
        <p:txBody>
          <a:bodyPr/>
          <a:lstStyle/>
          <a:p>
            <a:r>
              <a:rPr lang="ru-RU" sz="2000" dirty="0" smtClean="0"/>
              <a:t>Барьеры, не позволяющие решить проблему без нашей помощи</a:t>
            </a:r>
            <a:endParaRPr lang="ru-RU" sz="2000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79" r="51458"/>
          <a:stretch/>
        </p:blipFill>
        <p:spPr>
          <a:xfrm>
            <a:off x="9525" y="0"/>
            <a:ext cx="4029076" cy="514350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4286250" y="1750993"/>
            <a:ext cx="4572000" cy="1815882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indent="-342900">
              <a:buAutoNum type="arabicPeriod"/>
            </a:pPr>
            <a:r>
              <a:rPr lang="ru-RU" dirty="0" smtClean="0"/>
              <a:t>Нет понимания траектории развития навыков; </a:t>
            </a:r>
          </a:p>
          <a:p>
            <a:endParaRPr lang="ru-RU" dirty="0" smtClean="0"/>
          </a:p>
          <a:p>
            <a:r>
              <a:rPr lang="ru-RU" dirty="0" smtClean="0"/>
              <a:t>2</a:t>
            </a:r>
            <a:r>
              <a:rPr lang="ru-RU" dirty="0"/>
              <a:t>. </a:t>
            </a:r>
            <a:r>
              <a:rPr lang="ru-RU" dirty="0" smtClean="0"/>
              <a:t>Нет необходимого носителя знания или доступ к нему затруднен; ; </a:t>
            </a:r>
          </a:p>
          <a:p>
            <a:endParaRPr lang="ru-RU" dirty="0" smtClean="0"/>
          </a:p>
          <a:p>
            <a:r>
              <a:rPr lang="ru-RU" dirty="0" smtClean="0"/>
              <a:t>3</a:t>
            </a:r>
            <a:r>
              <a:rPr lang="ru-RU" dirty="0"/>
              <a:t>. Слабая коммуникация между </a:t>
            </a:r>
            <a:r>
              <a:rPr lang="ru-RU" dirty="0" err="1" smtClean="0"/>
              <a:t>стейкхолдерами</a:t>
            </a:r>
            <a:r>
              <a:rPr lang="ru-RU" dirty="0" smtClean="0"/>
              <a:t>; </a:t>
            </a:r>
          </a:p>
          <a:p>
            <a:endParaRPr lang="ru-RU" dirty="0" smtClean="0"/>
          </a:p>
          <a:p>
            <a:r>
              <a:rPr lang="ru-RU" dirty="0" smtClean="0"/>
              <a:t>4</a:t>
            </a:r>
            <a:r>
              <a:rPr lang="ru-RU" dirty="0"/>
              <a:t>. Технические проекты это </a:t>
            </a:r>
            <a:r>
              <a:rPr lang="ru-RU" dirty="0" smtClean="0"/>
              <a:t>всегда дорого</a:t>
            </a:r>
            <a:r>
              <a:rPr lang="ru-RU" dirty="0"/>
              <a:t>!!!</a:t>
            </a:r>
          </a:p>
        </p:txBody>
      </p:sp>
    </p:spTree>
    <p:extLst>
      <p:ext uri="{BB962C8B-B14F-4D97-AF65-F5344CB8AC3E}">
        <p14:creationId xmlns:p14="http://schemas.microsoft.com/office/powerpoint/2010/main" val="361741470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775" y="485776"/>
            <a:ext cx="8934449" cy="2638424"/>
          </a:xfrm>
        </p:spPr>
        <p:txBody>
          <a:bodyPr/>
          <a:lstStyle/>
          <a:p>
            <a:r>
              <a:rPr lang="ru-RU" sz="1200" dirty="0"/>
              <a:t>Адаптирующийся персональный тренажер для </a:t>
            </a:r>
            <a:r>
              <a:rPr lang="ru-RU" sz="1200" dirty="0" err="1"/>
              <a:t>прокачивания</a:t>
            </a:r>
            <a:r>
              <a:rPr lang="ru-RU" sz="1200" dirty="0"/>
              <a:t> навыков с применением искусственного интеллекта и </a:t>
            </a:r>
            <a:r>
              <a:rPr lang="ru-RU" sz="1200" dirty="0" err="1"/>
              <a:t>нейросетей</a:t>
            </a:r>
            <a:r>
              <a:rPr lang="ru-RU" sz="1200" dirty="0"/>
              <a:t> "</a:t>
            </a:r>
            <a:r>
              <a:rPr lang="ru-RU" sz="1200" dirty="0" err="1"/>
              <a:t>ТренерЖЖёт</a:t>
            </a:r>
            <a:r>
              <a:rPr lang="ru-RU" sz="1200" dirty="0"/>
              <a:t>". Разработан для обучающихся работающих в проектах технической направленности, желающих получить прирост навыков конструирования, моделирования, </a:t>
            </a:r>
            <a:r>
              <a:rPr lang="ru-RU" sz="1200" dirty="0" err="1"/>
              <a:t>прототипирования</a:t>
            </a:r>
            <a:r>
              <a:rPr lang="ru-RU" sz="1200" dirty="0"/>
              <a:t>, креативного мышления, работе в команде, осознанности и пр. в объеме необходимом для выполнения задач проекта. Особенностью тренажера является возможность адаптирующейся настройки уровень учащегося, в том числе под возрастные особенности восприятия. В основе алгоритмов функционирования заложены техники и методики </a:t>
            </a:r>
            <a:r>
              <a:rPr lang="ru-RU" sz="1200" dirty="0" err="1"/>
              <a:t>игропрактики</a:t>
            </a:r>
            <a:r>
              <a:rPr lang="ru-RU" sz="1200" dirty="0"/>
              <a:t>, машинного обучения, применение искусственного интеллекта и </a:t>
            </a:r>
            <a:r>
              <a:rPr lang="ru-RU" sz="1200" dirty="0" err="1"/>
              <a:t>нейросетей</a:t>
            </a:r>
            <a:r>
              <a:rPr lang="ru-RU" sz="1200" dirty="0"/>
              <a:t>. Существующие готовые методические инструменты, не учитывают ситуационный контекст и шаг развития обучающегося и обладают рядом недостатков, прежде всего связанных с высоким входным порога владения материалом, что затрудняет его применения в формате "Здесь и </a:t>
            </a:r>
            <a:r>
              <a:rPr lang="ru-RU" sz="1200" dirty="0" smtClean="0"/>
              <a:t>сейчас« в отличие от них позволит изменить скорости приобретения навыков, позволит получить </a:t>
            </a:r>
            <a:r>
              <a:rPr lang="ru-RU" sz="1200" dirty="0" err="1" smtClean="0"/>
              <a:t>приимущество</a:t>
            </a:r>
            <a:r>
              <a:rPr lang="ru-RU" sz="1200" dirty="0" smtClean="0"/>
              <a:t> за счет расширения многозадачности в проекте, позволит переключаться на более важные задачи в проекте, даст существенную экономию времени, усилий.</a:t>
            </a:r>
            <a:r>
              <a:rPr lang="ru-RU" sz="1200" dirty="0"/>
              <a:t/>
            </a:r>
            <a:br>
              <a:rPr lang="ru-RU" sz="1200" dirty="0"/>
            </a:br>
            <a:endParaRPr lang="ru-RU" sz="12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333" b="40000"/>
          <a:stretch/>
        </p:blipFill>
        <p:spPr>
          <a:xfrm>
            <a:off x="0" y="2990850"/>
            <a:ext cx="9144000" cy="214312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314700" y="85665"/>
            <a:ext cx="180049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000" b="1" dirty="0" smtClean="0"/>
              <a:t>О тренажере</a:t>
            </a:r>
            <a:endParaRPr lang="ru-RU" sz="2000" b="1" dirty="0"/>
          </a:p>
        </p:txBody>
      </p:sp>
    </p:spTree>
    <p:extLst>
      <p:ext uri="{BB962C8B-B14F-4D97-AF65-F5344CB8AC3E}">
        <p14:creationId xmlns:p14="http://schemas.microsoft.com/office/powerpoint/2010/main" val="72128080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gb6d8179402_1_4"/>
          <p:cNvSpPr txBox="1">
            <a:spLocks noGrp="1"/>
          </p:cNvSpPr>
          <p:nvPr>
            <p:ph type="body" idx="1"/>
          </p:nvPr>
        </p:nvSpPr>
        <p:spPr>
          <a:xfrm>
            <a:off x="311700" y="344375"/>
            <a:ext cx="8520600" cy="422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en-GB" sz="1000" b="1">
                <a:solidFill>
                  <a:srgbClr val="000000"/>
                </a:solidFill>
                <a:latin typeface="PT Sans"/>
                <a:ea typeface="PT Sans"/>
                <a:cs typeface="PT Sans"/>
                <a:sym typeface="PT Sans"/>
              </a:rPr>
              <a:t>Образ быстрого результата</a:t>
            </a:r>
            <a:endParaRPr sz="1000" b="1">
              <a:solidFill>
                <a:srgbClr val="000000"/>
              </a:solidFill>
              <a:latin typeface="PT Sans"/>
              <a:ea typeface="PT Sans"/>
              <a:cs typeface="PT Sans"/>
              <a:sym typeface="PT Sans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lang="en-GB" sz="900" i="1">
                <a:solidFill>
                  <a:srgbClr val="666666"/>
                </a:solidFill>
                <a:latin typeface="PT Sans"/>
                <a:ea typeface="PT Sans"/>
                <a:cs typeface="PT Sans"/>
                <a:sym typeface="PT Sans"/>
              </a:rPr>
              <a:t>Проект самоучителя электронном виде Как создать себе электронного помощника для совместного выполнения домашних заданий</a:t>
            </a:r>
            <a:endParaRPr sz="900" i="1">
              <a:solidFill>
                <a:srgbClr val="666666"/>
              </a:solidFill>
              <a:latin typeface="PT Sans"/>
              <a:ea typeface="PT Sans"/>
              <a:cs typeface="PT Sans"/>
              <a:sym typeface="PT Sans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lang="en-GB" sz="900" i="1">
                <a:solidFill>
                  <a:srgbClr val="666666"/>
                </a:solidFill>
                <a:latin typeface="PT Sans"/>
                <a:ea typeface="PT Sans"/>
                <a:cs typeface="PT Sans"/>
                <a:sym typeface="PT Sans"/>
              </a:rPr>
              <a:t>До года этот самоучитель уже изучат пару человек и создадут себе такого помощника.</a:t>
            </a:r>
            <a:endParaRPr sz="900" i="1">
              <a:solidFill>
                <a:srgbClr val="000000"/>
              </a:solidFill>
              <a:latin typeface="PT Sans"/>
              <a:ea typeface="PT Sans"/>
              <a:cs typeface="PT Sans"/>
              <a:sym typeface="PT Sans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endParaRPr sz="900">
              <a:solidFill>
                <a:srgbClr val="000000"/>
              </a:solidFill>
              <a:latin typeface="PT Sans"/>
              <a:ea typeface="PT Sans"/>
              <a:cs typeface="PT Sans"/>
              <a:sym typeface="PT Sans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endParaRPr/>
          </a:p>
        </p:txBody>
      </p:sp>
      <p:sp>
        <p:nvSpPr>
          <p:cNvPr id="143" name="Google Shape;143;gb6d8179402_1_4"/>
          <p:cNvSpPr txBox="1"/>
          <p:nvPr/>
        </p:nvSpPr>
        <p:spPr>
          <a:xfrm>
            <a:off x="311700" y="1251600"/>
            <a:ext cx="2523600" cy="35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en-GB" sz="1000" b="1" i="0" u="none" strike="noStrike" cap="none">
                <a:solidFill>
                  <a:srgbClr val="000000"/>
                </a:solidFill>
                <a:latin typeface="PT Sans"/>
                <a:ea typeface="PT Sans"/>
                <a:cs typeface="PT Sans"/>
                <a:sym typeface="PT Sans"/>
              </a:rPr>
              <a:t>Какое решение предлагаем:</a:t>
            </a:r>
            <a:endParaRPr sz="800" b="0" i="0" u="none" strike="noStrike" cap="none">
              <a:solidFill>
                <a:srgbClr val="595959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aphicFrame>
        <p:nvGraphicFramePr>
          <p:cNvPr id="144" name="Google Shape;144;gb6d8179402_1_4"/>
          <p:cNvGraphicFramePr/>
          <p:nvPr/>
        </p:nvGraphicFramePr>
        <p:xfrm>
          <a:off x="311688" y="1911700"/>
          <a:ext cx="8446475" cy="2529850"/>
        </p:xfrm>
        <a:graphic>
          <a:graphicData uri="http://schemas.openxmlformats.org/drawingml/2006/table">
            <a:tbl>
              <a:tblPr>
                <a:noFill/>
                <a:tableStyleId>{A1E04F1F-88B5-413F-8436-A9DE9CAB69A6}</a:tableStyleId>
              </a:tblPr>
              <a:tblGrid>
                <a:gridCol w="2639300"/>
                <a:gridCol w="5807175"/>
              </a:tblGrid>
              <a:tr h="14487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lang="en-GB" sz="1000" u="none" strike="noStrike" cap="none"/>
                        <a:t>Для</a:t>
                      </a:r>
                      <a:endParaRPr sz="1000" u="none" strike="noStrike" cap="none"/>
                    </a:p>
                  </a:txBody>
                  <a:tcPr marL="0" marR="0" marT="0" marB="0" anchor="b">
                    <a:lnL w="9525" cap="flat" cmpd="sng">
                      <a:solidFill>
                        <a:srgbClr val="D9D9D9"/>
                      </a:solidFill>
                      <a:prstDash val="dot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D9D9D9"/>
                      </a:solidFill>
                      <a:prstDash val="dot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D9D9D9"/>
                      </a:solidFill>
                      <a:prstDash val="dot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D9D9D9"/>
                      </a:solidFill>
                      <a:prstDash val="dot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lang="en-GB" sz="1000" u="none" strike="noStrike" cap="none">
                          <a:solidFill>
                            <a:schemeClr val="dk1"/>
                          </a:solidFill>
                          <a:highlight>
                            <a:srgbClr val="FFFFFF"/>
                          </a:highlight>
                        </a:rPr>
                        <a:t>обучающихся в кружках, в школах, в вузах, интересующихся новыми знаниями и направлениями в науке и выполняющие технические проекты</a:t>
                      </a:r>
                      <a:endParaRPr sz="1000" u="none" strike="noStrike" cap="none"/>
                    </a:p>
                  </a:txBody>
                  <a:tcPr marL="0" marR="0" marT="0" marB="0" anchor="b">
                    <a:lnL w="9525" cap="flat" cmpd="sng">
                      <a:solidFill>
                        <a:srgbClr val="D9D9D9"/>
                      </a:solidFill>
                      <a:prstDash val="dot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D9D9D9"/>
                      </a:solidFill>
                      <a:prstDash val="dot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D9D9D9"/>
                      </a:solidFill>
                      <a:prstDash val="dot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D9D9D9"/>
                      </a:solidFill>
                      <a:prstDash val="dot"/>
                      <a:round/>
                      <a:headEnd type="none" w="sm" len="sm"/>
                      <a:tailEnd type="none" w="sm" len="sm"/>
                    </a:lnB>
                  </a:tcPr>
                </a:tc>
              </a:tr>
              <a:tr h="2438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lang="en-GB" sz="1000" u="none" strike="noStrike" cap="none">
                          <a:solidFill>
                            <a:schemeClr val="dk1"/>
                          </a:solidFill>
                        </a:rPr>
                        <a:t>наш</a:t>
                      </a:r>
                      <a:endParaRPr sz="1000" u="none" strike="noStrike" cap="none"/>
                    </a:p>
                  </a:txBody>
                  <a:tcPr marL="0" marR="0" marT="0" marB="0" anchor="b">
                    <a:lnL w="9525" cap="flat" cmpd="sng">
                      <a:solidFill>
                        <a:srgbClr val="D9D9D9"/>
                      </a:solidFill>
                      <a:prstDash val="dot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D9D9D9"/>
                      </a:solidFill>
                      <a:prstDash val="dot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D9D9D9"/>
                      </a:solidFill>
                      <a:prstDash val="dot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D9D9D9"/>
                      </a:solidFill>
                      <a:prstDash val="dot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lang="en-GB" sz="1000" u="none" strike="noStrike" cap="none">
                          <a:solidFill>
                            <a:schemeClr val="dk1"/>
                          </a:solidFill>
                          <a:highlight>
                            <a:srgbClr val="FFFFFF"/>
                          </a:highlight>
                        </a:rPr>
                        <a:t>аптирующийся под учащегося тренажер, позволяющий получить прирост навыков прирост навыков конструирования, моделирования, прототипирования, креативного мышления, работе в команде, осознанности, в объеме необходимом для выполнения задач проекта в игровой форме с применением ИИ и нейросетей</a:t>
                      </a:r>
                      <a:endParaRPr sz="1000" u="none" strike="noStrike" cap="none">
                        <a:solidFill>
                          <a:schemeClr val="dk2"/>
                        </a:solidFill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endParaRPr sz="1000" u="none" strike="noStrike" cap="none">
                        <a:solidFill>
                          <a:schemeClr val="dk1"/>
                        </a:solidFill>
                      </a:endParaRPr>
                    </a:p>
                  </a:txBody>
                  <a:tcPr marL="0" marR="0" marT="0" marB="0" anchor="b">
                    <a:lnL w="9525" cap="flat" cmpd="sng">
                      <a:solidFill>
                        <a:srgbClr val="D9D9D9"/>
                      </a:solidFill>
                      <a:prstDash val="dot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D9D9D9"/>
                      </a:solidFill>
                      <a:prstDash val="dot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D9D9D9"/>
                      </a:solidFill>
                      <a:prstDash val="dot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D9D9D9"/>
                      </a:solidFill>
                      <a:prstDash val="dot"/>
                      <a:round/>
                      <a:headEnd type="none" w="sm" len="sm"/>
                      <a:tailEnd type="none" w="sm" len="sm"/>
                    </a:lnB>
                  </a:tcPr>
                </a:tc>
              </a:tr>
              <a:tr h="8534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lang="en-GB" sz="1000" u="none" strike="noStrike" cap="none">
                          <a:solidFill>
                            <a:schemeClr val="dk1"/>
                          </a:solidFill>
                        </a:rPr>
                        <a:t>будет давать возможность </a:t>
                      </a:r>
                      <a:endParaRPr sz="1000" u="none" strike="noStrike" cap="none"/>
                    </a:p>
                  </a:txBody>
                  <a:tcPr marL="0" marR="0" marT="0" marB="0" anchor="b">
                    <a:lnL w="9525" cap="flat" cmpd="sng">
                      <a:solidFill>
                        <a:srgbClr val="D9D9D9"/>
                      </a:solidFill>
                      <a:prstDash val="dot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D9D9D9"/>
                      </a:solidFill>
                      <a:prstDash val="dot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D9D9D9"/>
                      </a:solidFill>
                      <a:prstDash val="dot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D9D9D9"/>
                      </a:solidFill>
                      <a:prstDash val="dot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lang="en-GB" sz="1000" u="none" strike="noStrike" cap="none">
                          <a:solidFill>
                            <a:schemeClr val="dk1"/>
                          </a:solidFill>
                        </a:rPr>
                        <a:t>без акцента на глубину излагаемого материала для большинства учеников и параллельный углублённый курс для тех кто захочет разобраться в деталях.</a:t>
                      </a:r>
                      <a:endParaRPr sz="1000" u="none" strike="noStrike" cap="none">
                        <a:solidFill>
                          <a:schemeClr val="dk1"/>
                        </a:solidFill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endParaRPr sz="1000" u="none" strike="noStrike" cap="none"/>
                    </a:p>
                  </a:txBody>
                  <a:tcPr marL="0" marR="0" marT="0" marB="0" anchor="b">
                    <a:lnL w="9525" cap="flat" cmpd="sng">
                      <a:solidFill>
                        <a:srgbClr val="D9D9D9"/>
                      </a:solidFill>
                      <a:prstDash val="dot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D9D9D9"/>
                      </a:solidFill>
                      <a:prstDash val="dot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D9D9D9"/>
                      </a:solidFill>
                      <a:prstDash val="dot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D9D9D9"/>
                      </a:solidFill>
                      <a:prstDash val="dot"/>
                      <a:round/>
                      <a:headEnd type="none" w="sm" len="sm"/>
                      <a:tailEnd type="none" w="sm" len="sm"/>
                    </a:lnB>
                  </a:tcPr>
                </a:tc>
              </a:tr>
              <a:tr h="1000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300"/>
                        <a:buFont typeface="Arial"/>
                        <a:buNone/>
                      </a:pPr>
                      <a:endParaRPr sz="1000" u="none" strike="noStrike" cap="none">
                        <a:solidFill>
                          <a:schemeClr val="dk1"/>
                        </a:solidFill>
                      </a:endParaRPr>
                    </a:p>
                  </a:txBody>
                  <a:tcPr marL="0" marR="0" marT="0" marB="0" anchor="b">
                    <a:lnL w="9525" cap="flat" cmpd="sng">
                      <a:solidFill>
                        <a:srgbClr val="D9D9D9"/>
                      </a:solidFill>
                      <a:prstDash val="dot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D9D9D9"/>
                      </a:solidFill>
                      <a:prstDash val="dot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D9D9D9"/>
                      </a:solidFill>
                      <a:prstDash val="dot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D9D9D9"/>
                      </a:solidFill>
                      <a:prstDash val="dot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300"/>
                        <a:buFont typeface="Arial"/>
                        <a:buNone/>
                      </a:pPr>
                      <a:endParaRPr sz="1000" u="none" strike="noStrike" cap="none">
                        <a:solidFill>
                          <a:schemeClr val="dk1"/>
                        </a:solidFill>
                      </a:endParaRPr>
                    </a:p>
                  </a:txBody>
                  <a:tcPr marL="0" marR="0" marT="0" marB="0" anchor="b">
                    <a:lnL w="9525" cap="flat" cmpd="sng">
                      <a:solidFill>
                        <a:srgbClr val="D9D9D9"/>
                      </a:solidFill>
                      <a:prstDash val="dot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D9D9D9"/>
                      </a:solidFill>
                      <a:prstDash val="dot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D9D9D9"/>
                      </a:solidFill>
                      <a:prstDash val="dot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D9D9D9"/>
                      </a:solidFill>
                      <a:prstDash val="dot"/>
                      <a:round/>
                      <a:headEnd type="none" w="sm" len="sm"/>
                      <a:tailEnd type="none" w="sm" len="sm"/>
                    </a:lnB>
                  </a:tcPr>
                </a:tc>
              </a:tr>
              <a:tr h="2438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lang="en-GB" sz="1000" u="none" strike="noStrike" cap="none">
                          <a:solidFill>
                            <a:schemeClr val="dk1"/>
                          </a:solidFill>
                        </a:rPr>
                        <a:t>и в отличие от</a:t>
                      </a:r>
                      <a:endParaRPr sz="1000" u="none" strike="noStrike" cap="none"/>
                    </a:p>
                  </a:txBody>
                  <a:tcPr marL="0" marR="0" marT="0" marB="0" anchor="b">
                    <a:lnL w="9525" cap="flat" cmpd="sng">
                      <a:solidFill>
                        <a:srgbClr val="D9D9D9"/>
                      </a:solidFill>
                      <a:prstDash val="dot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D9D9D9"/>
                      </a:solidFill>
                      <a:prstDash val="dot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D9D9D9"/>
                      </a:solidFill>
                      <a:prstDash val="dot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D9D9D9"/>
                      </a:solidFill>
                      <a:prstDash val="dot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lang="en-GB" sz="1000" u="none" strike="noStrike" cap="none">
                          <a:solidFill>
                            <a:schemeClr val="dk1"/>
                          </a:solidFill>
                          <a:highlight>
                            <a:srgbClr val="FFFFFF"/>
                          </a:highlight>
                        </a:rPr>
                        <a:t>Примененяемых готовых методических инструментов, не учитывающих ситуационный контекст и и шаг развития обучающегося</a:t>
                      </a:r>
                      <a:endParaRPr sz="1000" u="none" strike="noStrike" cap="none"/>
                    </a:p>
                  </a:txBody>
                  <a:tcPr marL="0" marR="0" marT="0" marB="0" anchor="b">
                    <a:lnL w="9525" cap="flat" cmpd="sng">
                      <a:solidFill>
                        <a:srgbClr val="D9D9D9"/>
                      </a:solidFill>
                      <a:prstDash val="dot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D9D9D9"/>
                      </a:solidFill>
                      <a:prstDash val="dot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D9D9D9"/>
                      </a:solidFill>
                      <a:prstDash val="dot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D9D9D9"/>
                      </a:solidFill>
                      <a:prstDash val="dot"/>
                      <a:round/>
                      <a:headEnd type="none" w="sm" len="sm"/>
                      <a:tailEnd type="none" w="sm" len="sm"/>
                    </a:lnB>
                  </a:tcPr>
                </a:tc>
              </a:tr>
              <a:tr h="14487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lang="en-GB" sz="1000" u="none" strike="noStrike" cap="none">
                          <a:solidFill>
                            <a:schemeClr val="dk1"/>
                          </a:solidFill>
                        </a:rPr>
                        <a:t>будет иметь</a:t>
                      </a:r>
                      <a:endParaRPr sz="1000" u="none" strike="noStrike" cap="none"/>
                    </a:p>
                  </a:txBody>
                  <a:tcPr marL="0" marR="0" marT="0" marB="0" anchor="b">
                    <a:lnL w="9525" cap="flat" cmpd="sng">
                      <a:solidFill>
                        <a:srgbClr val="D9D9D9"/>
                      </a:solidFill>
                      <a:prstDash val="dot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D9D9D9"/>
                      </a:solidFill>
                      <a:prstDash val="dot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D9D9D9"/>
                      </a:solidFill>
                      <a:prstDash val="dot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D9D9D9"/>
                      </a:solidFill>
                      <a:prstDash val="dot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lang="en-GB" sz="1000" u="none" strike="noStrike" cap="none"/>
                        <a:t>?????????????</a:t>
                      </a:r>
                      <a:endParaRPr sz="1000" u="none" strike="noStrike" cap="none"/>
                    </a:p>
                  </a:txBody>
                  <a:tcPr marL="0" marR="0" marT="0" marB="0" anchor="b">
                    <a:lnL w="9525" cap="flat" cmpd="sng">
                      <a:solidFill>
                        <a:srgbClr val="D9D9D9"/>
                      </a:solidFill>
                      <a:prstDash val="dot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D9D9D9"/>
                      </a:solidFill>
                      <a:prstDash val="dot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D9D9D9"/>
                      </a:solidFill>
                      <a:prstDash val="dot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D9D9D9"/>
                      </a:solidFill>
                      <a:prstDash val="dot"/>
                      <a:round/>
                      <a:headEnd type="none" w="sm" len="sm"/>
                      <a:tailEnd type="none" w="sm" len="sm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29</TotalTime>
  <Words>650</Words>
  <Application>Microsoft Office PowerPoint</Application>
  <PresentationFormat>Экран (16:9)</PresentationFormat>
  <Paragraphs>99</Paragraphs>
  <Slides>10</Slides>
  <Notes>7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4" baseType="lpstr">
      <vt:lpstr>Arial</vt:lpstr>
      <vt:lpstr>Times New Roman</vt:lpstr>
      <vt:lpstr>PT Sans</vt:lpstr>
      <vt:lpstr>Simple Light</vt:lpstr>
      <vt:lpstr>Адаптирующийся персональный тренажер для прокачивания навыков с применением искусственного интеллекта и нейросетей "ТренерЖЖёт".</vt:lpstr>
      <vt:lpstr>Кто Мы?</vt:lpstr>
      <vt:lpstr>Наша матрица «Навыки-интересы»</vt:lpstr>
      <vt:lpstr>Идея проекта</vt:lpstr>
      <vt:lpstr>Краткий паспорт проекта</vt:lpstr>
      <vt:lpstr>Проблема, на решение которой направлен проект</vt:lpstr>
      <vt:lpstr>Барьеры, не позволяющие решить проблему без нашей помощи</vt:lpstr>
      <vt:lpstr>Адаптирующийся персональный тренажер для прокачивания навыков с применением искусственного интеллекта и нейросетей "ТренерЖЖёт". Разработан для обучающихся работающих в проектах технической направленности, желающих получить прирост навыков конструирования, моделирования, прототипирования, креативного мышления, работе в команде, осознанности и пр. в объеме необходимом для выполнения задач проекта. Особенностью тренажера является возможность адаптирующейся настройки уровень учащегося, в том числе под возрастные особенности восприятия. В основе алгоритмов функционирования заложены техники и методики игропрактики, машинного обучения, применение искусственного интеллекта и нейросетей. Существующие готовые методические инструменты, не учитывают ситуационный контекст и шаг развития обучающегося и обладают рядом недостатков, прежде всего связанных с высоким входным порога владения материалом, что затрудняет его применения в формате "Здесь и сейчас« в отличие от них позволит изменить скорости приобретения навыков, позволит получить приимущество за счет расширения многозадачности в проекте, позволит переключаться на более важные задачи в проекте, даст существенную экономию времени, усилий. </vt:lpstr>
      <vt:lpstr>Презентация PowerPoint</vt:lpstr>
      <vt:lpstr> Ура! Мы справимся!  Заполнили гугл-форму и  прикладываем ссылку на нашу презентацию: Описание нашей проектной идеи (google.com) 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Адаптирующийся персональный тренажер для прокачивания навыков с применением искусственного интеллекта и нейросетей "ТренерЖЖёт".</dc:title>
  <cp:lastModifiedBy>Тихомиров Леонид Алексеевич</cp:lastModifiedBy>
  <cp:revision>6</cp:revision>
  <dcterms:modified xsi:type="dcterms:W3CDTF">2021-06-18T08:42:04Z</dcterms:modified>
</cp:coreProperties>
</file>