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8" r:id="rId4"/>
    <p:sldId id="267" r:id="rId5"/>
    <p:sldId id="268" r:id="rId6"/>
    <p:sldId id="270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00B050"/>
    <a:srgbClr val="4542CA"/>
    <a:srgbClr val="326FD4"/>
    <a:srgbClr val="324FC9"/>
    <a:srgbClr val="326ED3"/>
    <a:srgbClr val="8528D6"/>
    <a:srgbClr val="3051C9"/>
    <a:srgbClr val="2A4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2877-0F3B-4040-875F-56A601025F4E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2964-0E5D-4530-8357-BA72F0BCF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2964-0E5D-4530-8357-BA72F0BCFB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1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2964-0E5D-4530-8357-BA72F0BCFB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3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F2964-0E5D-4530-8357-BA72F0BCFB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5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8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3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9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5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8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5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2077-E3F8-4065-811E-B13622354D8A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5940-FB3E-434A-872B-69B83B7E6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2560" y="2300661"/>
            <a:ext cx="385064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Название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621759"/>
            <a:ext cx="61798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 проекта </a:t>
            </a:r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Dream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Team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559" y="2947562"/>
            <a:ext cx="7029811" cy="79248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информационной системы контроля габаритов пассажирских платформ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559" y="4259796"/>
            <a:ext cx="7029810" cy="189484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Наставник: Жукова Марина Сергеевна</a:t>
            </a:r>
          </a:p>
          <a:p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Тирских Владимир Викторович</a:t>
            </a:r>
          </a:p>
          <a:p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Рютин Игорь Дмитриевич</a:t>
            </a:r>
          </a:p>
          <a:p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Пьянкова Алина Андреевна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 Максим Алексеевич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2"/>
          <a:stretch/>
        </p:blipFill>
        <p:spPr>
          <a:xfrm>
            <a:off x="5354245" y="1747229"/>
            <a:ext cx="6837755" cy="51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9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10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CDE7FA-431B-455E-A56B-6F0C5008307D}"/>
              </a:ext>
            </a:extLst>
          </p:cNvPr>
          <p:cNvSpPr/>
          <p:nvPr/>
        </p:nvSpPr>
        <p:spPr>
          <a:xfrm>
            <a:off x="1" y="5921829"/>
            <a:ext cx="12192000" cy="434521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93" y="188273"/>
            <a:ext cx="1680649" cy="60579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316480" y="320040"/>
            <a:ext cx="1845" cy="3427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28587"/>
            <a:ext cx="9734550" cy="51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1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6CDE7FA-431B-455E-A56B-6F0C5008307D}"/>
              </a:ext>
            </a:extLst>
          </p:cNvPr>
          <p:cNvSpPr/>
          <p:nvPr/>
        </p:nvSpPr>
        <p:spPr>
          <a:xfrm>
            <a:off x="1" y="5921829"/>
            <a:ext cx="12192000" cy="434521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14399"/>
            <a:ext cx="11991491" cy="5441951"/>
          </a:xfrm>
          <a:prstGeom prst="rect">
            <a:avLst/>
          </a:prstGeom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11</a:t>
            </a:fld>
            <a:endParaRPr lang="ru-RU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E21FA1-FDB6-434A-B5E7-EFCD30D89B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2373"/>
          <a:stretch/>
        </p:blipFill>
        <p:spPr>
          <a:xfrm>
            <a:off x="4269095" y="3157874"/>
            <a:ext cx="1717912" cy="1758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5DBC2-5A2E-4911-846E-AFEB6B1E9175}"/>
              </a:ext>
            </a:extLst>
          </p:cNvPr>
          <p:cNvSpPr txBox="1"/>
          <p:nvPr/>
        </p:nvSpPr>
        <p:spPr>
          <a:xfrm>
            <a:off x="6217918" y="4219789"/>
            <a:ext cx="1628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на 2035.</a:t>
            </a:r>
            <a:r>
              <a:rPr lang="en-US" sz="1600" dirty="0">
                <a:latin typeface="Bahnschrift" panose="020B0502040204020203" pitchFamily="34" charset="0"/>
                <a:ea typeface="Tahoma" panose="020B0604030504040204" pitchFamily="34" charset="0"/>
                <a:cs typeface="Arial" panose="020B0604020202020204" pitchFamily="34" charset="0"/>
              </a:rPr>
              <a:t>university</a:t>
            </a:r>
            <a:endParaRPr lang="ru-RU" sz="1600" dirty="0">
              <a:latin typeface="Bahnschrift" panose="020B0502040204020203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Финальный слайд-визитка</a:t>
            </a:r>
          </a:p>
        </p:txBody>
      </p:sp>
    </p:spTree>
    <p:extLst>
      <p:ext uri="{BB962C8B-B14F-4D97-AF65-F5344CB8AC3E}">
        <p14:creationId xmlns:p14="http://schemas.microsoft.com/office/powerpoint/2010/main" val="19407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2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" y="860726"/>
            <a:ext cx="11948160" cy="5555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Трудозатратность</a:t>
            </a:r>
            <a:r>
              <a:rPr lang="ru-RU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занесении данных, возможность появления ошибок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19" y="4408227"/>
            <a:ext cx="11948159" cy="14898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Анализ актов производится уполномоченными лицами.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Руководитель сверяет более чем </a:t>
            </a:r>
            <a:r>
              <a:rPr lang="ru-RU" sz="2200" i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800 актов</a:t>
            </a: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Для каждой добавленной в паспорт несоответствий платформы руководитель должен решить какой вид ремонтных работ назначить.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0" y="1502730"/>
            <a:ext cx="11948160" cy="218445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Сначала рабочий заносит результаты замеров на бумагу.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В дирекции данные с бумаги переносятся в базу данных.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Акты, составляемые по результатам замеров из базы данных, печатаются и передаются руководству.</a:t>
            </a:r>
          </a:p>
          <a:p>
            <a:pPr marL="385763" lvl="2" indent="-385763">
              <a:spcBef>
                <a:spcPts val="600"/>
              </a:spcBef>
              <a:buClr>
                <a:srgbClr val="0084B4"/>
              </a:buClr>
              <a:buSzPct val="100000"/>
            </a:pP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Актуализируется и печатается паспорт несоответствий, в который заносятся платформы несоответствующие нормам.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919" y="3769076"/>
            <a:ext cx="11948160" cy="55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самостоятельно обрабатывает все составленные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76744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5B80E48-0879-4A49-8A08-4F91C05B1738}"/>
              </a:ext>
            </a:extLst>
          </p:cNvPr>
          <p:cNvGrpSpPr/>
          <p:nvPr/>
        </p:nvGrpSpPr>
        <p:grpSpPr>
          <a:xfrm>
            <a:off x="1764695" y="1125344"/>
            <a:ext cx="1836922" cy="1836922"/>
            <a:chOff x="2947917" y="2408108"/>
            <a:chExt cx="2016000" cy="2016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DB8BE57C-1D9B-489C-9C01-7E1812244EA0}"/>
                </a:ext>
              </a:extLst>
            </p:cNvPr>
            <p:cNvSpPr/>
            <p:nvPr/>
          </p:nvSpPr>
          <p:spPr>
            <a:xfrm>
              <a:off x="2947917" y="2408108"/>
              <a:ext cx="2016000" cy="2016000"/>
            </a:xfrm>
            <a:prstGeom prst="ellipse">
              <a:avLst/>
            </a:prstGeom>
            <a:gradFill flip="none" rotWithShape="1">
              <a:gsLst>
                <a:gs pos="0">
                  <a:srgbClr val="6B27CE"/>
                </a:gs>
                <a:gs pos="27000">
                  <a:srgbClr val="2A55C8"/>
                </a:gs>
                <a:gs pos="100000">
                  <a:srgbClr val="409AE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://cdn.onlinewebfonts.com/svg/img_108927.png">
              <a:extLst>
                <a:ext uri="{FF2B5EF4-FFF2-40B4-BE49-F238E27FC236}">
                  <a16:creationId xmlns:a16="http://schemas.microsoft.com/office/drawing/2014/main" id="{81259C88-A322-406D-9277-0454F8887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7" t="3740" r="4809" b="3796"/>
            <a:stretch/>
          </p:blipFill>
          <p:spPr bwMode="auto">
            <a:xfrm>
              <a:off x="3073798" y="2543514"/>
              <a:ext cx="1745187" cy="174518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3</a:t>
            </a:fld>
            <a:endParaRPr lang="ru-RU">
              <a:solidFill>
                <a:srgbClr val="0070C0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B27C7D9-221C-426F-AFE3-E48DA745C198}"/>
              </a:ext>
            </a:extLst>
          </p:cNvPr>
          <p:cNvGrpSpPr/>
          <p:nvPr/>
        </p:nvGrpSpPr>
        <p:grpSpPr>
          <a:xfrm>
            <a:off x="1764695" y="4023422"/>
            <a:ext cx="1836923" cy="1836923"/>
            <a:chOff x="7859517" y="2547808"/>
            <a:chExt cx="2016000" cy="2016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7A6A0BD6-3795-48A2-B17C-6216451BC43B}"/>
                </a:ext>
              </a:extLst>
            </p:cNvPr>
            <p:cNvSpPr/>
            <p:nvPr/>
          </p:nvSpPr>
          <p:spPr>
            <a:xfrm>
              <a:off x="7859517" y="2547808"/>
              <a:ext cx="2016000" cy="2016000"/>
            </a:xfrm>
            <a:prstGeom prst="ellipse">
              <a:avLst/>
            </a:prstGeom>
            <a:gradFill flip="none" rotWithShape="1">
              <a:gsLst>
                <a:gs pos="0">
                  <a:srgbClr val="6B27CE"/>
                </a:gs>
                <a:gs pos="27000">
                  <a:srgbClr val="2A55C8"/>
                </a:gs>
                <a:gs pos="100000">
                  <a:srgbClr val="409AE7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https://schtirlitz.ru/800/600/https/www.naradi-stahlwille.cz/data/menu-structure-item-images/originals/z5a07aiko.png">
              <a:extLst>
                <a:ext uri="{FF2B5EF4-FFF2-40B4-BE49-F238E27FC236}">
                  <a16:creationId xmlns:a16="http://schemas.microsoft.com/office/drawing/2014/main" id="{2294BDED-7867-4C84-B637-EA55B3D7F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220" y="2973563"/>
              <a:ext cx="1374699" cy="1301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s://miro.medium.com/max/1024/1*VYnHay-nSJRDfyXtJzXWkA.png">
              <a:extLst>
                <a:ext uri="{FF2B5EF4-FFF2-40B4-BE49-F238E27FC236}">
                  <a16:creationId xmlns:a16="http://schemas.microsoft.com/office/drawing/2014/main" id="{DFE840D9-F095-42BD-8F83-C771740D4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465" y="3157759"/>
              <a:ext cx="462104" cy="46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EA720F4-DFD6-4C3B-BC8C-F8A03DC41682}"/>
              </a:ext>
            </a:extLst>
          </p:cNvPr>
          <p:cNvGrpSpPr/>
          <p:nvPr/>
        </p:nvGrpSpPr>
        <p:grpSpPr>
          <a:xfrm>
            <a:off x="3740336" y="4023422"/>
            <a:ext cx="4231053" cy="1877867"/>
            <a:chOff x="3097793" y="4019358"/>
            <a:chExt cx="3684682" cy="1877867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F8F8580-FCBA-4FFD-9598-7C62B12D8C90}"/>
                </a:ext>
              </a:extLst>
            </p:cNvPr>
            <p:cNvSpPr/>
            <p:nvPr/>
          </p:nvSpPr>
          <p:spPr>
            <a:xfrm>
              <a:off x="3097793" y="4019358"/>
              <a:ext cx="3684682" cy="4239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1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Web-</a:t>
              </a:r>
              <a:r>
                <a:rPr lang="ru-RU" sz="21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интерфейс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168FEF0-61B4-4C42-819E-8FC6A60D57DE}"/>
                </a:ext>
              </a:extLst>
            </p:cNvPr>
            <p:cNvSpPr/>
            <p:nvPr/>
          </p:nvSpPr>
          <p:spPr>
            <a:xfrm>
              <a:off x="3097793" y="4443344"/>
              <a:ext cx="3684682" cy="14538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Руководитель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Входит в интерфейс из браузера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Просматривает отчёты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Получает анализ от системы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Получает предложения видов ремонта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D625033-41AE-4872-9D4D-47C13FA5BA35}"/>
              </a:ext>
            </a:extLst>
          </p:cNvPr>
          <p:cNvGrpSpPr/>
          <p:nvPr/>
        </p:nvGrpSpPr>
        <p:grpSpPr>
          <a:xfrm>
            <a:off x="121920" y="2043804"/>
            <a:ext cx="2510444" cy="2898080"/>
            <a:chOff x="121920" y="2303112"/>
            <a:chExt cx="2510444" cy="2898080"/>
          </a:xfrm>
        </p:grpSpPr>
        <p:pic>
          <p:nvPicPr>
            <p:cNvPr id="29" name="Рисунок 28" descr="База данных">
              <a:extLst>
                <a:ext uri="{FF2B5EF4-FFF2-40B4-BE49-F238E27FC236}">
                  <a16:creationId xmlns:a16="http://schemas.microsoft.com/office/drawing/2014/main" id="{CD39BFB0-D812-4D75-9540-43E896E90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920" y="3280072"/>
              <a:ext cx="914400" cy="914400"/>
            </a:xfrm>
            <a:prstGeom prst="rect">
              <a:avLst/>
            </a:prstGeom>
          </p:spPr>
        </p:pic>
        <p:cxnSp>
          <p:nvCxnSpPr>
            <p:cNvPr id="31" name="Соединитель: уступ 30">
              <a:extLst>
                <a:ext uri="{FF2B5EF4-FFF2-40B4-BE49-F238E27FC236}">
                  <a16:creationId xmlns:a16="http://schemas.microsoft.com/office/drawing/2014/main" id="{1FCF4CB3-B441-4D47-B2FD-F12204E9B2BD}"/>
                </a:ext>
              </a:extLst>
            </p:cNvPr>
            <p:cNvCxnSpPr>
              <a:cxnSpLocks/>
              <a:stCxn id="2" idx="2"/>
              <a:endCxn id="29" idx="0"/>
            </p:cNvCxnSpPr>
            <p:nvPr/>
          </p:nvCxnSpPr>
          <p:spPr>
            <a:xfrm rot="10800000" flipV="1">
              <a:off x="579121" y="2303112"/>
              <a:ext cx="1185575" cy="976959"/>
            </a:xfrm>
            <a:prstGeom prst="bentConnector2">
              <a:avLst/>
            </a:prstGeom>
            <a:ln w="38100">
              <a:solidFill>
                <a:srgbClr val="326FD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: уступ 35">
              <a:extLst>
                <a:ext uri="{FF2B5EF4-FFF2-40B4-BE49-F238E27FC236}">
                  <a16:creationId xmlns:a16="http://schemas.microsoft.com/office/drawing/2014/main" id="{6E1D8BC6-1EF2-4417-A744-A7E17C5910C4}"/>
                </a:ext>
              </a:extLst>
            </p:cNvPr>
            <p:cNvCxnSpPr>
              <a:cxnSpLocks/>
              <a:stCxn id="29" idx="2"/>
              <a:endCxn id="17" idx="2"/>
            </p:cNvCxnSpPr>
            <p:nvPr/>
          </p:nvCxnSpPr>
          <p:spPr>
            <a:xfrm rot="16200000" flipH="1">
              <a:off x="668547" y="4105044"/>
              <a:ext cx="1006720" cy="1185575"/>
            </a:xfrm>
            <a:prstGeom prst="bentConnector2">
              <a:avLst/>
            </a:prstGeom>
            <a:ln w="38100">
              <a:solidFill>
                <a:srgbClr val="326FD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7D7432E-48B4-43E0-8B34-B5D85DFC785D}"/>
                </a:ext>
              </a:extLst>
            </p:cNvPr>
            <p:cNvSpPr/>
            <p:nvPr/>
          </p:nvSpPr>
          <p:spPr>
            <a:xfrm>
              <a:off x="1036320" y="3226227"/>
              <a:ext cx="1596044" cy="10220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Хранилище</a:t>
              </a:r>
            </a:p>
            <a:p>
              <a:r>
                <a:rPr lang="ru-RU" sz="20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данных</a:t>
              </a:r>
              <a:endParaRPr lang="ru-RU" sz="19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1204938-9949-489D-B644-2457F2CB9567}"/>
              </a:ext>
            </a:extLst>
          </p:cNvPr>
          <p:cNvGrpSpPr/>
          <p:nvPr/>
        </p:nvGrpSpPr>
        <p:grpSpPr>
          <a:xfrm>
            <a:off x="8053014" y="1023993"/>
            <a:ext cx="4138987" cy="4698537"/>
            <a:chOff x="8287908" y="1370893"/>
            <a:chExt cx="3751691" cy="4698537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40A060A-BED9-4F49-B6A2-9853255B4854}"/>
                </a:ext>
              </a:extLst>
            </p:cNvPr>
            <p:cNvSpPr/>
            <p:nvPr/>
          </p:nvSpPr>
          <p:spPr>
            <a:xfrm>
              <a:off x="8287908" y="2378893"/>
              <a:ext cx="3751691" cy="36905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расчёте на 837 платформ (один замер в </a:t>
              </a:r>
              <a:r>
                <a:rPr lang="ru-RU" sz="1600" i="1" u="sng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 года</a:t>
              </a:r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Избавляет от трудозатрат на внесение данных в базу данных</a:t>
              </a:r>
            </a:p>
            <a:p>
              <a:pPr lvl="1">
                <a:spcAft>
                  <a:spcPts val="300"/>
                </a:spcAft>
              </a:pPr>
              <a:r>
                <a:rPr lang="ru-RU" sz="1600" b="1" i="1" dirty="0">
                  <a:solidFill>
                    <a:srgbClr val="4542C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140 часов раб. времени</a:t>
              </a:r>
            </a:p>
            <a:p>
              <a:pPr lvl="1">
                <a:spcAft>
                  <a:spcPts val="300"/>
                </a:spcAft>
              </a:pPr>
              <a:r>
                <a:rPr lang="ru-RU" sz="1600" b="1" i="1" dirty="0">
                  <a:solidFill>
                    <a:srgbClr val="4542C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≈ 29 тыс. рублей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Экономит время на подписание и сверку актов</a:t>
              </a:r>
            </a:p>
            <a:p>
              <a:pPr lvl="1">
                <a:spcAft>
                  <a:spcPts val="300"/>
                </a:spcAft>
              </a:pPr>
              <a:r>
                <a:rPr lang="ru-RU" sz="1600" b="1" i="1" dirty="0">
                  <a:solidFill>
                    <a:srgbClr val="4542C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209 часов раб. времени</a:t>
              </a:r>
            </a:p>
            <a:p>
              <a:pPr lvl="1">
                <a:spcAft>
                  <a:spcPts val="300"/>
                </a:spcAft>
              </a:pPr>
              <a:r>
                <a:rPr lang="ru-RU" sz="1600" b="1" i="1" dirty="0">
                  <a:solidFill>
                    <a:srgbClr val="4542C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≈ 100 тыс. рублей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Экономит бумагу</a:t>
              </a:r>
            </a:p>
            <a:p>
              <a:pPr lvl="1">
                <a:spcAft>
                  <a:spcPts val="300"/>
                </a:spcAft>
              </a:pPr>
              <a:r>
                <a:rPr lang="ru-RU" sz="1600" b="1" i="1" dirty="0">
                  <a:solidFill>
                    <a:srgbClr val="4542C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тыс. рублей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Предоставляет подробный анализ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 принятия решений</a:t>
              </a:r>
            </a:p>
            <a:p>
              <a:endPara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96EF644-3381-4AD1-B643-CF775F3D84CF}"/>
                </a:ext>
              </a:extLst>
            </p:cNvPr>
            <p:cNvSpPr/>
            <p:nvPr/>
          </p:nvSpPr>
          <p:spPr>
            <a:xfrm>
              <a:off x="8287908" y="1370893"/>
              <a:ext cx="3751691" cy="55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1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Зачем нужна система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62F6CFA-F835-44AA-B297-7E4F56172B74}"/>
              </a:ext>
            </a:extLst>
          </p:cNvPr>
          <p:cNvGrpSpPr/>
          <p:nvPr/>
        </p:nvGrpSpPr>
        <p:grpSpPr>
          <a:xfrm>
            <a:off x="3740336" y="1138691"/>
            <a:ext cx="4231053" cy="1837223"/>
            <a:chOff x="3097793" y="1735131"/>
            <a:chExt cx="3140827" cy="1837223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92544F9-F6E1-4688-84DA-1A91A35A5A9B}"/>
                </a:ext>
              </a:extLst>
            </p:cNvPr>
            <p:cNvSpPr/>
            <p:nvPr/>
          </p:nvSpPr>
          <p:spPr>
            <a:xfrm>
              <a:off x="3097793" y="1735131"/>
              <a:ext cx="3140827" cy="4239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1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Мобильное приложение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6EDE0C1-EF16-4579-A61E-B283B0F4837D}"/>
                </a:ext>
              </a:extLst>
            </p:cNvPr>
            <p:cNvSpPr/>
            <p:nvPr/>
          </p:nvSpPr>
          <p:spPr>
            <a:xfrm>
              <a:off x="3097793" y="2159118"/>
              <a:ext cx="3140827" cy="14132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Работник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Входит под своим логином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Выбирает платформу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Делает замеры</a:t>
              </a:r>
            </a:p>
            <a:p>
              <a:r>
                <a:rPr lang="ru-RU" sz="16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Отправляет результаты</a:t>
              </a:r>
            </a:p>
          </p:txBody>
        </p:sp>
      </p:grp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311C26CD-F12D-4F44-B1C1-EA9C56A111E4}"/>
              </a:ext>
            </a:extLst>
          </p:cNvPr>
          <p:cNvCxnSpPr>
            <a:cxnSpLocks/>
          </p:cNvCxnSpPr>
          <p:nvPr/>
        </p:nvCxnSpPr>
        <p:spPr>
          <a:xfrm>
            <a:off x="7765345" y="1236022"/>
            <a:ext cx="12700" cy="4536000"/>
          </a:xfrm>
          <a:prstGeom prst="bentConnector3">
            <a:avLst>
              <a:gd name="adj1" fmla="val 1100000"/>
            </a:avLst>
          </a:prstGeom>
          <a:ln w="22225" cap="rnd">
            <a:solidFill>
              <a:srgbClr val="0070C0"/>
            </a:solidFill>
            <a:round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6CDE7FA-431B-455E-A56B-6F0C5008307D}"/>
              </a:ext>
            </a:extLst>
          </p:cNvPr>
          <p:cNvSpPr/>
          <p:nvPr/>
        </p:nvSpPr>
        <p:spPr>
          <a:xfrm>
            <a:off x="1" y="5921829"/>
            <a:ext cx="12192000" cy="434521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23239" y="5863900"/>
            <a:ext cx="4117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тыс. 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в год</a:t>
            </a:r>
          </a:p>
        </p:txBody>
      </p:sp>
    </p:spTree>
    <p:extLst>
      <p:ext uri="{BB962C8B-B14F-4D97-AF65-F5344CB8AC3E}">
        <p14:creationId xmlns:p14="http://schemas.microsoft.com/office/powerpoint/2010/main" val="336728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EFC29B-B604-40EB-87F5-1CAE6F95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52"/>
          <a:stretch/>
        </p:blipFill>
        <p:spPr>
          <a:xfrm>
            <a:off x="-79749" y="1750281"/>
            <a:ext cx="6520731" cy="3851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43B0B8-E5BC-4492-AE2F-966DCF787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2"/>
          <a:stretch/>
        </p:blipFill>
        <p:spPr>
          <a:xfrm>
            <a:off x="727592" y="1948872"/>
            <a:ext cx="4825961" cy="2770541"/>
          </a:xfrm>
          <a:prstGeom prst="rect">
            <a:avLst/>
          </a:prstGeom>
          <a:effectLst>
            <a:innerShdw blurRad="114300">
              <a:prstClr val="black">
                <a:alpha val="33000"/>
              </a:prstClr>
            </a:inn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CD28DE-1674-4EA2-8272-65E4E172B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53" y="1403825"/>
            <a:ext cx="3663017" cy="46164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4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8E3ABC-F2C1-4A22-8C20-AF35B60B1FDC}"/>
              </a:ext>
            </a:extLst>
          </p:cNvPr>
          <p:cNvSpPr/>
          <p:nvPr/>
        </p:nvSpPr>
        <p:spPr>
          <a:xfrm>
            <a:off x="121919" y="865036"/>
            <a:ext cx="1935351" cy="554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B73C8F-335B-4288-8CD0-9CC96B25F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57" y="1422398"/>
            <a:ext cx="3771634" cy="4513437"/>
          </a:xfrm>
          <a:prstGeom prst="rect">
            <a:avLst/>
          </a:prstGeom>
          <a:effectLst>
            <a:innerShdw blurRad="139700" dist="292100">
              <a:prstClr val="black">
                <a:alpha val="29000"/>
              </a:prstClr>
            </a:inn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728F8D-A4DF-43D1-B60B-32C61D8EB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67" y="853080"/>
            <a:ext cx="4025789" cy="5180867"/>
          </a:xfrm>
          <a:prstGeom prst="rect">
            <a:avLst/>
          </a:prstGeom>
          <a:effectLst>
            <a:outerShdw blurRad="88900" dist="38100" dir="15600000" algn="b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89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CDE7FA-431B-455E-A56B-6F0C5008307D}"/>
              </a:ext>
            </a:extLst>
          </p:cNvPr>
          <p:cNvSpPr/>
          <p:nvPr/>
        </p:nvSpPr>
        <p:spPr>
          <a:xfrm>
            <a:off x="1" y="5921829"/>
            <a:ext cx="12192000" cy="434521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188" y="915740"/>
            <a:ext cx="11485744" cy="1134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– Восточно-Сибирский филиал ОАО «РЖД». </a:t>
            </a: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связи с политикой централизованного внедрения информационных систем ОАО «РЖД», возможно внедрение системы на всю сеть железных дорог компании.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5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46075F-FC32-4C4D-9B24-295DFFEA71CA}"/>
              </a:ext>
            </a:extLst>
          </p:cNvPr>
          <p:cNvSpPr/>
          <p:nvPr/>
        </p:nvSpPr>
        <p:spPr>
          <a:xfrm>
            <a:off x="522187" y="5486059"/>
            <a:ext cx="11485744" cy="871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долгосрочной перспективе предполагается настроить и использовать систему для проведения обследований складских, производственных помещений, мостов, тоннелей.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187" y="2165610"/>
            <a:ext cx="5130468" cy="31025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Вторичный рынок – управляющие компании.</a:t>
            </a: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rgbClr val="0070C0"/>
                </a:solidFill>
              </a:rPr>
              <a:t>В сфере жилищно-коммунального хозяйства есть спрос на использование простого средства контроля и занесения замеров при проведении обследований жилых зданий.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ru-RU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00"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Уже получены </a:t>
            </a:r>
            <a:r>
              <a:rPr lang="ru-RU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отзывы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нескольких управляющих компаний!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6" y="2050060"/>
            <a:ext cx="6355275" cy="3439539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4347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6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6CDE7FA-431B-455E-A56B-6F0C5008307D}"/>
              </a:ext>
            </a:extLst>
          </p:cNvPr>
          <p:cNvSpPr/>
          <p:nvPr/>
        </p:nvSpPr>
        <p:spPr>
          <a:xfrm>
            <a:off x="1" y="5921829"/>
            <a:ext cx="12192000" cy="434521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0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Конкуренты и ваши преимущества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7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43353"/>
              </p:ext>
            </p:extLst>
          </p:nvPr>
        </p:nvGraphicFramePr>
        <p:xfrm>
          <a:off x="280986" y="1143289"/>
          <a:ext cx="11409443" cy="47019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0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0524">
                  <a:extLst>
                    <a:ext uri="{9D8B030D-6E8A-4147-A177-3AD203B41FA5}">
                      <a16:colId xmlns:a16="http://schemas.microsoft.com/office/drawing/2014/main" val="3629657461"/>
                    </a:ext>
                  </a:extLst>
                </a:gridCol>
              </a:tblGrid>
              <a:tr h="3132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Создаваемый </a:t>
                      </a:r>
                      <a:r>
                        <a:rPr lang="ru-RU" sz="1400" b="1" baseline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lang="ru-RU" sz="1400" b="1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конкуренты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системы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 OBJ |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контроля габаритов пассажирских железнодорожных платформ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Передвижная станция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Лазерная цифровая система измерения габаритов сооружений на железных дорогах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cap="all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СМИС ЭКСПЕРТ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габаритного контроля и мониторинга состояния пассажирских железнодорожных платформ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Тесла тек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kern="1200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автоматического измерения габаритного состояния пассажирских платформ и сооружений. 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Простота использования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процесса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Легкость внедрения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0084B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 анализ данных 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 descr="Маркеры-галочки">
            <a:extLst>
              <a:ext uri="{FF2B5EF4-FFF2-40B4-BE49-F238E27FC236}">
                <a16:creationId xmlns:a16="http://schemas.microsoft.com/office/drawing/2014/main" id="{F43DCB47-90C0-4CE5-A7B0-D27262BE5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2738" y="3175022"/>
            <a:ext cx="406400" cy="406400"/>
          </a:xfrm>
          <a:prstGeom prst="rect">
            <a:avLst/>
          </a:prstGeom>
        </p:spPr>
      </p:pic>
      <p:pic>
        <p:nvPicPr>
          <p:cNvPr id="7" name="Рисунок 6" descr="Закрыть">
            <a:extLst>
              <a:ext uri="{FF2B5EF4-FFF2-40B4-BE49-F238E27FC236}">
                <a16:creationId xmlns:a16="http://schemas.microsoft.com/office/drawing/2014/main" id="{D99F8854-7075-4745-B3BA-010D8741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644" y="5288474"/>
            <a:ext cx="406400" cy="406400"/>
          </a:xfrm>
          <a:prstGeom prst="rect">
            <a:avLst/>
          </a:prstGeom>
        </p:spPr>
      </p:pic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id="{FD3EA1C4-7C9F-428F-9B59-6533068E2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8953" y="3860710"/>
            <a:ext cx="406400" cy="406400"/>
          </a:xfrm>
          <a:prstGeom prst="rect">
            <a:avLst/>
          </a:prstGeom>
        </p:spPr>
      </p:pic>
      <p:pic>
        <p:nvPicPr>
          <p:cNvPr id="10" name="Рисунок 9" descr="Маркеры-галочки">
            <a:extLst>
              <a:ext uri="{FF2B5EF4-FFF2-40B4-BE49-F238E27FC236}">
                <a16:creationId xmlns:a16="http://schemas.microsoft.com/office/drawing/2014/main" id="{9CD2E6E6-35DE-47E9-A784-664E00A7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8953" y="4549780"/>
            <a:ext cx="406400" cy="406400"/>
          </a:xfrm>
          <a:prstGeom prst="rect">
            <a:avLst/>
          </a:prstGeom>
        </p:spPr>
      </p:pic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id="{660C2E85-9DC1-4F7E-8501-70E8D21D8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8953" y="5238850"/>
            <a:ext cx="406400" cy="406400"/>
          </a:xfrm>
          <a:prstGeom prst="rect">
            <a:avLst/>
          </a:prstGeom>
        </p:spPr>
      </p:pic>
      <p:pic>
        <p:nvPicPr>
          <p:cNvPr id="14" name="Рисунок 13" descr="Закрыть">
            <a:extLst>
              <a:ext uri="{FF2B5EF4-FFF2-40B4-BE49-F238E27FC236}">
                <a16:creationId xmlns:a16="http://schemas.microsoft.com/office/drawing/2014/main" id="{E7461703-C4E7-4FCB-8749-7B1F7B6AC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0890" y="4557482"/>
            <a:ext cx="406400" cy="406400"/>
          </a:xfrm>
          <a:prstGeom prst="rect">
            <a:avLst/>
          </a:prstGeom>
        </p:spPr>
      </p:pic>
      <p:pic>
        <p:nvPicPr>
          <p:cNvPr id="15" name="Рисунок 14" descr="Закрыть">
            <a:extLst>
              <a:ext uri="{FF2B5EF4-FFF2-40B4-BE49-F238E27FC236}">
                <a16:creationId xmlns:a16="http://schemas.microsoft.com/office/drawing/2014/main" id="{BFC7A658-F771-4E9C-B6FA-1810883D0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2919" y="3175022"/>
            <a:ext cx="406400" cy="406400"/>
          </a:xfrm>
          <a:prstGeom prst="rect">
            <a:avLst/>
          </a:prstGeom>
        </p:spPr>
      </p:pic>
      <p:pic>
        <p:nvPicPr>
          <p:cNvPr id="16" name="Рисунок 15" descr="Маркеры-галочки">
            <a:extLst>
              <a:ext uri="{FF2B5EF4-FFF2-40B4-BE49-F238E27FC236}">
                <a16:creationId xmlns:a16="http://schemas.microsoft.com/office/drawing/2014/main" id="{804C2367-64FB-4448-9E2E-D3D02226D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9317" y="3866252"/>
            <a:ext cx="406400" cy="406400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id="{CFFF88F2-6496-45EA-B720-67E2480A5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1611" y="5288474"/>
            <a:ext cx="406400" cy="406400"/>
          </a:xfrm>
          <a:prstGeom prst="rect">
            <a:avLst/>
          </a:prstGeom>
        </p:spPr>
      </p:pic>
      <p:pic>
        <p:nvPicPr>
          <p:cNvPr id="18" name="Рисунок 17" descr="Закрыть">
            <a:extLst>
              <a:ext uri="{FF2B5EF4-FFF2-40B4-BE49-F238E27FC236}">
                <a16:creationId xmlns:a16="http://schemas.microsoft.com/office/drawing/2014/main" id="{5F19CB5C-E68D-4FFE-A969-7AB4B55FC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1611" y="4575281"/>
            <a:ext cx="406400" cy="406400"/>
          </a:xfrm>
          <a:prstGeom prst="rect">
            <a:avLst/>
          </a:prstGeom>
        </p:spPr>
      </p:pic>
      <p:pic>
        <p:nvPicPr>
          <p:cNvPr id="19" name="Рисунок 18" descr="Закрыть">
            <a:extLst>
              <a:ext uri="{FF2B5EF4-FFF2-40B4-BE49-F238E27FC236}">
                <a16:creationId xmlns:a16="http://schemas.microsoft.com/office/drawing/2014/main" id="{75010E26-54F4-4519-996E-E06A5C08F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1611" y="3858303"/>
            <a:ext cx="406400" cy="406400"/>
          </a:xfrm>
          <a:prstGeom prst="rect">
            <a:avLst/>
          </a:prstGeom>
        </p:spPr>
      </p:pic>
      <p:pic>
        <p:nvPicPr>
          <p:cNvPr id="20" name="Рисунок 19" descr="Закрыть">
            <a:extLst>
              <a:ext uri="{FF2B5EF4-FFF2-40B4-BE49-F238E27FC236}">
                <a16:creationId xmlns:a16="http://schemas.microsoft.com/office/drawing/2014/main" id="{DB77C65C-E5AE-4341-997A-B58B621AE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1611" y="3185048"/>
            <a:ext cx="406400" cy="406400"/>
          </a:xfrm>
          <a:prstGeom prst="rect">
            <a:avLst/>
          </a:prstGeom>
        </p:spPr>
      </p:pic>
      <p:pic>
        <p:nvPicPr>
          <p:cNvPr id="21" name="Рисунок 20" descr="Маркеры-галочки">
            <a:extLst>
              <a:ext uri="{FF2B5EF4-FFF2-40B4-BE49-F238E27FC236}">
                <a16:creationId xmlns:a16="http://schemas.microsoft.com/office/drawing/2014/main" id="{CFFF88F2-6496-45EA-B720-67E2480A5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4575" y="5238850"/>
            <a:ext cx="406400" cy="406400"/>
          </a:xfrm>
          <a:prstGeom prst="rect">
            <a:avLst/>
          </a:prstGeom>
        </p:spPr>
      </p:pic>
      <p:pic>
        <p:nvPicPr>
          <p:cNvPr id="22" name="Рисунок 21" descr="Закрыть">
            <a:extLst>
              <a:ext uri="{FF2B5EF4-FFF2-40B4-BE49-F238E27FC236}">
                <a16:creationId xmlns:a16="http://schemas.microsoft.com/office/drawing/2014/main" id="{5F19CB5C-E68D-4FFE-A969-7AB4B55FC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8275" y="4525657"/>
            <a:ext cx="406400" cy="406400"/>
          </a:xfrm>
          <a:prstGeom prst="rect">
            <a:avLst/>
          </a:prstGeom>
        </p:spPr>
      </p:pic>
      <p:pic>
        <p:nvPicPr>
          <p:cNvPr id="24" name="Рисунок 23" descr="Закрыть">
            <a:extLst>
              <a:ext uri="{FF2B5EF4-FFF2-40B4-BE49-F238E27FC236}">
                <a16:creationId xmlns:a16="http://schemas.microsoft.com/office/drawing/2014/main" id="{DB77C65C-E5AE-4341-997A-B58B621AE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8275" y="3146712"/>
            <a:ext cx="406400" cy="406400"/>
          </a:xfrm>
          <a:prstGeom prst="rect">
            <a:avLst/>
          </a:prstGeom>
        </p:spPr>
      </p:pic>
      <p:pic>
        <p:nvPicPr>
          <p:cNvPr id="25" name="Рисунок 24" descr="Маркеры-галочки">
            <a:extLst>
              <a:ext uri="{FF2B5EF4-FFF2-40B4-BE49-F238E27FC236}">
                <a16:creationId xmlns:a16="http://schemas.microsoft.com/office/drawing/2014/main" id="{CFFF88F2-6496-45EA-B720-67E2480A5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8275" y="38583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429760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Бизнес-модель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8</a:t>
            </a:fld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21348"/>
              </p:ext>
            </p:extLst>
          </p:nvPr>
        </p:nvGraphicFramePr>
        <p:xfrm>
          <a:off x="255625" y="821802"/>
          <a:ext cx="11654724" cy="5721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75">
                  <a:extLst>
                    <a:ext uri="{9D8B030D-6E8A-4147-A177-3AD203B41FA5}">
                      <a16:colId xmlns:a16="http://schemas.microsoft.com/office/drawing/2014/main" val="771737394"/>
                    </a:ext>
                  </a:extLst>
                </a:gridCol>
                <a:gridCol w="2530997">
                  <a:extLst>
                    <a:ext uri="{9D8B030D-6E8A-4147-A177-3AD203B41FA5}">
                      <a16:colId xmlns:a16="http://schemas.microsoft.com/office/drawing/2014/main" val="1622866434"/>
                    </a:ext>
                  </a:extLst>
                </a:gridCol>
                <a:gridCol w="3148314">
                  <a:extLst>
                    <a:ext uri="{9D8B030D-6E8A-4147-A177-3AD203B41FA5}">
                      <a16:colId xmlns:a16="http://schemas.microsoft.com/office/drawing/2014/main" val="318192799"/>
                    </a:ext>
                  </a:extLst>
                </a:gridCol>
                <a:gridCol w="2314937">
                  <a:extLst>
                    <a:ext uri="{9D8B030D-6E8A-4147-A177-3AD203B41FA5}">
                      <a16:colId xmlns:a16="http://schemas.microsoft.com/office/drawing/2014/main" val="1924433797"/>
                    </a:ext>
                  </a:extLst>
                </a:gridCol>
                <a:gridCol w="1782501">
                  <a:extLst>
                    <a:ext uri="{9D8B030D-6E8A-4147-A177-3AD203B41FA5}">
                      <a16:colId xmlns:a16="http://schemas.microsoft.com/office/drawing/2014/main" val="2367283017"/>
                    </a:ext>
                  </a:extLst>
                </a:gridCol>
              </a:tblGrid>
              <a:tr h="558864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Проблема и существующие альтернативы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Отсутствие автоматизации процесса контроля и анализа габаритов пассажирских платформ.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рынке есть несколько альтернативных решений.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Решение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Использование мобильного приложения для занесения результатов замеров.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анализа воспользоваться веб-интерфейсом.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Ценностные предложения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Использование этого решения позволит клиентам: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Упростить и ускорить документооборот, связанный с передачей и реализацией данных;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Проводить комплексный анализ данных;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Осуществлять поддержку принятия решений;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Избавиться от затрат времени и материальных средств на сбор и обработку данных.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Характеристики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процесса;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системные требования;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Удобный интерфейс и простота использования.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Скрытое преимущество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Своевременность и качество мониторинга;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Быстрое реагирование на критические показатели;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Благодаря освобождению сотрудников от механической работы можно поручить им проведение детального анализа.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Сегменты клиентов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клиенты продукта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«РЖД».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Вторичный рынок – управляющие компании (УК).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975293"/>
                  </a:ext>
                </a:extLst>
              </a:tr>
              <a:tr h="444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Ключевые ресурсы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Нормативные</a:t>
                      </a: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документы.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Связь с администрацией города.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Типы ресурсов:</a:t>
                      </a:r>
                      <a:b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Интеллектуальные (свидетельство государственной регистрации на программу ЭВМ).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Человеческие (программист, разработчик)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Финансовые (инвестиции)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31635"/>
                  </a:ext>
                </a:extLst>
              </a:tr>
              <a:tr h="1400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Каналы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 связи – прямые.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Через муниципальные курирующие учреждения для управляющих компаний.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Платформа НТИ.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6749"/>
                  </a:ext>
                </a:extLst>
              </a:tr>
              <a:tr h="1323973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Структура издержек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Разовые: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Стоимость разработки ПО для ОАО «РЖД» 400 тыс. руб.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Модификация созданного ПО для УК 267 тыс. руб.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Постоянные расходы: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Фонд оплаты труда сотрудников 210 тыс. руб. в месяц. Аренда сервера, домена 10 тыс. руб. в месяц.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Постоянные расходы в год 2 640 тыс. руб.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Потоки доходов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Разовые: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Разовая продажа для ОАО «РЖД» - 1 500 тыс. руб.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подписке (в год):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крупных УК 10 компаний - 300 домов в среднем по  300 руб. за дом = 900 тыс.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Для средних УК 54 компаний - 150 домов в среднем по  220 руб. за дом = 1 782 тыс. руб.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Примерная доходность 2 682 тыс. руб. в год </a:t>
                      </a:r>
                      <a:r>
                        <a:rPr lang="ru-RU" sz="1200" u="sng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без учёта дальнейшего расширения.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Планируется гибкий подход к ценообразованию и индивидуальная настройка под клиента.</a:t>
                      </a:r>
                    </a:p>
                  </a:txBody>
                  <a:tcPr marL="55424" marR="55424" marT="27712" marB="27712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24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920" y="121920"/>
            <a:ext cx="4959366" cy="792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Текущие результаты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2365940-FB3E-434A-872B-69B83B7E6D97}" type="slidenum">
              <a:rPr lang="ru-RU">
                <a:solidFill>
                  <a:srgbClr val="0070C0"/>
                </a:solidFill>
              </a:rPr>
              <a:pPr/>
              <a:t>9</a:t>
            </a:fld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2F12A56-07F4-E94A-BCF3-B2B0046C09BE}"/>
              </a:ext>
            </a:extLst>
          </p:cNvPr>
          <p:cNvSpPr txBox="1">
            <a:spLocks/>
          </p:cNvSpPr>
          <p:nvPr/>
        </p:nvSpPr>
        <p:spPr>
          <a:xfrm>
            <a:off x="121920" y="914399"/>
            <a:ext cx="11927325" cy="472440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68580" tIns="34290" rIns="68580" bIns="3429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Получены требования к будущей информационной системе.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Проведен анализ рынка и конкурентов.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Проведено функциональное моделирование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Разработана схема базы данных.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Создан макет интерфейса мобильного приложения.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Проводится исследование вторичного рынка.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Ведется активный цифровой профиль в системе НТИ.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Ближайшие цели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- дополнительные встречи с заказчиком,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обеспечить безопасность данных,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создать макет интерфейса руководителя,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UI/UX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решение.</a:t>
            </a:r>
          </a:p>
          <a:p>
            <a:pPr marL="396000" lvl="2" indent="-385763">
              <a:spcBef>
                <a:spcPts val="600"/>
              </a:spcBef>
              <a:spcAft>
                <a:spcPts val="600"/>
              </a:spcAft>
              <a:buClr>
                <a:srgbClr val="0084B4"/>
              </a:buClr>
              <a:buSzPct val="100000"/>
            </a:pPr>
            <a:r>
              <a:rPr lang="ru-RU" sz="2000" i="1" u="sng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Долгосрочные цели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– масштабирование, расширение функциональных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2943694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754</Words>
  <Application>Microsoft Office PowerPoint</Application>
  <PresentationFormat>Широкоэкранный</PresentationFormat>
  <Paragraphs>154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Bahnschrift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Рютин</dc:creator>
  <cp:lastModifiedBy>Игорь Рютин</cp:lastModifiedBy>
  <cp:revision>160</cp:revision>
  <dcterms:modified xsi:type="dcterms:W3CDTF">2022-12-03T03:42:56Z</dcterms:modified>
</cp:coreProperties>
</file>