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80" r:id="rId2"/>
    <p:sldId id="270" r:id="rId3"/>
    <p:sldId id="281" r:id="rId4"/>
    <p:sldId id="283" r:id="rId5"/>
    <p:sldId id="352" r:id="rId6"/>
    <p:sldId id="353" r:id="rId7"/>
    <p:sldId id="257" r:id="rId8"/>
    <p:sldId id="284" r:id="rId9"/>
    <p:sldId id="354" r:id="rId10"/>
    <p:sldId id="355" r:id="rId11"/>
    <p:sldId id="357" r:id="rId12"/>
    <p:sldId id="358" r:id="rId13"/>
    <p:sldId id="359" r:id="rId14"/>
    <p:sldId id="360" r:id="rId15"/>
    <p:sldId id="361" r:id="rId16"/>
    <p:sldId id="363" r:id="rId17"/>
    <p:sldId id="364" r:id="rId18"/>
    <p:sldId id="365" r:id="rId19"/>
    <p:sldId id="366" r:id="rId20"/>
    <p:sldId id="368" r:id="rId21"/>
    <p:sldId id="273" r:id="rId22"/>
    <p:sldId id="369" r:id="rId23"/>
    <p:sldId id="274" r:id="rId24"/>
    <p:sldId id="271" r:id="rId25"/>
    <p:sldId id="268" r:id="rId26"/>
    <p:sldId id="310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1"/>
    <p:restoredTop sz="94656"/>
  </p:normalViewPr>
  <p:slideViewPr>
    <p:cSldViewPr snapToGrid="0" snapToObjects="1">
      <p:cViewPr varScale="1">
        <p:scale>
          <a:sx n="149" d="100"/>
          <a:sy n="149" d="100"/>
        </p:scale>
        <p:origin x="48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67A1C-F29F-5841-82BA-6F80CBF51EBF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F3D5F-8B69-224D-AB07-0CD1BE688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506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85">
            <a:extLst>
              <a:ext uri="{FF2B5EF4-FFF2-40B4-BE49-F238E27FC236}">
                <a16:creationId xmlns:a16="http://schemas.microsoft.com/office/drawing/2014/main" id="{D5524AF4-D905-124C-82AF-476B55B33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6147" name="Shape 86">
            <a:extLst>
              <a:ext uri="{FF2B5EF4-FFF2-40B4-BE49-F238E27FC236}">
                <a16:creationId xmlns:a16="http://schemas.microsoft.com/office/drawing/2014/main" id="{F5F68CF0-E6BA-6848-86A4-8D8747C854D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041115087 h 120000"/>
              <a:gd name="T6" fmla="*/ 0 w 120000"/>
              <a:gd name="T7" fmla="*/ 204111508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12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7202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13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6274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14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963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15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7334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16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0698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>
            <a:extLst>
              <a:ext uri="{FF2B5EF4-FFF2-40B4-BE49-F238E27FC236}">
                <a16:creationId xmlns:a16="http://schemas.microsoft.com/office/drawing/2014/main" id="{03ACD5F3-D183-797C-660A-F3E7B31E7E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>
            <a:extLst>
              <a:ext uri="{FF2B5EF4-FFF2-40B4-BE49-F238E27FC236}">
                <a16:creationId xmlns:a16="http://schemas.microsoft.com/office/drawing/2014/main" id="{5C243D9D-FAA1-53C3-D884-AB3DCEB0F9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 b="1">
              <a:solidFill>
                <a:srgbClr val="FF0000"/>
              </a:solidFill>
            </a:endParaRPr>
          </a:p>
        </p:txBody>
      </p:sp>
      <p:sp>
        <p:nvSpPr>
          <p:cNvPr id="55300" name="Номер слайда 3">
            <a:extLst>
              <a:ext uri="{FF2B5EF4-FFF2-40B4-BE49-F238E27FC236}">
                <a16:creationId xmlns:a16="http://schemas.microsoft.com/office/drawing/2014/main" id="{3EE24EBC-F6F0-3391-7206-377BA7055C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0BA560A-935D-422B-8AF9-B1A017777CFE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17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25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>
            <a:extLst>
              <a:ext uri="{FF2B5EF4-FFF2-40B4-BE49-F238E27FC236}">
                <a16:creationId xmlns:a16="http://schemas.microsoft.com/office/drawing/2014/main" id="{03ACD5F3-D183-797C-660A-F3E7B31E7E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>
            <a:extLst>
              <a:ext uri="{FF2B5EF4-FFF2-40B4-BE49-F238E27FC236}">
                <a16:creationId xmlns:a16="http://schemas.microsoft.com/office/drawing/2014/main" id="{5C243D9D-FAA1-53C3-D884-AB3DCEB0F9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 b="1">
              <a:solidFill>
                <a:srgbClr val="FF0000"/>
              </a:solidFill>
            </a:endParaRPr>
          </a:p>
        </p:txBody>
      </p:sp>
      <p:sp>
        <p:nvSpPr>
          <p:cNvPr id="55300" name="Номер слайда 3">
            <a:extLst>
              <a:ext uri="{FF2B5EF4-FFF2-40B4-BE49-F238E27FC236}">
                <a16:creationId xmlns:a16="http://schemas.microsoft.com/office/drawing/2014/main" id="{3EE24EBC-F6F0-3391-7206-377BA7055C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0BA560A-935D-422B-8AF9-B1A017777CFE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18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5049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>
            <a:extLst>
              <a:ext uri="{FF2B5EF4-FFF2-40B4-BE49-F238E27FC236}">
                <a16:creationId xmlns:a16="http://schemas.microsoft.com/office/drawing/2014/main" id="{03ACD5F3-D183-797C-660A-F3E7B31E7E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>
            <a:extLst>
              <a:ext uri="{FF2B5EF4-FFF2-40B4-BE49-F238E27FC236}">
                <a16:creationId xmlns:a16="http://schemas.microsoft.com/office/drawing/2014/main" id="{5C243D9D-FAA1-53C3-D884-AB3DCEB0F9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 b="1">
              <a:solidFill>
                <a:srgbClr val="FF0000"/>
              </a:solidFill>
            </a:endParaRPr>
          </a:p>
        </p:txBody>
      </p:sp>
      <p:sp>
        <p:nvSpPr>
          <p:cNvPr id="55300" name="Номер слайда 3">
            <a:extLst>
              <a:ext uri="{FF2B5EF4-FFF2-40B4-BE49-F238E27FC236}">
                <a16:creationId xmlns:a16="http://schemas.microsoft.com/office/drawing/2014/main" id="{3EE24EBC-F6F0-3391-7206-377BA7055C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0BA560A-935D-422B-8AF9-B1A017777CFE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19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8648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>
            <a:extLst>
              <a:ext uri="{FF2B5EF4-FFF2-40B4-BE49-F238E27FC236}">
                <a16:creationId xmlns:a16="http://schemas.microsoft.com/office/drawing/2014/main" id="{3C5396AF-878A-4C38-4A6F-FC6D86452B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Заметки 2">
            <a:extLst>
              <a:ext uri="{FF2B5EF4-FFF2-40B4-BE49-F238E27FC236}">
                <a16:creationId xmlns:a16="http://schemas.microsoft.com/office/drawing/2014/main" id="{0E1978C8-07F4-2A1B-0C37-0CC04201A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altLang="ru-RU"/>
          </a:p>
        </p:txBody>
      </p:sp>
      <p:sp>
        <p:nvSpPr>
          <p:cNvPr id="80900" name="Номер слайда 3">
            <a:extLst>
              <a:ext uri="{FF2B5EF4-FFF2-40B4-BE49-F238E27FC236}">
                <a16:creationId xmlns:a16="http://schemas.microsoft.com/office/drawing/2014/main" id="{CB1905E8-CD3D-34A7-0A03-3467CCBEC7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373C25-454E-43BC-957A-D255ACA3F423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20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1740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раз слайда 1">
            <a:extLst>
              <a:ext uri="{FF2B5EF4-FFF2-40B4-BE49-F238E27FC236}">
                <a16:creationId xmlns:a16="http://schemas.microsoft.com/office/drawing/2014/main" id="{97B5376E-E911-ACCF-616B-7679CBB946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Заметки 2">
            <a:extLst>
              <a:ext uri="{FF2B5EF4-FFF2-40B4-BE49-F238E27FC236}">
                <a16:creationId xmlns:a16="http://schemas.microsoft.com/office/drawing/2014/main" id="{C37F720A-19D0-6B3D-D17B-7FFE5DE48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altLang="ru-RU"/>
          </a:p>
        </p:txBody>
      </p:sp>
      <p:sp>
        <p:nvSpPr>
          <p:cNvPr id="83972" name="Номер слайда 3">
            <a:extLst>
              <a:ext uri="{FF2B5EF4-FFF2-40B4-BE49-F238E27FC236}">
                <a16:creationId xmlns:a16="http://schemas.microsoft.com/office/drawing/2014/main" id="{EC92E897-E114-1872-6BF7-AC531FAF20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73DDB9D-82EA-401F-8106-9D0F7CF44FDE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21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>
            <a:extLst>
              <a:ext uri="{FF2B5EF4-FFF2-40B4-BE49-F238E27FC236}">
                <a16:creationId xmlns:a16="http://schemas.microsoft.com/office/drawing/2014/main" id="{CF3FEA9D-AB2B-AD43-8D3B-05B35CB33B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>
            <a:extLst>
              <a:ext uri="{FF2B5EF4-FFF2-40B4-BE49-F238E27FC236}">
                <a16:creationId xmlns:a16="http://schemas.microsoft.com/office/drawing/2014/main" id="{3A21B7EA-BEA7-9841-8065-FAE15F7114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8196" name="Номер слайда 3">
            <a:extLst>
              <a:ext uri="{FF2B5EF4-FFF2-40B4-BE49-F238E27FC236}">
                <a16:creationId xmlns:a16="http://schemas.microsoft.com/office/drawing/2014/main" id="{0E0FA619-F9EB-8344-9F50-02BB25DDC8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CD6ACB-41E9-3B44-BF43-1015ACDF4495}" type="slidenum">
              <a:rPr lang="ru-RU" altLang="ru-RU">
                <a:latin typeface="Calibri" panose="020F0502020204030204" pitchFamily="34" charset="0"/>
              </a:rPr>
              <a:pPr/>
              <a:t>2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раз слайда 1">
            <a:extLst>
              <a:ext uri="{FF2B5EF4-FFF2-40B4-BE49-F238E27FC236}">
                <a16:creationId xmlns:a16="http://schemas.microsoft.com/office/drawing/2014/main" id="{97B5376E-E911-ACCF-616B-7679CBB946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Заметки 2">
            <a:extLst>
              <a:ext uri="{FF2B5EF4-FFF2-40B4-BE49-F238E27FC236}">
                <a16:creationId xmlns:a16="http://schemas.microsoft.com/office/drawing/2014/main" id="{C37F720A-19D0-6B3D-D17B-7FFE5DE48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altLang="ru-RU"/>
          </a:p>
        </p:txBody>
      </p:sp>
      <p:sp>
        <p:nvSpPr>
          <p:cNvPr id="83972" name="Номер слайда 3">
            <a:extLst>
              <a:ext uri="{FF2B5EF4-FFF2-40B4-BE49-F238E27FC236}">
                <a16:creationId xmlns:a16="http://schemas.microsoft.com/office/drawing/2014/main" id="{EC92E897-E114-1872-6BF7-AC531FAF20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73DDB9D-82EA-401F-8106-9D0F7CF44FDE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22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7018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>
            <a:extLst>
              <a:ext uri="{FF2B5EF4-FFF2-40B4-BE49-F238E27FC236}">
                <a16:creationId xmlns:a16="http://schemas.microsoft.com/office/drawing/2014/main" id="{E5CBE8F0-1E14-2BF3-8206-44A75DA3E0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Заметки 2">
            <a:extLst>
              <a:ext uri="{FF2B5EF4-FFF2-40B4-BE49-F238E27FC236}">
                <a16:creationId xmlns:a16="http://schemas.microsoft.com/office/drawing/2014/main" id="{4BB898B2-02E8-FDAF-ADCE-BE96ABC93E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kumimoji="0" lang="ru-RU" altLang="ru-RU" dirty="0"/>
              <a:t>Тайминг:</a:t>
            </a:r>
            <a:br>
              <a:rPr kumimoji="0" lang="ru-RU" altLang="ru-RU" dirty="0"/>
            </a:br>
            <a:r>
              <a:rPr kumimoji="0" lang="ru-RU" altLang="ru-RU" dirty="0"/>
              <a:t>11:30-11:50 – Демонстрация примеров дорожной карты стартапа (необходимо распечатать заранее), рассказ об этапах и потребностях проекта. Пояснение к таблице с характеристиками старта как модели коммерциализации</a:t>
            </a:r>
          </a:p>
          <a:p>
            <a:r>
              <a:rPr kumimoji="0" lang="ru-RU" altLang="ru-RU" dirty="0"/>
              <a:t>11:50-12:20 – Создание дорожной карты командного проекта (необходимо по одному листу ватмана на </a:t>
            </a:r>
            <a:r>
              <a:rPr kumimoji="0" lang="ru-RU" altLang="ru-RU" dirty="0" err="1"/>
              <a:t>команду+маркеры</a:t>
            </a:r>
            <a:r>
              <a:rPr kumimoji="0" lang="ru-RU" altLang="ru-RU" dirty="0"/>
              <a:t>, либо можно в электронном виде делать и потом тоже на слайде отразить)</a:t>
            </a:r>
          </a:p>
          <a:p>
            <a:r>
              <a:rPr kumimoji="0" lang="ru-RU" altLang="ru-RU" dirty="0"/>
              <a:t>12:20-12:50 – Команды обдумывают и заносят в таблицу на слайде плюсы/минусы создания стартапа как модели коммерциализации и заносят выводы в таблицу</a:t>
            </a:r>
          </a:p>
        </p:txBody>
      </p:sp>
      <p:sp>
        <p:nvSpPr>
          <p:cNvPr id="86020" name="Номер слайда 3">
            <a:extLst>
              <a:ext uri="{FF2B5EF4-FFF2-40B4-BE49-F238E27FC236}">
                <a16:creationId xmlns:a16="http://schemas.microsoft.com/office/drawing/2014/main" id="{DCDF80B6-CE50-3DC7-FC38-8AE0007E69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C614045-9238-4750-BD50-37DB6EE7E44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23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Образ слайда 1">
            <a:extLst>
              <a:ext uri="{FF2B5EF4-FFF2-40B4-BE49-F238E27FC236}">
                <a16:creationId xmlns:a16="http://schemas.microsoft.com/office/drawing/2014/main" id="{F14B4AB2-5749-2C8B-818C-3FA08B4EBF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Заметки 2">
            <a:extLst>
              <a:ext uri="{FF2B5EF4-FFF2-40B4-BE49-F238E27FC236}">
                <a16:creationId xmlns:a16="http://schemas.microsoft.com/office/drawing/2014/main" id="{F7117EA7-FC77-E42F-31E1-BC9B2903BF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altLang="ru-RU"/>
          </a:p>
        </p:txBody>
      </p:sp>
      <p:sp>
        <p:nvSpPr>
          <p:cNvPr id="96260" name="Номер слайда 3">
            <a:extLst>
              <a:ext uri="{FF2B5EF4-FFF2-40B4-BE49-F238E27FC236}">
                <a16:creationId xmlns:a16="http://schemas.microsoft.com/office/drawing/2014/main" id="{B0079294-227E-6327-C46E-1A80373E95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1705838-A22A-4033-ABD5-8F7A4CAB25B0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24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Образ слайда 1">
            <a:extLst>
              <a:ext uri="{FF2B5EF4-FFF2-40B4-BE49-F238E27FC236}">
                <a16:creationId xmlns:a16="http://schemas.microsoft.com/office/drawing/2014/main" id="{D6480E4D-4204-7C0B-B9B0-A9DD570F88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Заметки 2">
            <a:extLst>
              <a:ext uri="{FF2B5EF4-FFF2-40B4-BE49-F238E27FC236}">
                <a16:creationId xmlns:a16="http://schemas.microsoft.com/office/drawing/2014/main" id="{1BE7ABAE-FDBE-B497-DD34-7DDE6A1EF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altLang="ru-RU"/>
          </a:p>
        </p:txBody>
      </p:sp>
      <p:sp>
        <p:nvSpPr>
          <p:cNvPr id="104452" name="Номер слайда 3">
            <a:extLst>
              <a:ext uri="{FF2B5EF4-FFF2-40B4-BE49-F238E27FC236}">
                <a16:creationId xmlns:a16="http://schemas.microsoft.com/office/drawing/2014/main" id="{1EEC29BB-1018-77FA-F70E-E440BDD928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2E391C-C16E-4478-9F7E-02F150CAC34F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25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>
            <a:extLst>
              <a:ext uri="{FF2B5EF4-FFF2-40B4-BE49-F238E27FC236}">
                <a16:creationId xmlns:a16="http://schemas.microsoft.com/office/drawing/2014/main" id="{15F6E6BF-1BB4-222D-F0AB-E459C47E1C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>
            <a:extLst>
              <a:ext uri="{FF2B5EF4-FFF2-40B4-BE49-F238E27FC236}">
                <a16:creationId xmlns:a16="http://schemas.microsoft.com/office/drawing/2014/main" id="{8AB0B89E-81F6-BCDC-3EA9-93151DE9D9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altLang="ru-RU"/>
          </a:p>
        </p:txBody>
      </p:sp>
      <p:sp>
        <p:nvSpPr>
          <p:cNvPr id="10244" name="Номер слайда 3">
            <a:extLst>
              <a:ext uri="{FF2B5EF4-FFF2-40B4-BE49-F238E27FC236}">
                <a16:creationId xmlns:a16="http://schemas.microsoft.com/office/drawing/2014/main" id="{506EABC4-55F2-76AB-2941-704F63FE11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D25A680-31AD-48FA-8F0F-4D7F77D37CDD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1F3D5F-8B69-224D-AB07-0CD1BE6885C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735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>
            <a:extLst>
              <a:ext uri="{FF2B5EF4-FFF2-40B4-BE49-F238E27FC236}">
                <a16:creationId xmlns:a16="http://schemas.microsoft.com/office/drawing/2014/main" id="{79CC6095-3B68-2944-BAB0-1E8E548587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>
            <a:extLst>
              <a:ext uri="{FF2B5EF4-FFF2-40B4-BE49-F238E27FC236}">
                <a16:creationId xmlns:a16="http://schemas.microsoft.com/office/drawing/2014/main" id="{5C337B45-EFA3-F449-9F80-4862AABA32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0244" name="Номер слайда 3">
            <a:extLst>
              <a:ext uri="{FF2B5EF4-FFF2-40B4-BE49-F238E27FC236}">
                <a16:creationId xmlns:a16="http://schemas.microsoft.com/office/drawing/2014/main" id="{67B99BCC-9646-6742-8C9F-C42594F18F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FBE3F2-5A57-AF49-92CA-541014FBEEB4}" type="slidenum">
              <a:rPr lang="ru-RU" altLang="ru-RU">
                <a:latin typeface="Calibri" panose="020F0502020204030204" pitchFamily="34" charset="0"/>
              </a:rPr>
              <a:pPr/>
              <a:t>7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292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326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>
            <a:extLst>
              <a:ext uri="{FF2B5EF4-FFF2-40B4-BE49-F238E27FC236}">
                <a16:creationId xmlns:a16="http://schemas.microsoft.com/office/drawing/2014/main" id="{8535B533-969F-D503-3BE8-ECB2D5B56E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>
            <a:extLst>
              <a:ext uri="{FF2B5EF4-FFF2-40B4-BE49-F238E27FC236}">
                <a16:creationId xmlns:a16="http://schemas.microsoft.com/office/drawing/2014/main" id="{80304A3E-9DDB-9D83-3B54-2B3138E1D5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672FA39A-92F7-6A86-4D07-79875FC6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9A8217-2316-41C2-869D-2FAABC43B854}" type="slidenum"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959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DA56B1-4495-2349-B768-7EE6933C9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7E4215-94A9-2847-A7BC-578C08AD4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11D89F-8918-7E40-8F99-5B7EC9021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A1A-C9A3-46F4-8231-F0722202D41B}" type="datetime1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7DAC08-C807-2848-9332-B8F9C2A6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1D810D-2A3C-B241-A18A-5B7C2A8B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45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D9C0FD-FC61-1A43-9632-9CDAADBD3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E88EC4-AFAB-E046-B62D-6BE67DD61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E27B38-4F9C-2C49-AF12-61432AB11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F9D1E-CEB7-4666-9FA8-20401389AA56}" type="datetime1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166F99-5224-6948-942A-8BB3580C1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4E1EF9-767D-324C-A984-9CB1DCC8F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58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A69DE6F-C6DC-904E-94D9-A7B62CE0E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9F4D67-75AB-E249-9424-BFD552393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E0EFDC-67E6-B84D-ACB5-54B87F97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12A2-1571-459E-BEA7-342F07038252}" type="datetime1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062158-008B-B940-AD53-9FF8B7EAB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BF27E8-62FC-334F-BEE5-9429D38A2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76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85ADA9-864C-B749-AAC3-67B084C28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772129-954B-9B4B-A5B8-66FCE1C54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07450A-10F3-9248-8A5D-9D690A82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D9C1F-A32D-4A4B-9B39-EB3E792706A5}" type="datetime1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09B9EA-A67D-F046-9905-F865A8C7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9ED37A-664D-D34A-86F5-BAC23301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132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B7252-07C9-DD4E-A676-2F0AADD6A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D200A7-4234-A94F-BC76-ADF64E3D7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6291EF-7566-9E45-A347-52E57CC70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6E84-E8AC-4E33-8303-39F93891BA82}" type="datetime1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28AFCC-2EB5-A343-B303-6724A9DAD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3BEA58-BEE0-1A4E-A904-29D82151A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79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9E326-B627-8A49-81B7-8B810BD93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CB45E8-AC50-2B4D-BF76-AB73CEEBA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D3961D5-4173-0149-B1D6-898DFBE7D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CB7DB5-2724-F642-BC7B-5B57C4D52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33C34-C8D7-4BC7-9BB9-0B5F2CD7EAA9}" type="datetime1">
              <a:rPr lang="ru-RU" smtClean="0"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FAB460-702C-AB47-B3DD-1FE1CEEFD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E6C9A2-3B65-AC4B-99EB-0DBA41FC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20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93B923-07C3-8140-BFAC-68851E36D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C57182-DB86-8841-BA6A-CDEDDDAF2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748E3E-B2E3-9846-AADA-9E46DECE1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9E2A379-9625-4A46-83F3-52E387AE5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36E4BB-556C-2949-9431-1393BEDD52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539900-D76C-2747-8420-A51ACAF2D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BF27-33CE-43EC-B9D8-F7C05787759F}" type="datetime1">
              <a:rPr lang="ru-RU" smtClean="0"/>
              <a:t>25.12.2025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3D27030-C1F4-B546-BA8B-9FFE90C4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71AFAA0-DBD1-3D4C-98C1-6AA38C008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49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9A13C-31DD-7040-9723-F9A21AE2C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744607A-0BB6-F34D-82D6-0D282C0E8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03E4-ACAA-4B3B-A020-856EDF569E3F}" type="datetime1">
              <a:rPr lang="ru-RU" smtClean="0"/>
              <a:t>25.12.2025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69BF5F8-776D-8A48-B7C5-32944B54A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DD5D18F-C09C-9246-AA32-3197D1C3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32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5BB9B71-B766-F743-BC99-97AACBD08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C240-9C8A-4614-8210-FB6156BB78D0}" type="datetime1">
              <a:rPr lang="ru-RU" smtClean="0"/>
              <a:t>25.12.2025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68EB01E-7C9D-0845-89BE-5B21FA82F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8385881-3B0B-014C-9877-F67155529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250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A09D00-F409-804A-B494-98F2D3E9E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7A129F-54CD-BF4F-9FE5-382053063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839D3A-EEC8-B14F-99E6-98A2B5F2F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E79152-69BA-7F47-9225-D3CA2183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F92C2-6DC3-4518-B416-7AA9937B6DDE}" type="datetime1">
              <a:rPr lang="ru-RU" smtClean="0"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D1896C-9CE7-E545-BC21-BA402D14B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F5B32D-EA46-0C4C-8335-C67127283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94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79ECFB-EDB8-E945-830D-E783E4CC8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E85B92-CCC0-B14F-9D26-9A5173936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145E4E5-EEFB-0B4A-87DC-3DD096D41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030D23-D81B-B346-9FB0-4F2D2C357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5C328-61F4-4896-97C1-9B57E516FBCF}" type="datetime1">
              <a:rPr lang="ru-RU" smtClean="0"/>
              <a:t>25.12.2025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EF1318-1EE2-9B4B-BEBD-135D88E2A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98D0548-F13C-6945-82EA-7876CE210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78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811463-3584-F24C-ADF3-CD6A4D5AD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31612D-18A3-8E4A-826C-756BD98B7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6F6596-6B06-7D47-9242-0E83A7784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28CF-A24B-4C39-BA68-A0AE0A0EBE9A}" type="datetime1">
              <a:rPr lang="ru-RU" smtClean="0"/>
              <a:t>25.12.2025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EEAA63-D3EE-0841-B3CF-295374BD5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F3421C-DD1F-7540-93DF-FB9506264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E76B3-C91D-7A44-B205-A30CF37F3E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92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-7545"/>
            <a:ext cx="12190476" cy="6856476"/>
          </a:xfrm>
          <a:prstGeom prst="rect">
            <a:avLst/>
          </a:prstGeom>
        </p:spPr>
      </p:pic>
      <p:sp>
        <p:nvSpPr>
          <p:cNvPr id="5122" name="Shape 89">
            <a:extLst>
              <a:ext uri="{FF2B5EF4-FFF2-40B4-BE49-F238E27FC236}">
                <a16:creationId xmlns:a16="http://schemas.microsoft.com/office/drawing/2014/main" id="{E3E5B8C6-E810-D643-8A71-090906C7A3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62050" y="1289051"/>
            <a:ext cx="9886950" cy="2513013"/>
          </a:xfrm>
        </p:spPr>
        <p:txBody>
          <a:bodyPr vert="horz" lIns="91425" tIns="45700" rIns="91425" bIns="45700" rtlCol="0" anchor="ctr">
            <a:normAutofit fontScale="90000"/>
          </a:bodyPr>
          <a:lstStyle/>
          <a:p>
            <a:pPr algn="ctr"/>
            <a:br>
              <a:rPr lang="ru-RU" altLang="ru-RU" sz="2800" b="1" dirty="0">
                <a:solidFill>
                  <a:srgbClr val="002E8A"/>
                </a:solidFill>
              </a:rPr>
            </a:br>
            <a:br>
              <a:rPr lang="ru-RU" altLang="ru-RU" sz="2800" b="1" dirty="0">
                <a:solidFill>
                  <a:srgbClr val="002E8A"/>
                </a:solidFill>
              </a:rPr>
            </a:br>
            <a:br>
              <a:rPr lang="ru-RU" altLang="ru-RU" sz="2800" b="1" dirty="0">
                <a:solidFill>
                  <a:srgbClr val="002E8A"/>
                </a:solidFill>
              </a:rPr>
            </a:br>
            <a:r>
              <a:rPr lang="ru-RU" altLang="ru-RU" sz="2800" b="1" dirty="0">
                <a:solidFill>
                  <a:srgbClr val="002E8A"/>
                </a:solidFill>
              </a:rPr>
              <a:t> </a:t>
            </a:r>
            <a:r>
              <a:rPr lang="ru-RU" altLang="ru-RU" sz="2800" b="1" dirty="0">
                <a:solidFill>
                  <a:schemeClr val="bg1"/>
                </a:solidFill>
              </a:rPr>
              <a:t>Хранилище Единых Лицензий и Паспортов</a:t>
            </a:r>
            <a:br>
              <a:rPr lang="ru-RU" altLang="ru-RU" sz="2800" b="1" dirty="0">
                <a:solidFill>
                  <a:schemeClr val="bg1"/>
                </a:solidFill>
              </a:rPr>
            </a:br>
            <a:br>
              <a:rPr lang="ru-RU" altLang="ru-RU" sz="2800" b="1" dirty="0">
                <a:solidFill>
                  <a:schemeClr val="bg1"/>
                </a:solidFill>
              </a:rPr>
            </a:br>
            <a:r>
              <a:rPr lang="ru-RU" altLang="ru-RU" sz="2800" b="1" dirty="0">
                <a:solidFill>
                  <a:schemeClr val="bg1"/>
                </a:solidFill>
              </a:rPr>
              <a:t>Чижов Д.О., Вербицкий А.А., </a:t>
            </a:r>
            <a:r>
              <a:rPr lang="ru-RU" altLang="ru-RU" sz="2800" b="1" dirty="0" err="1">
                <a:solidFill>
                  <a:schemeClr val="bg1"/>
                </a:solidFill>
              </a:rPr>
              <a:t>Женов</a:t>
            </a:r>
            <a:r>
              <a:rPr lang="ru-RU" altLang="ru-RU" sz="2800" b="1" dirty="0">
                <a:solidFill>
                  <a:schemeClr val="bg1"/>
                </a:solidFill>
              </a:rPr>
              <a:t> И.О.,</a:t>
            </a:r>
            <a:br>
              <a:rPr lang="ru-RU" altLang="ru-RU" sz="2800" b="1" dirty="0">
                <a:solidFill>
                  <a:schemeClr val="bg1"/>
                </a:solidFill>
              </a:rPr>
            </a:br>
            <a:r>
              <a:rPr lang="ru-RU" altLang="ru-RU" sz="2800" b="1" dirty="0">
                <a:solidFill>
                  <a:schemeClr val="bg1"/>
                </a:solidFill>
              </a:rPr>
              <a:t>Галкина В.В., Калиничев Н.А., Блинова И.В., И923Б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458C0F6-BDB0-43C4-96D0-289A6D721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Экосистема и монетизация данных </a:t>
            </a:r>
            <a:r>
              <a:rPr lang="en-US" altLang="ru-RU" sz="3200" b="1" dirty="0">
                <a:solidFill>
                  <a:srgbClr val="002060"/>
                </a:solidFill>
              </a:rPr>
              <a:t>(B2B2C)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1524150"/>
            <a:ext cx="9453562" cy="4351337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Суть:</a:t>
            </a:r>
            <a:r>
              <a:rPr lang="ru-RU" b="0" i="0" dirty="0">
                <a:effectLst/>
              </a:rPr>
              <a:t> Монетизация обезличенных данных реестра и создание экосистемы услуг вокруг платформы.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Ценностное предложение:</a:t>
            </a:r>
            <a:r>
              <a:rPr lang="ru-RU" b="0" i="0" dirty="0">
                <a:effectLst/>
              </a:rPr>
              <a:t> Предоставление аналитики рынка ИИ, статистики для разработчиков, API для интеграции с другими сервисами.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Поток доходов:</a:t>
            </a:r>
            <a:r>
              <a:rPr lang="ru-RU" b="0" i="0" dirty="0">
                <a:effectLst/>
              </a:rPr>
              <a:t> Подписка на аналитические отчеты, плата за доступ к API, комиссия с партнеров (страховые, юридические компании), интегрированных в экосистему.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Целевой потребитель:</a:t>
            </a:r>
            <a:r>
              <a:rPr lang="ru-RU" b="0" i="0" dirty="0">
                <a:effectLst/>
              </a:rPr>
              <a:t> Венчурные фонды, аналитические агентства, крупные IT-корпорации, стремящиеся к интеграции.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Обоснование:</a:t>
            </a:r>
            <a:r>
              <a:rPr lang="ru-RU" b="0" i="0" dirty="0">
                <a:effectLst/>
              </a:rPr>
              <a:t> Превращает платформу из инструмента учета в ценный источник рыночной аналитики и центр экосистемы, создавая долгосрочную ценность.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74F233E-DD74-4D8D-B6FE-5C217589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687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Целевой потребитель: Карта эмпатии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1524150"/>
            <a:ext cx="9453562" cy="4351337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2400" b="1" i="0" dirty="0">
                <a:effectLst/>
              </a:rPr>
              <a:t>Что видит?</a:t>
            </a:r>
            <a:r>
              <a:rPr lang="ru-RU" sz="2400" b="0" i="0" dirty="0">
                <a:effectLst/>
              </a:rPr>
              <a:t> Рост регуляторного давления, скандалы с ИИ у конкурентов, разрозненные требования.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i="0" dirty="0">
                <a:effectLst/>
              </a:rPr>
              <a:t>Что слышит?</a:t>
            </a:r>
            <a:r>
              <a:rPr lang="ru-RU" sz="2400" b="0" i="0" dirty="0">
                <a:effectLst/>
              </a:rPr>
              <a:t> От юристов: "риски!", от техников: "нам нужно внедрять!", от акционеров: "снижайте издержки!".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i="0" dirty="0">
                <a:effectLst/>
              </a:rPr>
              <a:t>Что думает и чувствует?</a:t>
            </a:r>
            <a:r>
              <a:rPr lang="ru-RU" sz="2400" b="0" i="0" dirty="0">
                <a:effectLst/>
              </a:rPr>
              <a:t> Растерянность, страх перед штрафами, раздражение от бюрократии, желание "закрыть" вопрос.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1" i="0" dirty="0">
                <a:effectLst/>
              </a:rPr>
              <a:t>Что говорит и делает?</a:t>
            </a:r>
            <a:r>
              <a:rPr lang="ru-RU" sz="2400" b="0" i="0" dirty="0">
                <a:effectLst/>
              </a:rPr>
              <a:t> "Нам нужно решение «под ключ»", "Это должно быть официально", "Покажите, как это снизит наши риски".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B7E8DE3-A84C-4058-84B1-73EA5A1F0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658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Целевой потребитель: Аватары клиентов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1524150"/>
            <a:ext cx="9453562" cy="435133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Font typeface="+mj-lt"/>
              <a:buAutoNum type="arabicPeriod"/>
            </a:pPr>
            <a:r>
              <a:rPr lang="ru-RU" sz="1800" b="1" i="0" dirty="0">
                <a:effectLst/>
              </a:rPr>
              <a:t>«Государственный регулятор» Алексей Петров:</a:t>
            </a:r>
            <a:r>
              <a:rPr lang="ru-RU" sz="1800" b="0" i="0" dirty="0">
                <a:effectLst/>
              </a:rPr>
              <a:t> Чиновник в </a:t>
            </a:r>
            <a:r>
              <a:rPr lang="ru-RU" sz="1800" b="0" i="0" dirty="0" err="1">
                <a:effectLst/>
              </a:rPr>
              <a:t>Минцифры</a:t>
            </a:r>
            <a:r>
              <a:rPr lang="ru-RU" sz="1800" b="0" i="0" dirty="0">
                <a:effectLst/>
              </a:rPr>
              <a:t>. Ценит контроль, порядок и отчетность. Его KPI — снижение цифровых инцидентов по стране. Страх — не справиться с контролем над цифровым хаосом.</a:t>
            </a:r>
          </a:p>
          <a:p>
            <a:pPr algn="l">
              <a:lnSpc>
                <a:spcPct val="100000"/>
              </a:lnSpc>
              <a:buFont typeface="+mj-lt"/>
              <a:buAutoNum type="arabicPeriod"/>
            </a:pPr>
            <a:r>
              <a:rPr lang="ru-RU" sz="1800" b="1" i="0" dirty="0">
                <a:effectLst/>
              </a:rPr>
              <a:t>«Технократ-управленец» Анна Семёнова:</a:t>
            </a:r>
            <a:r>
              <a:rPr lang="ru-RU" sz="1800" b="0" i="0" dirty="0">
                <a:effectLst/>
              </a:rPr>
              <a:t> IT-директор в крупном банке. Ценит эффективность, предсказуемость и снижение рисков. Ее KPI — бесперебойность работы и соблюдение нормативных требований. Боль — невозможность доказать регулятору безопасность своих алгоритмов.</a:t>
            </a:r>
          </a:p>
          <a:p>
            <a:pPr algn="l">
              <a:lnSpc>
                <a:spcPct val="100000"/>
              </a:lnSpc>
              <a:buFont typeface="+mj-lt"/>
              <a:buAutoNum type="arabicPeriod"/>
            </a:pPr>
            <a:r>
              <a:rPr lang="ru-RU" sz="1800" b="1" i="0" dirty="0">
                <a:effectLst/>
              </a:rPr>
              <a:t>«Амбициозный разработчик» Дмитрий Колесников:</a:t>
            </a:r>
            <a:r>
              <a:rPr lang="ru-RU" sz="1800" b="0" i="0" dirty="0">
                <a:effectLst/>
              </a:rPr>
              <a:t> Гендиректор стартапа в сфере ИИ. Ценит скорость, рост и признание. Его KPI — вывод продукта на рынок и масштабирование. Боль — административные барьеры и недоверие крупных заказчиков.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1407D13-24B5-485A-911B-D1723BBF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12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УТП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1524150"/>
            <a:ext cx="9453562" cy="435133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000" b="1" i="0" dirty="0">
                <a:effectLst/>
              </a:rPr>
              <a:t>Для Государства:</a:t>
            </a:r>
            <a:r>
              <a:rPr lang="ru-RU" sz="2000" b="0" i="0" dirty="0">
                <a:effectLst/>
              </a:rPr>
              <a:t> </a:t>
            </a:r>
            <a:r>
              <a:rPr lang="ru-RU" sz="2000" b="0" i="1" dirty="0">
                <a:effectLst/>
              </a:rPr>
              <a:t>«ХЕЛП — это единственный инструмент для тотального цифрового суверенитета, превращающий хаос в контролируемую экосистему.»</a:t>
            </a:r>
            <a:endParaRPr lang="ru-RU" sz="2000" b="0" i="0" dirty="0">
              <a:effectLst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000" b="1" i="0" dirty="0">
                <a:effectLst/>
              </a:rPr>
              <a:t>Для Бизнеса:</a:t>
            </a:r>
            <a:r>
              <a:rPr lang="ru-RU" sz="2000" b="0" i="0" dirty="0">
                <a:effectLst/>
              </a:rPr>
              <a:t> </a:t>
            </a:r>
            <a:r>
              <a:rPr lang="ru-RU" sz="2000" b="0" i="1" dirty="0">
                <a:effectLst/>
              </a:rPr>
              <a:t>«Ваш „черный ящик“ становится легальным активом. Получите цифровой паспорт системы и работайте без юридических рисков.»</a:t>
            </a:r>
            <a:endParaRPr lang="ru-RU" sz="2000" b="0" i="0" dirty="0">
              <a:effectLst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000" b="1" i="0" dirty="0">
                <a:effectLst/>
              </a:rPr>
              <a:t>Для Разработчиков:</a:t>
            </a:r>
            <a:r>
              <a:rPr lang="ru-RU" sz="2000" b="0" i="0" dirty="0">
                <a:effectLst/>
              </a:rPr>
              <a:t> </a:t>
            </a:r>
            <a:r>
              <a:rPr lang="ru-RU" sz="2000" b="0" i="1" dirty="0">
                <a:effectLst/>
              </a:rPr>
              <a:t>«Больше никаких согласований в 10 инстанциях. Один паспорт ХЕЛП — ваш пропуск на рынок России.»</a:t>
            </a:r>
            <a:endParaRPr lang="ru-RU" sz="2000" b="0" i="0" dirty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81D306D-CE6A-40A3-8F32-EFAE22BC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295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Прогноз масштабирования и стратегия выхода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4508223"/>
            <a:ext cx="9453562" cy="244272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600" b="1" i="0" dirty="0">
                <a:effectLst/>
              </a:rPr>
              <a:t>Потенциальные покупатели:</a:t>
            </a:r>
            <a:r>
              <a:rPr lang="ru-RU" sz="1600" b="0" i="0" dirty="0">
                <a:effectLst/>
              </a:rPr>
              <a:t> Крупные государственные ИТ-холдинги (например, </a:t>
            </a:r>
            <a:r>
              <a:rPr lang="ru-RU" sz="1600" b="0" i="0" dirty="0" err="1">
                <a:effectLst/>
              </a:rPr>
              <a:t>Ростех</a:t>
            </a:r>
            <a:r>
              <a:rPr lang="ru-RU" sz="1600" b="0" i="0" dirty="0">
                <a:effectLst/>
              </a:rPr>
              <a:t>, ВЭБ.РФ), ведущие игроки в сфере безопасности (</a:t>
            </a:r>
            <a:r>
              <a:rPr lang="ru-RU" sz="1600" b="0" i="0" dirty="0" err="1">
                <a:effectLst/>
              </a:rPr>
              <a:t>Киберпротект</a:t>
            </a:r>
            <a:r>
              <a:rPr lang="ru-RU" sz="1600" b="0" i="0" dirty="0">
                <a:effectLst/>
              </a:rPr>
              <a:t>, InfoWatch).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600" b="1" i="0" dirty="0">
                <a:effectLst/>
              </a:rPr>
              <a:t>Оценка стоимости доли через 3 года:</a:t>
            </a:r>
            <a:r>
              <a:rPr lang="ru-RU" sz="1600" b="0" i="0" dirty="0">
                <a:effectLst/>
              </a:rPr>
              <a:t> Прогнозируемая годовая выручка к 3-му году — </a:t>
            </a:r>
            <a:r>
              <a:rPr lang="ru-RU" sz="1600" b="1" i="0" dirty="0">
                <a:effectLst/>
              </a:rPr>
              <a:t>~500 млн руб.</a:t>
            </a:r>
            <a:r>
              <a:rPr lang="ru-RU" sz="1600" b="0" i="0" dirty="0">
                <a:effectLst/>
              </a:rPr>
              <a:t> Оценка компании по мультипликатору 10x-15x (для стратегически важной платформы) дает </a:t>
            </a:r>
            <a:r>
              <a:rPr lang="ru-RU" sz="1600" b="1" i="0" dirty="0">
                <a:effectLst/>
              </a:rPr>
              <a:t>стоимость компании 5-7.5 млрд руб.</a:t>
            </a:r>
            <a:r>
              <a:rPr lang="ru-RU" sz="1600" b="0" i="0" dirty="0">
                <a:effectLst/>
              </a:rPr>
              <a:t>. При доле инвестора в 25%, его пакет может быть продан за </a:t>
            </a:r>
            <a:r>
              <a:rPr lang="ru-RU" sz="1600" b="1" i="0" dirty="0">
                <a:effectLst/>
              </a:rPr>
              <a:t>1.25 - 1.875 млрд руб.</a:t>
            </a:r>
            <a:endParaRPr lang="ru-RU" sz="1600" b="0" i="0" dirty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39F970ED-8D3D-4200-A0A5-7DCD099A6A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877744"/>
              </p:ext>
            </p:extLst>
          </p:nvPr>
        </p:nvGraphicFramePr>
        <p:xfrm>
          <a:off x="2032000" y="1285284"/>
          <a:ext cx="8127999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71057290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60812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289245365"/>
                    </a:ext>
                  </a:extLst>
                </a:gridCol>
              </a:tblGrid>
              <a:tr h="621320">
                <a:tc>
                  <a:txBody>
                    <a:bodyPr/>
                    <a:lstStyle/>
                    <a:p>
                      <a:r>
                        <a:rPr lang="ru-RU" dirty="0"/>
                        <a:t>Период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Ключевые метрики и цели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Стратегия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577741"/>
                  </a:ext>
                </a:extLst>
              </a:tr>
              <a:tr h="621320"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Год 1: Запуск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Пилот с 3-5 госкомпаниями.</a:t>
                      </a:r>
                      <a:br>
                        <a:rPr lang="ru-RU" sz="1200" dirty="0"/>
                      </a:b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Регистрация первых 1000 систем.</a:t>
                      </a:r>
                      <a:br>
                        <a:rPr lang="ru-RU" sz="1200" dirty="0"/>
                      </a:b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Выручка: гранты и субсидии.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Фокус на отладке процесса и выполнении </a:t>
                      </a:r>
                      <a:r>
                        <a:rPr lang="ru-RU" sz="12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госзадания</a:t>
                      </a:r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258288"/>
                  </a:ext>
                </a:extLst>
              </a:tr>
              <a:tr h="976360"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Год 2: Масштабирование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Обязательная регистрация для госсектора.</a:t>
                      </a:r>
                      <a:br>
                        <a:rPr lang="ru-RU" sz="1200" dirty="0"/>
                      </a:b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15 000+ систем в реестре.</a:t>
                      </a:r>
                      <a:br>
                        <a:rPr lang="ru-RU" sz="1200" dirty="0"/>
                      </a:b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Выручка: 70% госзаказ, 30% коммерческие регистрации.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Расширение на крупный бизнес. Запуск платных услуг верификации.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549396"/>
                  </a:ext>
                </a:extLst>
              </a:tr>
              <a:tr h="798840"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Год 3: Рентабельность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50 000+ систем в реестре.</a:t>
                      </a:r>
                      <a:br>
                        <a:rPr lang="ru-RU" sz="1200" dirty="0"/>
                      </a:b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Рост коммерческой выручки до 50%.</a:t>
                      </a:r>
                      <a:br>
                        <a:rPr lang="ru-RU" sz="1200" dirty="0"/>
                      </a:b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Чистая прибыль.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Достижение статуса системообразующей платформы. Подготовка к стратегическому выходу.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616530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0C68744-9D62-4F67-A04B-A8F946E2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150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Решение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1673997"/>
            <a:ext cx="9453562" cy="52769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800" b="0" i="0" dirty="0">
                <a:effectLst/>
              </a:rPr>
              <a:t>Мы создали национальную платформу </a:t>
            </a:r>
            <a:r>
              <a:rPr lang="ru-RU" sz="1800" b="1" i="0" dirty="0">
                <a:effectLst/>
              </a:rPr>
              <a:t>ХЕЛП</a:t>
            </a:r>
            <a:r>
              <a:rPr lang="ru-RU" sz="1800" b="0" i="0" dirty="0">
                <a:effectLst/>
              </a:rPr>
              <a:t>, которая предоставляет комплекс функций для перевода цифрового хаоса в регулируемую экосистему: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</a:rPr>
              <a:t>Единый Реестр и Цифровой Паспорт:</a:t>
            </a:r>
            <a:r>
              <a:rPr lang="ru-RU" sz="1800" b="0" i="0" dirty="0">
                <a:effectLst/>
              </a:rPr>
              <a:t> Каждая система получает уникальный ID и цифровое досье, содержащее всю ключевую информацию о владельце, назначении и статусе.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</a:rPr>
              <a:t>Верификация и Классификация:</a:t>
            </a:r>
            <a:r>
              <a:rPr lang="ru-RU" sz="1800" b="0" i="0" dirty="0">
                <a:effectLst/>
              </a:rPr>
              <a:t> Встроенные механизмы проверки и присвоения системе класса в зависимости от ее сложности и потенциального воздействия.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</a:rPr>
              <a:t>Юридически Значимый Статус:</a:t>
            </a:r>
            <a:r>
              <a:rPr lang="ru-RU" sz="1800" b="0" i="0" dirty="0">
                <a:effectLst/>
              </a:rPr>
              <a:t> Платформа обеспечивает правовую основу для существования системы, снимая вопрос о ее легальности.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</a:rPr>
              <a:t>API для Интеграции:</a:t>
            </a:r>
            <a:r>
              <a:rPr lang="ru-RU" sz="1800" b="0" i="0" dirty="0">
                <a:effectLst/>
              </a:rPr>
              <a:t> Возможность интеграции платформы с внутренними системами компаний и государственных органов для автоматизации отчетности.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F70210C-0622-48B8-B3DE-7AA50CC53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769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Призыв к действию (СТА)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1673997"/>
            <a:ext cx="9453562" cy="52769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800" b="0" i="0" dirty="0">
                <a:effectLst/>
              </a:rPr>
              <a:t>Проект ХЕЛП — это не просто софт. Это фундамент для безопасного цифрового будущего России.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800" b="1" i="0" dirty="0">
                <a:effectLst/>
              </a:rPr>
              <a:t>Для государства и крупных корпораций:</a:t>
            </a:r>
            <a:r>
              <a:rPr lang="ru-RU" sz="1800" b="0" i="0" dirty="0">
                <a:effectLst/>
              </a:rPr>
              <a:t> Присоединяйтесь к числу пилотных партнеров. Давайте вместе построим доверенную цифровую среду, где технологии служат развитию, а не создают новые угрозы.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800" b="1" i="0" dirty="0">
                <a:effectLst/>
              </a:rPr>
              <a:t>Что вы получите в долгосрочной перспективе:</a:t>
            </a:r>
            <a:endParaRPr lang="ru-RU" sz="1800" b="0" i="0" dirty="0">
              <a:effectLst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</a:rPr>
              <a:t>Полный контроль и прозрачность</a:t>
            </a:r>
            <a:r>
              <a:rPr lang="ru-RU" sz="1800" b="0" i="0" dirty="0">
                <a:effectLst/>
              </a:rPr>
              <a:t> цифровой экосистемы.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</a:rPr>
              <a:t>Снижение операционных и репутационных рисков</a:t>
            </a:r>
            <a:r>
              <a:rPr lang="ru-RU" sz="1800" b="0" i="0" dirty="0">
                <a:effectLst/>
              </a:rPr>
              <a:t> на 90%.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</a:rPr>
              <a:t>Создание нового стандарта</a:t>
            </a:r>
            <a:r>
              <a:rPr lang="ru-RU" sz="1800" b="0" i="0" dirty="0">
                <a:effectLst/>
              </a:rPr>
              <a:t> для технологического суверенитета.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800" b="1" i="0" dirty="0">
                <a:effectLst/>
              </a:rPr>
              <a:t>Наше решение уже сегодня помогает заказчику двигаться к этим целям.</a:t>
            </a:r>
            <a:endParaRPr lang="ru-RU" sz="1800" b="0" i="0" dirty="0">
              <a:effectLst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800" b="1" i="0" dirty="0">
                <a:effectLst/>
              </a:rPr>
              <a:t>Присоединяйтесь к проекту ХЕЛП. Давайте наведем порядок в цифровом хаосе вместе.</a:t>
            </a:r>
            <a:endParaRPr lang="ru-RU" sz="1800" b="0" i="0" dirty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71F476F-23A4-440E-B296-C0E912F29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126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54274" name="Заголовок 1">
            <a:extLst>
              <a:ext uri="{FF2B5EF4-FFF2-40B4-BE49-F238E27FC236}">
                <a16:creationId xmlns:a16="http://schemas.microsoft.com/office/drawing/2014/main" id="{FBCFECA0-5367-01B6-BC6D-D1C3094C3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605" y="367168"/>
            <a:ext cx="8543925" cy="1093787"/>
          </a:xfrm>
        </p:spPr>
        <p:txBody>
          <a:bodyPr/>
          <a:lstStyle/>
          <a:p>
            <a:pPr algn="ctr" eaLnBrk="1" hangingPunct="1"/>
            <a:r>
              <a:rPr lang="en-US" altLang="ru-RU" sz="3200" b="1" dirty="0">
                <a:solidFill>
                  <a:srgbClr val="002060"/>
                </a:solidFill>
              </a:rPr>
              <a:t>PRODUCT DEVELOPMENT</a:t>
            </a:r>
            <a:endParaRPr lang="ru-RU" altLang="ru-RU" sz="3200" b="1" dirty="0">
              <a:solidFill>
                <a:srgbClr val="002060"/>
              </a:solidFill>
            </a:endParaRPr>
          </a:p>
        </p:txBody>
      </p:sp>
      <p:sp>
        <p:nvSpPr>
          <p:cNvPr id="54275" name="Объект 2">
            <a:extLst>
              <a:ext uri="{FF2B5EF4-FFF2-40B4-BE49-F238E27FC236}">
                <a16:creationId xmlns:a16="http://schemas.microsoft.com/office/drawing/2014/main" id="{9F3AF8CE-151C-4D1A-EB1F-7F2B17C83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526" y="1460955"/>
            <a:ext cx="8543925" cy="4670425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1400" b="1" i="0" dirty="0">
                <a:effectLst/>
                <a:latin typeface="inherit"/>
              </a:rPr>
              <a:t>Традиционные аналоги:</a:t>
            </a:r>
            <a:endParaRPr lang="ru-RU" sz="1400" b="0" i="0" dirty="0">
              <a:effectLst/>
              <a:latin typeface="-apple-system"/>
            </a:endParaRPr>
          </a:p>
          <a:p>
            <a:pPr fontAlgn="base">
              <a:buFont typeface="+mj-lt"/>
              <a:buAutoNum type="arabicPeriod"/>
            </a:pPr>
            <a:r>
              <a:rPr lang="ru-RU" sz="1400" b="1" i="0" dirty="0">
                <a:effectLst/>
                <a:latin typeface="inherit"/>
              </a:rPr>
              <a:t>EU AI Act Database</a:t>
            </a:r>
            <a:r>
              <a:rPr lang="ru-RU" sz="1400" b="0" i="0" dirty="0">
                <a:effectLst/>
                <a:latin typeface="inherit"/>
              </a:rPr>
              <a:t> (Европейский союз) — реестр </a:t>
            </a:r>
            <a:r>
              <a:rPr lang="ru-RU" sz="1400" b="0" i="0" dirty="0" err="1">
                <a:effectLst/>
                <a:latin typeface="inherit"/>
              </a:rPr>
              <a:t>высокорисковых</a:t>
            </a:r>
            <a:r>
              <a:rPr lang="ru-RU" sz="1400" b="0" i="0" dirty="0">
                <a:effectLst/>
                <a:latin typeface="inherit"/>
              </a:rPr>
              <a:t> ИИ-систем. </a:t>
            </a:r>
            <a:r>
              <a:rPr lang="ru-RU" sz="1400" b="0" i="1" dirty="0">
                <a:effectLst/>
                <a:latin typeface="inherit"/>
              </a:rPr>
              <a:t>Недостаток:</a:t>
            </a:r>
            <a:r>
              <a:rPr lang="ru-RU" sz="1400" b="0" i="0" dirty="0">
                <a:effectLst/>
                <a:latin typeface="inherit"/>
              </a:rPr>
              <a:t> Фокус на европейском рынке, отсутствие интеграции с российской нормативной базой.</a:t>
            </a:r>
          </a:p>
          <a:p>
            <a:pPr fontAlgn="base">
              <a:buFont typeface="+mj-lt"/>
              <a:buAutoNum type="arabicPeriod"/>
            </a:pPr>
            <a:r>
              <a:rPr lang="ru-RU" sz="1400" b="1" i="0" dirty="0">
                <a:effectLst/>
                <a:latin typeface="inherit"/>
              </a:rPr>
              <a:t>NIST AI Risk Management Framework</a:t>
            </a:r>
            <a:r>
              <a:rPr lang="ru-RU" sz="1400" b="0" i="0" dirty="0">
                <a:effectLst/>
                <a:latin typeface="inherit"/>
              </a:rPr>
              <a:t> (США) — фреймворк управления рисками ИИ. </a:t>
            </a:r>
            <a:r>
              <a:rPr lang="ru-RU" sz="1400" b="0" i="1" dirty="0">
                <a:effectLst/>
                <a:latin typeface="inherit"/>
              </a:rPr>
              <a:t>Недостаток:</a:t>
            </a:r>
            <a:r>
              <a:rPr lang="ru-RU" sz="1400" b="0" i="0" dirty="0">
                <a:effectLst/>
                <a:latin typeface="inherit"/>
              </a:rPr>
              <a:t> Не является обязательным реестром, нет юридической значимости.</a:t>
            </a:r>
          </a:p>
          <a:p>
            <a:pPr marL="0" indent="0" fontAlgn="base">
              <a:buNone/>
            </a:pPr>
            <a:r>
              <a:rPr lang="ru-RU" sz="1400" b="1" i="0" dirty="0">
                <a:effectLst/>
                <a:latin typeface="inherit"/>
              </a:rPr>
              <a:t>Новизна проекта ХЕЛП:</a:t>
            </a:r>
            <a:br>
              <a:rPr lang="ru-RU" sz="1400" b="0" i="0" dirty="0">
                <a:effectLst/>
                <a:latin typeface="-apple-system"/>
              </a:rPr>
            </a:br>
            <a:r>
              <a:rPr lang="ru-RU" sz="1400" b="0" i="0" dirty="0">
                <a:effectLst/>
                <a:latin typeface="-apple-system"/>
              </a:rPr>
              <a:t>Первый в России комплексный правовой </a:t>
            </a:r>
            <a:r>
              <a:rPr lang="ru-RU" sz="1400" b="1" i="0" dirty="0" err="1">
                <a:effectLst/>
                <a:latin typeface="inherit"/>
              </a:rPr>
              <a:t>SaaS</a:t>
            </a:r>
            <a:r>
              <a:rPr lang="ru-RU" sz="1400" b="1" i="0" dirty="0">
                <a:effectLst/>
                <a:latin typeface="inherit"/>
              </a:rPr>
              <a:t>-реестр</a:t>
            </a:r>
            <a:r>
              <a:rPr lang="ru-RU" sz="1400" b="0" i="0" dirty="0">
                <a:effectLst/>
                <a:latin typeface="-apple-system"/>
              </a:rPr>
              <a:t>, интегрирующий: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inherit"/>
              </a:rPr>
              <a:t>Обязательную государственную регистрацию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inherit"/>
              </a:rPr>
              <a:t>Автоматизированную классификацию рисков ИИ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inherit"/>
              </a:rPr>
              <a:t>Юридически значимые цифровые паспорта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inherit"/>
              </a:rPr>
              <a:t>Единый API для всех госорганов</a:t>
            </a:r>
          </a:p>
          <a:p>
            <a:pPr marL="0" indent="0" fontAlgn="base">
              <a:buNone/>
            </a:pPr>
            <a:r>
              <a:rPr lang="ru-RU" sz="1400" b="1" i="0" dirty="0">
                <a:effectLst/>
                <a:latin typeface="inherit"/>
              </a:rPr>
              <a:t>Преимущества:</a:t>
            </a:r>
            <a:endParaRPr lang="ru-RU" sz="1400" b="0" i="0" dirty="0">
              <a:effectLst/>
              <a:latin typeface="-apple-system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1" i="0" dirty="0">
                <a:effectLst/>
                <a:latin typeface="inherit"/>
              </a:rPr>
              <a:t>Юридическая определенность:</a:t>
            </a:r>
            <a:r>
              <a:rPr lang="ru-RU" sz="1400" b="0" i="0" dirty="0">
                <a:effectLst/>
                <a:latin typeface="inherit"/>
              </a:rPr>
              <a:t> 100% соответствие 152-ФЗ, 187-ФЗ, требованиям ФСТЭК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1" i="0" dirty="0">
                <a:effectLst/>
                <a:latin typeface="inherit"/>
              </a:rPr>
              <a:t>Время выхода на рынок:</a:t>
            </a:r>
            <a:r>
              <a:rPr lang="ru-RU" sz="1400" b="0" i="0" dirty="0">
                <a:effectLst/>
                <a:latin typeface="inherit"/>
              </a:rPr>
              <a:t> Сокращение на 75% (с 3 месяцев до 2 недель для госконтрактов)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1" i="0" dirty="0">
                <a:effectLst/>
                <a:latin typeface="inherit"/>
              </a:rPr>
              <a:t>Снижение рисков:</a:t>
            </a:r>
            <a:r>
              <a:rPr lang="ru-RU" sz="1400" b="0" i="0" dirty="0">
                <a:effectLst/>
                <a:latin typeface="inherit"/>
              </a:rPr>
              <a:t> На 90% снижение репутационных и юридических рисков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1" i="0" dirty="0">
                <a:effectLst/>
                <a:latin typeface="inherit"/>
              </a:rPr>
              <a:t>Масштабируемость:</a:t>
            </a:r>
            <a:r>
              <a:rPr lang="ru-RU" sz="1400" b="0" i="0" dirty="0">
                <a:effectLst/>
                <a:latin typeface="inherit"/>
              </a:rPr>
              <a:t> Облачная архитектура позволяет обрабатывать 100 000+ систем </a:t>
            </a:r>
            <a:r>
              <a:rPr lang="ru-RU" sz="1600" b="0" i="0" dirty="0">
                <a:effectLst/>
                <a:latin typeface="inherit"/>
              </a:rPr>
              <a:t>параллельно</a:t>
            </a:r>
          </a:p>
          <a:p>
            <a:pPr marL="0" indent="0" eaLnBrk="1" hangingPunct="1">
              <a:buNone/>
            </a:pPr>
            <a:endParaRPr lang="ru-RU" altLang="ru-RU" sz="2400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95A56AE-69F9-4A89-BE94-BBCBBD340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560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54274" name="Заголовок 1">
            <a:extLst>
              <a:ext uri="{FF2B5EF4-FFF2-40B4-BE49-F238E27FC236}">
                <a16:creationId xmlns:a16="http://schemas.microsoft.com/office/drawing/2014/main" id="{FBCFECA0-5367-01B6-BC6D-D1C3094C3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605" y="367168"/>
            <a:ext cx="8543925" cy="1093787"/>
          </a:xfrm>
        </p:spPr>
        <p:txBody>
          <a:bodyPr/>
          <a:lstStyle/>
          <a:p>
            <a:pPr algn="ctr" eaLnBrk="1" hangingPunct="1"/>
            <a:r>
              <a:rPr lang="en-US" altLang="ru-RU" sz="3200" b="1" dirty="0">
                <a:solidFill>
                  <a:srgbClr val="002060"/>
                </a:solidFill>
              </a:rPr>
              <a:t>PRODUCT DEVELOPMENT</a:t>
            </a:r>
            <a:endParaRPr lang="ru-RU" altLang="ru-RU" sz="3200" b="1" dirty="0">
              <a:solidFill>
                <a:srgbClr val="002060"/>
              </a:solidFill>
            </a:endParaRPr>
          </a:p>
        </p:txBody>
      </p:sp>
      <p:sp>
        <p:nvSpPr>
          <p:cNvPr id="54275" name="Объект 2">
            <a:extLst>
              <a:ext uri="{FF2B5EF4-FFF2-40B4-BE49-F238E27FC236}">
                <a16:creationId xmlns:a16="http://schemas.microsoft.com/office/drawing/2014/main" id="{9F3AF8CE-151C-4D1A-EB1F-7F2B17C83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526" y="1460955"/>
            <a:ext cx="8543925" cy="4670425"/>
          </a:xfrm>
        </p:spPr>
        <p:txBody>
          <a:bodyPr>
            <a:noAutofit/>
          </a:bodyPr>
          <a:lstStyle/>
          <a:p>
            <a:pPr marL="0" indent="0" algn="l" fontAlgn="base">
              <a:buNone/>
            </a:pPr>
            <a:r>
              <a:rPr lang="ru-RU" sz="1800" b="1" i="0" dirty="0">
                <a:effectLst/>
                <a:latin typeface="inherit"/>
              </a:rPr>
              <a:t>Инвестиционные затраты (Year 1):</a:t>
            </a:r>
            <a:endParaRPr lang="ru-RU" sz="1800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Разработка ПО: 15 000 000 руб.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Сертификация ФСТЭК: 3 500 000 руб.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Юридическая экспертиза: 2 000 000 руб.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  <a:latin typeface="inherit"/>
              </a:rPr>
              <a:t>Итого: 20 500 000 руб.</a:t>
            </a:r>
            <a:endParaRPr lang="ru-RU" sz="1800" b="0" i="0" dirty="0">
              <a:effectLst/>
              <a:latin typeface="inherit"/>
            </a:endParaRPr>
          </a:p>
          <a:p>
            <a:pPr marL="0" indent="0" algn="l" fontAlgn="base">
              <a:buNone/>
            </a:pPr>
            <a:r>
              <a:rPr lang="ru-RU" sz="1800" b="1" i="0" dirty="0">
                <a:effectLst/>
                <a:latin typeface="inherit"/>
              </a:rPr>
              <a:t>Производственная себестоимость (на 1 паспорт):</a:t>
            </a:r>
            <a:endParaRPr lang="ru-RU" sz="1800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API-вызовы: 150 руб.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Облачная инфраструктура: 80 руб.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Модерация: 50 руб.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  <a:latin typeface="inherit"/>
              </a:rPr>
              <a:t>Итого: 280 руб.</a:t>
            </a:r>
            <a:endParaRPr lang="ru-RU" sz="1800" b="0" i="0" dirty="0">
              <a:effectLst/>
              <a:latin typeface="inherit"/>
            </a:endParaRPr>
          </a:p>
          <a:p>
            <a:pPr marL="0" indent="0" eaLnBrk="1" hangingPunct="1">
              <a:buNone/>
            </a:pPr>
            <a:endParaRPr lang="ru-RU" altLang="ru-RU" sz="2400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5F87BBC-086A-4C16-B3DE-F98DE4F5D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372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54274" name="Заголовок 1">
            <a:extLst>
              <a:ext uri="{FF2B5EF4-FFF2-40B4-BE49-F238E27FC236}">
                <a16:creationId xmlns:a16="http://schemas.microsoft.com/office/drawing/2014/main" id="{FBCFECA0-5367-01B6-BC6D-D1C3094C3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605" y="367168"/>
            <a:ext cx="8543925" cy="1093787"/>
          </a:xfrm>
        </p:spPr>
        <p:txBody>
          <a:bodyPr/>
          <a:lstStyle/>
          <a:p>
            <a:pPr algn="ctr" eaLnBrk="1" hangingPunct="1"/>
            <a:r>
              <a:rPr lang="en-US" altLang="ru-RU" sz="3200" b="1" dirty="0">
                <a:solidFill>
                  <a:srgbClr val="002060"/>
                </a:solidFill>
              </a:rPr>
              <a:t>North star </a:t>
            </a:r>
            <a:r>
              <a:rPr lang="ru-RU" altLang="ru-RU" sz="3200" b="1" dirty="0">
                <a:solidFill>
                  <a:srgbClr val="002060"/>
                </a:solidFill>
              </a:rPr>
              <a:t>метрика</a:t>
            </a:r>
          </a:p>
        </p:txBody>
      </p:sp>
      <p:sp>
        <p:nvSpPr>
          <p:cNvPr id="54275" name="Объект 2">
            <a:extLst>
              <a:ext uri="{FF2B5EF4-FFF2-40B4-BE49-F238E27FC236}">
                <a16:creationId xmlns:a16="http://schemas.microsoft.com/office/drawing/2014/main" id="{9F3AF8CE-151C-4D1A-EB1F-7F2B17C83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526" y="1460955"/>
            <a:ext cx="8543925" cy="4670425"/>
          </a:xfrm>
        </p:spPr>
        <p:txBody>
          <a:bodyPr>
            <a:noAutofit/>
          </a:bodyPr>
          <a:lstStyle/>
          <a:p>
            <a:pPr marL="0" indent="0" algn="l" fontAlgn="base">
              <a:buNone/>
            </a:pPr>
            <a:r>
              <a:rPr lang="ru-RU" sz="1600" b="1" i="0" dirty="0">
                <a:effectLst/>
                <a:latin typeface="inherit"/>
              </a:rPr>
              <a:t>Основная метрика: Количество активных цифровых паспортов систем в реестре</a:t>
            </a:r>
            <a:endParaRPr lang="ru-RU" sz="1600" b="0" i="0" dirty="0">
              <a:effectLst/>
              <a:latin typeface="-apple-system"/>
            </a:endParaRPr>
          </a:p>
          <a:p>
            <a:pPr marL="0" indent="0" algn="l" fontAlgn="base">
              <a:buNone/>
            </a:pPr>
            <a:r>
              <a:rPr lang="ru-RU" sz="1600" b="1" i="0" dirty="0">
                <a:effectLst/>
                <a:latin typeface="inherit"/>
              </a:rPr>
              <a:t>Почему именно эта метрика:</a:t>
            </a:r>
            <a:endParaRPr lang="ru-RU" sz="1600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1" i="0" dirty="0">
                <a:effectLst/>
                <a:latin typeface="inherit"/>
              </a:rPr>
              <a:t>Прямая корреляция с ценностью:</a:t>
            </a:r>
            <a:r>
              <a:rPr lang="ru-RU" sz="1600" b="0" i="0" dirty="0">
                <a:effectLst/>
                <a:latin typeface="inherit"/>
              </a:rPr>
              <a:t> Каждый паспорт = юридически значимая система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1" i="0" dirty="0">
                <a:effectLst/>
                <a:latin typeface="inherit"/>
              </a:rPr>
              <a:t>Отражает масштаб экосистемы:</a:t>
            </a:r>
            <a:r>
              <a:rPr lang="ru-RU" sz="1600" b="0" i="0" dirty="0">
                <a:effectLst/>
                <a:latin typeface="inherit"/>
              </a:rPr>
              <a:t> Чем больше паспортов, тем выше доверие рынка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1" i="0" dirty="0">
                <a:effectLst/>
                <a:latin typeface="inherit"/>
              </a:rPr>
              <a:t>Драйвер монетизации:</a:t>
            </a:r>
            <a:r>
              <a:rPr lang="ru-RU" sz="1600" b="0" i="0" dirty="0">
                <a:effectLst/>
                <a:latin typeface="inherit"/>
              </a:rPr>
              <a:t> База для платных сертификаций и аналитики</a:t>
            </a:r>
          </a:p>
          <a:p>
            <a:pPr marL="0" indent="0" algn="l" fontAlgn="base">
              <a:buNone/>
            </a:pPr>
            <a:r>
              <a:rPr lang="ru-RU" sz="1600" b="1" i="0" dirty="0">
                <a:effectLst/>
                <a:latin typeface="inherit"/>
              </a:rPr>
              <a:t>Вспомогательные метрики:</a:t>
            </a:r>
            <a:endParaRPr lang="ru-RU" sz="1600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1" i="0" dirty="0" err="1">
                <a:effectLst/>
                <a:latin typeface="inherit"/>
              </a:rPr>
              <a:t>SaaS</a:t>
            </a:r>
            <a:r>
              <a:rPr lang="ru-RU" sz="1600" b="1" i="0" dirty="0">
                <a:effectLst/>
                <a:latin typeface="inherit"/>
              </a:rPr>
              <a:t>-метрика: Net </a:t>
            </a:r>
            <a:r>
              <a:rPr lang="ru-RU" sz="1600" b="1" i="0" dirty="0" err="1">
                <a:effectLst/>
                <a:latin typeface="inherit"/>
              </a:rPr>
              <a:t>Revenue</a:t>
            </a:r>
            <a:r>
              <a:rPr lang="ru-RU" sz="1600" b="1" i="0" dirty="0">
                <a:effectLst/>
                <a:latin typeface="inherit"/>
              </a:rPr>
              <a:t> </a:t>
            </a:r>
            <a:r>
              <a:rPr lang="ru-RU" sz="1600" b="1" i="0" dirty="0" err="1">
                <a:effectLst/>
                <a:latin typeface="inherit"/>
              </a:rPr>
              <a:t>Retention</a:t>
            </a:r>
            <a:r>
              <a:rPr lang="ru-RU" sz="1600" b="0" i="0" dirty="0">
                <a:effectLst/>
                <a:latin typeface="inherit"/>
              </a:rPr>
              <a:t> &gt; 108% (за счет платных сертификаций)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1" i="0" dirty="0">
                <a:effectLst/>
                <a:latin typeface="inherit"/>
              </a:rPr>
              <a:t>Государственный KPI: Процент покрытия госсектора</a:t>
            </a:r>
            <a:r>
              <a:rPr lang="ru-RU" sz="1600" b="0" i="0" dirty="0">
                <a:effectLst/>
                <a:latin typeface="inherit"/>
              </a:rPr>
              <a:t> (цель: 60-70% к 2027)</a:t>
            </a:r>
          </a:p>
          <a:p>
            <a:pPr marL="0" indent="0" algn="l" fontAlgn="base">
              <a:buNone/>
            </a:pPr>
            <a:r>
              <a:rPr lang="ru-RU" sz="1600" b="1" i="0" dirty="0" err="1">
                <a:effectLst/>
                <a:latin typeface="inherit"/>
              </a:rPr>
              <a:t>Таргеты</a:t>
            </a:r>
            <a:r>
              <a:rPr lang="ru-RU" sz="1600" b="1" i="0" dirty="0">
                <a:effectLst/>
                <a:latin typeface="inherit"/>
              </a:rPr>
              <a:t>:</a:t>
            </a:r>
            <a:endParaRPr lang="ru-RU" sz="1600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0" i="0" dirty="0">
                <a:effectLst/>
                <a:latin typeface="inherit"/>
              </a:rPr>
              <a:t>Год 1: 1 000 паспортов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0" i="0" dirty="0">
                <a:effectLst/>
                <a:latin typeface="inherit"/>
              </a:rPr>
              <a:t>Год 2: 15 000 паспортов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0" i="0" dirty="0">
                <a:effectLst/>
                <a:latin typeface="inherit"/>
              </a:rPr>
              <a:t>Год 3: 45 000 паспортов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600" b="0" i="0" dirty="0">
                <a:effectLst/>
                <a:latin typeface="inherit"/>
              </a:rPr>
              <a:t>Год 5: 250 000+ паспортов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EAFBCD3-766F-42C2-B439-D779A01D3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255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-11516"/>
            <a:ext cx="12192000" cy="6856476"/>
          </a:xfrm>
          <a:prstGeom prst="rect">
            <a:avLst/>
          </a:prstGeom>
        </p:spPr>
      </p:pic>
      <p:sp>
        <p:nvSpPr>
          <p:cNvPr id="2050" name="Заголовок 1">
            <a:extLst>
              <a:ext uri="{FF2B5EF4-FFF2-40B4-BE49-F238E27FC236}">
                <a16:creationId xmlns:a16="http://schemas.microsoft.com/office/drawing/2014/main" id="{E2482936-723D-884A-AC11-582B52B8D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1087438"/>
            <a:ext cx="8543925" cy="1325562"/>
          </a:xfrm>
        </p:spPr>
        <p:txBody>
          <a:bodyPr>
            <a:normAutofit fontScale="90000"/>
          </a:bodyPr>
          <a:lstStyle/>
          <a:p>
            <a:pPr marL="342900" indent="-331788" algn="ctr">
              <a:lnSpc>
                <a:spcPct val="93000"/>
              </a:lnSpc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Calibri" pitchFamily="34" charset="0"/>
                <a:ea typeface="+mn-ea"/>
                <a:cs typeface="+mn-cs"/>
              </a:rPr>
              <a:t>ХЕЛП</a:t>
            </a:r>
            <a:br>
              <a:rPr lang="ru-RU" altLang="ru-RU" sz="3200" b="1" dirty="0">
                <a:solidFill>
                  <a:srgbClr val="002060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ru-RU" altLang="ru-RU" sz="3200" b="1" dirty="0">
                <a:solidFill>
                  <a:srgbClr val="002060"/>
                </a:solidFill>
                <a:latin typeface="Calibri" pitchFamily="34" charset="0"/>
                <a:ea typeface="+mn-ea"/>
                <a:cs typeface="+mn-cs"/>
              </a:rPr>
              <a:t>Национальная платформа учета систем и искусственных интеллектов</a:t>
            </a:r>
          </a:p>
        </p:txBody>
      </p:sp>
      <p:sp>
        <p:nvSpPr>
          <p:cNvPr id="7171" name="Объект 2">
            <a:extLst>
              <a:ext uri="{FF2B5EF4-FFF2-40B4-BE49-F238E27FC236}">
                <a16:creationId xmlns:a16="http://schemas.microsoft.com/office/drawing/2014/main" id="{FD7FFB9B-E12B-D74B-803F-BBB486EA6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039" y="2413000"/>
            <a:ext cx="8543925" cy="41290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i="0" dirty="0">
                <a:effectLst/>
                <a:latin typeface="quote-cjk-patch"/>
              </a:rPr>
              <a:t>«ХЕЛП» — это государственная программная платформа как услуга (</a:t>
            </a:r>
            <a:r>
              <a:rPr lang="ru-RU" sz="2400" b="1" i="0" dirty="0" err="1">
                <a:effectLst/>
                <a:latin typeface="quote-cjk-patch"/>
              </a:rPr>
              <a:t>SaaS</a:t>
            </a:r>
            <a:r>
              <a:rPr lang="ru-RU" sz="2400" b="1" i="0" dirty="0">
                <a:effectLst/>
                <a:latin typeface="quote-cjk-patch"/>
              </a:rPr>
              <a:t>), предоставляющая юридически значимый цифровой «паспорт» и уникальный номер для любой программной системы или алгоритма, легально используемого на территории Российской Федерации.</a:t>
            </a:r>
            <a:endParaRPr lang="ru-RU" altLang="ru-RU" sz="2400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947EA97-AAD9-4036-A0A0-F88594B9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057871" cy="6856476"/>
          </a:xfrm>
          <a:prstGeom prst="rect">
            <a:avLst/>
          </a:prstGeom>
        </p:spPr>
      </p:pic>
      <p:sp>
        <p:nvSpPr>
          <p:cNvPr id="79874" name="Заголовок 1">
            <a:extLst>
              <a:ext uri="{FF2B5EF4-FFF2-40B4-BE49-F238E27FC236}">
                <a16:creationId xmlns:a16="http://schemas.microsoft.com/office/drawing/2014/main" id="{FDE6C23C-348E-4251-E1D9-42506B8DB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7117" y="620668"/>
            <a:ext cx="8543925" cy="1103313"/>
          </a:xfrm>
        </p:spPr>
        <p:txBody>
          <a:bodyPr/>
          <a:lstStyle/>
          <a:p>
            <a:pPr algn="ctr" eaLnBrk="1" hangingPunct="1"/>
            <a:r>
              <a:rPr lang="ru-RU" altLang="ru-RU" sz="2800" b="1" dirty="0">
                <a:solidFill>
                  <a:srgbClr val="002060"/>
                </a:solidFill>
              </a:rPr>
              <a:t>НЕМАТЕРИАЛЬНЫЕ АКТИВЫ  И ОХРАНА ИНТЕЛЛЕКТУАЛЬНОЙ СОБСТВЕННОСТИ</a:t>
            </a:r>
          </a:p>
        </p:txBody>
      </p:sp>
      <p:sp>
        <p:nvSpPr>
          <p:cNvPr id="79875" name="Объект 2">
            <a:extLst>
              <a:ext uri="{FF2B5EF4-FFF2-40B4-BE49-F238E27FC236}">
                <a16:creationId xmlns:a16="http://schemas.microsoft.com/office/drawing/2014/main" id="{A6F5E82F-6C05-B8E4-6B03-F60F062FF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039" y="1930037"/>
            <a:ext cx="4271961" cy="4351338"/>
          </a:xfrm>
        </p:spPr>
        <p:txBody>
          <a:bodyPr/>
          <a:lstStyle/>
          <a:p>
            <a:pPr marL="0" indent="0" algn="l" fontAlgn="base">
              <a:lnSpc>
                <a:spcPct val="100000"/>
              </a:lnSpc>
              <a:buNone/>
            </a:pPr>
            <a:r>
              <a:rPr lang="ru-RU" sz="1800" b="1" i="0" dirty="0">
                <a:effectLst/>
                <a:latin typeface="inherit"/>
              </a:rPr>
              <a:t>Регистрация товарного знака "ХЕЛП":</a:t>
            </a:r>
            <a:endParaRPr lang="ru-RU" sz="1800" b="0" i="0" dirty="0">
              <a:effectLst/>
              <a:latin typeface="-apple-system"/>
            </a:endParaRPr>
          </a:p>
          <a:p>
            <a:pPr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Классы МКТУ: 09, 35, 42</a:t>
            </a:r>
          </a:p>
          <a:p>
            <a:pPr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Стоимость: 35 000 руб. (госпошлина + юрист)</a:t>
            </a:r>
          </a:p>
          <a:p>
            <a:pPr marL="0" indent="0" algn="l" fontAlgn="base">
              <a:lnSpc>
                <a:spcPct val="100000"/>
              </a:lnSpc>
              <a:buNone/>
            </a:pPr>
            <a:r>
              <a:rPr lang="ru-RU" sz="1800" b="1" i="0" dirty="0">
                <a:effectLst/>
                <a:latin typeface="inherit"/>
              </a:rPr>
              <a:t>Регистрация авторских прав на ПО:</a:t>
            </a:r>
            <a:endParaRPr lang="ru-RU" sz="1800" b="0" i="0" dirty="0">
              <a:effectLst/>
              <a:latin typeface="-apple-system"/>
            </a:endParaRPr>
          </a:p>
          <a:p>
            <a:pPr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Код реестра, алгоритмы классификации, API-документация</a:t>
            </a:r>
          </a:p>
          <a:p>
            <a:pPr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Стоимость: 5 000 руб. за каждую версию</a:t>
            </a:r>
          </a:p>
          <a:p>
            <a:pPr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Преимущество: Защита от копирования интерфейса и логики</a:t>
            </a:r>
            <a:endParaRPr kumimoji="0" lang="en-US" altLang="ru-RU" sz="1800" dirty="0"/>
          </a:p>
          <a:p>
            <a:pPr marL="0" indent="0">
              <a:buNone/>
            </a:pPr>
            <a:endParaRPr kumimoji="0" lang="ru-RU" altLang="ru-RU" sz="1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kumimoji="0" lang="ru-RU" altLang="ru-RU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kumimoji="0" lang="ru-RU" alt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F4EB26-CB5E-422B-A120-3C3931A17B50}"/>
              </a:ext>
            </a:extLst>
          </p:cNvPr>
          <p:cNvSpPr txBox="1"/>
          <p:nvPr/>
        </p:nvSpPr>
        <p:spPr>
          <a:xfrm>
            <a:off x="6334126" y="1878874"/>
            <a:ext cx="441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r>
              <a:rPr lang="ru-RU" sz="1800" b="1" i="0" dirty="0">
                <a:effectLst/>
                <a:latin typeface="inherit"/>
              </a:rPr>
              <a:t>Патентование алгоритмов:</a:t>
            </a:r>
            <a:endParaRPr lang="ru-RU" sz="1800" b="0" i="0" dirty="0">
              <a:effectLst/>
              <a:latin typeface="-apple-system"/>
            </a:endParaRPr>
          </a:p>
          <a:p>
            <a:pPr algn="l" fontAlgn="base"/>
            <a:r>
              <a:rPr lang="ru-RU" sz="1800" b="1" i="0" dirty="0">
                <a:effectLst/>
                <a:latin typeface="inherit"/>
              </a:rPr>
              <a:t>Патент на алгоритм оценки рисков ИИ</a:t>
            </a:r>
            <a:r>
              <a:rPr lang="ru-RU" sz="1800" b="0" i="0" dirty="0">
                <a:effectLst/>
                <a:latin typeface="inherit"/>
              </a:rPr>
              <a:t> (RUCU#202412345)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Стоимость: 150 000 руб. (подготовка + госпошлина)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1" i="0" dirty="0">
                <a:effectLst/>
                <a:latin typeface="inherit"/>
              </a:rPr>
              <a:t>Защита коммерческой тайны:</a:t>
            </a:r>
            <a:endParaRPr lang="ru-RU" sz="1800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NDA со всеми сотрудниками и подрядчиками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Разграничение доступа к коду (4 уровня доступа)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1800" b="0" i="0" dirty="0">
                <a:effectLst/>
                <a:latin typeface="inherit"/>
              </a:rPr>
              <a:t>Стоимость: Включена в административные расходы</a:t>
            </a:r>
          </a:p>
          <a:p>
            <a:pPr algn="l" fontAlgn="base"/>
            <a:r>
              <a:rPr lang="ru-RU" sz="1800" b="1" i="0" dirty="0">
                <a:effectLst/>
                <a:latin typeface="inherit"/>
              </a:rPr>
              <a:t>Общий бюджет защиты (1 год): 200 000 руб.</a:t>
            </a:r>
            <a:endParaRPr lang="ru-RU" sz="1800" b="0" i="0" dirty="0">
              <a:effectLst/>
              <a:latin typeface="-apple-system"/>
            </a:endParaRPr>
          </a:p>
          <a:p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2292B4A-F724-442D-B578-FDDEA0743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589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82946" name="Заголовок 1">
            <a:extLst>
              <a:ext uri="{FF2B5EF4-FFF2-40B4-BE49-F238E27FC236}">
                <a16:creationId xmlns:a16="http://schemas.microsoft.com/office/drawing/2014/main" id="{163CA7EB-A92F-1062-820A-1EE8D6D56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519876"/>
            <a:ext cx="8543925" cy="1325563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ВЫБОР МОДЕЛИ КОММЕРЦИАЛИЗАЦИИ</a:t>
            </a:r>
          </a:p>
        </p:txBody>
      </p:sp>
      <p:sp>
        <p:nvSpPr>
          <p:cNvPr id="82947" name="Объект 2">
            <a:extLst>
              <a:ext uri="{FF2B5EF4-FFF2-40B4-BE49-F238E27FC236}">
                <a16:creationId xmlns:a16="http://schemas.microsoft.com/office/drawing/2014/main" id="{264B83DB-7F1D-0D70-DE36-FD30DA5FA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039" y="1647825"/>
            <a:ext cx="8543925" cy="5016501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r>
              <a:rPr lang="ru-RU" sz="2400" b="1" i="0" dirty="0">
                <a:effectLst/>
                <a:latin typeface="inherit"/>
              </a:rPr>
              <a:t>Основная модель: Создание стартапа с госучастием (</a:t>
            </a:r>
            <a:r>
              <a:rPr lang="ru-RU" sz="2400" b="1" i="0" dirty="0" err="1">
                <a:effectLst/>
                <a:latin typeface="inherit"/>
              </a:rPr>
              <a:t>Governtech</a:t>
            </a:r>
            <a:r>
              <a:rPr lang="ru-RU" sz="2400" b="1" i="0" dirty="0">
                <a:effectLst/>
                <a:latin typeface="inherit"/>
              </a:rPr>
              <a:t>-стартап)</a:t>
            </a:r>
            <a:endParaRPr lang="ru-RU" sz="2400" b="0" i="0" dirty="0">
              <a:effectLst/>
              <a:latin typeface="-apple-system"/>
            </a:endParaRPr>
          </a:p>
          <a:p>
            <a:pPr marL="0" indent="0" algn="l" fontAlgn="base">
              <a:buNone/>
            </a:pPr>
            <a:r>
              <a:rPr lang="ru-RU" sz="2400" b="1" i="0" dirty="0">
                <a:effectLst/>
                <a:latin typeface="inherit"/>
              </a:rPr>
              <a:t>Преимущества этой модели:</a:t>
            </a:r>
            <a:endParaRPr lang="ru-RU" sz="2400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400" b="1" i="0" dirty="0">
                <a:effectLst/>
                <a:latin typeface="inherit"/>
              </a:rPr>
              <a:t>Доступ к госзаказу</a:t>
            </a:r>
            <a:r>
              <a:rPr lang="ru-RU" sz="2400" b="0" i="0" dirty="0">
                <a:effectLst/>
                <a:latin typeface="inherit"/>
              </a:rPr>
              <a:t> через статус системообразующей платформы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400" b="1" i="0" dirty="0">
                <a:effectLst/>
                <a:latin typeface="inherit"/>
              </a:rPr>
              <a:t>Высокий барьер для конкурентов</a:t>
            </a:r>
            <a:r>
              <a:rPr lang="ru-RU" sz="2400" b="0" i="0" dirty="0">
                <a:effectLst/>
                <a:latin typeface="inherit"/>
              </a:rPr>
              <a:t> (требуется аккредитация ФСТЭК)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400" b="1" i="0" dirty="0">
                <a:effectLst/>
                <a:latin typeface="inherit"/>
              </a:rPr>
              <a:t>Масштабирование через нормативные акты</a:t>
            </a:r>
            <a:r>
              <a:rPr lang="ru-RU" sz="2400" b="0" i="0" dirty="0">
                <a:effectLst/>
                <a:latin typeface="inherit"/>
              </a:rPr>
              <a:t> (обязательная регистрация)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400" b="1" i="0" dirty="0">
                <a:effectLst/>
                <a:latin typeface="inherit"/>
              </a:rPr>
              <a:t>Стратегическая значимость</a:t>
            </a:r>
            <a:r>
              <a:rPr lang="ru-RU" sz="2400" b="0" i="0" dirty="0">
                <a:effectLst/>
                <a:latin typeface="inherit"/>
              </a:rPr>
              <a:t> для нацбезопасности → высокая оценка стоимости</a:t>
            </a:r>
          </a:p>
          <a:p>
            <a:pPr marL="0" indent="0">
              <a:buNone/>
            </a:pPr>
            <a:endParaRPr kumimoji="0" lang="ru-RU" alt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5F3DA94-23B4-4193-A334-B806922F1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82946" name="Заголовок 1">
            <a:extLst>
              <a:ext uri="{FF2B5EF4-FFF2-40B4-BE49-F238E27FC236}">
                <a16:creationId xmlns:a16="http://schemas.microsoft.com/office/drawing/2014/main" id="{163CA7EB-A92F-1062-820A-1EE8D6D56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519876"/>
            <a:ext cx="8543925" cy="1325563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ВЫБОР МОДЕЛИ КОММЕРЦИАЛИЗАЦИИ</a:t>
            </a:r>
          </a:p>
        </p:txBody>
      </p:sp>
      <p:sp>
        <p:nvSpPr>
          <p:cNvPr id="82947" name="Объект 2">
            <a:extLst>
              <a:ext uri="{FF2B5EF4-FFF2-40B4-BE49-F238E27FC236}">
                <a16:creationId xmlns:a16="http://schemas.microsoft.com/office/drawing/2014/main" id="{264B83DB-7F1D-0D70-DE36-FD30DA5FA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039" y="1647825"/>
            <a:ext cx="8543925" cy="5016501"/>
          </a:xfrm>
        </p:spPr>
        <p:txBody>
          <a:bodyPr>
            <a:normAutofit fontScale="85000" lnSpcReduction="20000"/>
          </a:bodyPr>
          <a:lstStyle/>
          <a:p>
            <a:pPr marL="0" indent="0" algn="l" fontAlgn="base">
              <a:buNone/>
            </a:pPr>
            <a:r>
              <a:rPr lang="ru-RU" b="1" i="0" dirty="0">
                <a:effectLst/>
                <a:latin typeface="inherit"/>
              </a:rPr>
              <a:t>Недостатки и смягчение рисков:</a:t>
            </a:r>
            <a:endParaRPr lang="ru-RU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inherit"/>
              </a:rPr>
              <a:t>Долгий цикл продаж (12-18 месяцев)</a:t>
            </a:r>
            <a:r>
              <a:rPr lang="ru-RU" b="0" i="0" dirty="0">
                <a:effectLst/>
                <a:latin typeface="inherit"/>
              </a:rPr>
              <a:t> → Пилоты с ключевыми лицами-решениями в Министерстве цифрового развития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inherit"/>
              </a:rPr>
              <a:t>Высокая зависимость от политики</a:t>
            </a:r>
            <a:r>
              <a:rPr lang="ru-RU" b="0" i="0" dirty="0">
                <a:effectLst/>
                <a:latin typeface="inherit"/>
              </a:rPr>
              <a:t> → Диверсификация на B2B-сегмент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inherit"/>
              </a:rPr>
              <a:t>Капиталоемкость сертификации</a:t>
            </a:r>
            <a:r>
              <a:rPr lang="ru-RU" b="0" i="0" dirty="0">
                <a:effectLst/>
                <a:latin typeface="inherit"/>
              </a:rPr>
              <a:t> → Гранты и </a:t>
            </a:r>
            <a:r>
              <a:rPr lang="ru-RU" b="0" i="0" dirty="0" err="1">
                <a:effectLst/>
                <a:latin typeface="inherit"/>
              </a:rPr>
              <a:t>софинансирование</a:t>
            </a:r>
            <a:r>
              <a:rPr lang="ru-RU" b="0" i="0" dirty="0">
                <a:effectLst/>
                <a:latin typeface="inherit"/>
              </a:rPr>
              <a:t> государства</a:t>
            </a:r>
          </a:p>
          <a:p>
            <a:pPr marL="0" indent="0" algn="l" fontAlgn="base">
              <a:buNone/>
            </a:pPr>
            <a:r>
              <a:rPr lang="ru-RU" b="1" i="0" dirty="0">
                <a:effectLst/>
                <a:latin typeface="inherit"/>
              </a:rPr>
              <a:t>Альтернативные модели (отклонены):</a:t>
            </a:r>
            <a:endParaRPr lang="ru-RU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inherit"/>
              </a:rPr>
              <a:t>Лицензирование:</a:t>
            </a:r>
            <a:r>
              <a:rPr lang="ru-RU" b="0" i="0" dirty="0">
                <a:effectLst/>
                <a:latin typeface="inherit"/>
              </a:rPr>
              <a:t> Низкая доходность, потеря контроля над развитием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  <a:latin typeface="inherit"/>
              </a:rPr>
              <a:t>Коммерческий НИОКР:</a:t>
            </a:r>
            <a:r>
              <a:rPr lang="ru-RU" b="0" i="0" dirty="0">
                <a:effectLst/>
                <a:latin typeface="inherit"/>
              </a:rPr>
              <a:t> Ограниченность аудитории, невозможность масштабирования</a:t>
            </a:r>
          </a:p>
          <a:p>
            <a:pPr marL="0" indent="0" algn="l" fontAlgn="base">
              <a:buNone/>
            </a:pPr>
            <a:r>
              <a:rPr lang="ru-RU" b="1" i="0" dirty="0">
                <a:effectLst/>
                <a:latin typeface="inherit"/>
              </a:rPr>
              <a:t>Итог: Гибридная модель — стартап с господдержкой + B2B-монетизация</a:t>
            </a:r>
            <a:endParaRPr lang="ru-RU" b="0" i="0" dirty="0">
              <a:effectLst/>
              <a:latin typeface="-apple-system"/>
            </a:endParaRPr>
          </a:p>
          <a:p>
            <a:pPr marL="0" indent="0">
              <a:buNone/>
            </a:pPr>
            <a:endParaRPr kumimoji="0" lang="ru-RU" alt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02CD545-571F-49EF-9138-359C24929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926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84994" name="Заголовок 1">
            <a:extLst>
              <a:ext uri="{FF2B5EF4-FFF2-40B4-BE49-F238E27FC236}">
                <a16:creationId xmlns:a16="http://schemas.microsoft.com/office/drawing/2014/main" id="{DBD298D2-5783-8018-11D2-EB946C8FB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931" y="252414"/>
            <a:ext cx="8947150" cy="1181100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Инструменты привлечения финансирования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8A4D2BAA-1731-4E89-86BB-C2A3C8281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179243"/>
              </p:ext>
            </p:extLst>
          </p:nvPr>
        </p:nvGraphicFramePr>
        <p:xfrm>
          <a:off x="2028825" y="1429280"/>
          <a:ext cx="8131175" cy="369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175">
                  <a:extLst>
                    <a:ext uri="{9D8B030D-6E8A-4147-A177-3AD203B41FA5}">
                      <a16:colId xmlns:a16="http://schemas.microsoft.com/office/drawing/2014/main" val="208362108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809843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825799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650031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Вид источника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Преимущества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Недостатки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Обоснование выбора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1457716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200" b="1">
                          <a:effectLst/>
                          <a:latin typeface="inherit"/>
                        </a:rPr>
                        <a:t>3F (Friends, Family, Founders)</a:t>
                      </a:r>
                      <a:endParaRPr lang="en-US" sz="120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Быстрый доступ, низкая отчетность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Малые объемы (до 5 млн руб.), риск отношений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3 млн руб. на MVP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3252353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 dirty="0">
                          <a:effectLst/>
                          <a:latin typeface="inherit"/>
                        </a:rPr>
                        <a:t>Гранты (РФФИ, Фонд содействия инновациям)</a:t>
                      </a:r>
                      <a:endParaRPr lang="ru-RU" sz="1200" dirty="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Не требуют отдачи доли, валидация идеи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Бюрократия, ограничения на использование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 dirty="0">
                          <a:effectLst/>
                          <a:latin typeface="inherit"/>
                        </a:rPr>
                        <a:t>ОСНОВНОЙ ИСТОЧНИК</a:t>
                      </a:r>
                      <a:r>
                        <a:rPr lang="ru-RU" sz="1200" dirty="0">
                          <a:effectLst/>
                          <a:latin typeface="inherit"/>
                        </a:rPr>
                        <a:t>: 25 млн руб. от Фонда содействия инновациям по программе "Государственный технологический заказ"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3647035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Бизнес-ангелы (</a:t>
                      </a:r>
                      <a:r>
                        <a:rPr lang="en-US" sz="1200" b="1">
                          <a:effectLst/>
                          <a:latin typeface="inherit"/>
                        </a:rPr>
                        <a:t>TechAngels, Russian Venture Company)</a:t>
                      </a:r>
                      <a:endParaRPr lang="en-US" sz="120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Экспертиза в </a:t>
                      </a:r>
                      <a:r>
                        <a:rPr lang="ru-RU" sz="1200" dirty="0" err="1">
                          <a:effectLst/>
                          <a:latin typeface="inherit"/>
                        </a:rPr>
                        <a:t>GovTech</a:t>
                      </a:r>
                      <a:r>
                        <a:rPr lang="ru-RU" sz="1200" dirty="0">
                          <a:effectLst/>
                          <a:latin typeface="inherit"/>
                        </a:rPr>
                        <a:t>, связи с госорганами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Требуют 10-15% доли, активное участие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10 млн руб. за 5%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426098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Венчурные фонды (</a:t>
                      </a:r>
                      <a:r>
                        <a:rPr lang="en-US" sz="1200" b="1">
                          <a:effectLst/>
                          <a:latin typeface="inherit"/>
                        </a:rPr>
                        <a:t>Runa Capital, iTech Capital)</a:t>
                      </a:r>
                      <a:endParaRPr lang="en-US" sz="120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Крупные инвестиции (50+ млн руб.), масштабирование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Высокие требования к traction, давление на скорость выхода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 dirty="0">
                          <a:effectLst/>
                          <a:latin typeface="inherit"/>
                        </a:rPr>
                        <a:t>Целевой источник</a:t>
                      </a:r>
                      <a:r>
                        <a:rPr lang="ru-RU" sz="1200" dirty="0">
                          <a:effectLst/>
                          <a:latin typeface="inherit"/>
                        </a:rPr>
                        <a:t> (2-3 Года): 100 млн руб. после достижения 15 000 паспортов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2572873051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6DE1DB7-0F69-43FE-A8FF-42C8FDA8FC7A}"/>
              </a:ext>
            </a:extLst>
          </p:cNvPr>
          <p:cNvSpPr txBox="1"/>
          <p:nvPr/>
        </p:nvSpPr>
        <p:spPr>
          <a:xfrm>
            <a:off x="2028824" y="5171455"/>
            <a:ext cx="81311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b="1" i="0" dirty="0">
                <a:effectLst/>
                <a:latin typeface="inherit"/>
              </a:rPr>
              <a:t>Рекомендуемая структура финансирования (Year 1):</a:t>
            </a:r>
            <a:endParaRPr lang="ru-RU" b="0" i="0" dirty="0">
              <a:effectLst/>
              <a:latin typeface="-apple-system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inherit"/>
              </a:rPr>
              <a:t>60% — Гранты (господдержка)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inherit"/>
              </a:rPr>
              <a:t>20% — Business </a:t>
            </a:r>
            <a:r>
              <a:rPr lang="ru-RU" b="0" i="0" dirty="0" err="1">
                <a:effectLst/>
                <a:latin typeface="inherit"/>
              </a:rPr>
              <a:t>Angels</a:t>
            </a:r>
            <a:endParaRPr lang="ru-RU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inherit"/>
              </a:rPr>
              <a:t>20% — 3F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51BAA50-49CB-4524-8D10-D0478F26A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95234" name="Заголовок 1">
            <a:extLst>
              <a:ext uri="{FF2B5EF4-FFF2-40B4-BE49-F238E27FC236}">
                <a16:creationId xmlns:a16="http://schemas.microsoft.com/office/drawing/2014/main" id="{EEFB5BCE-E586-C00A-B8D9-CE4D20285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751" y="1058864"/>
            <a:ext cx="8882063" cy="1169987"/>
          </a:xfrm>
        </p:spPr>
        <p:txBody>
          <a:bodyPr/>
          <a:lstStyle/>
          <a:p>
            <a:pPr algn="ctr"/>
            <a:r>
              <a:rPr lang="ru-RU" altLang="ru-RU" sz="3200" b="1" dirty="0">
                <a:solidFill>
                  <a:srgbClr val="002060"/>
                </a:solidFill>
              </a:rPr>
              <a:t>ОЦЕНКА ИНВЕСТИЦИОННОЙ ПРИВЛЕКАТЕЛЬНОСТИ ПРОЕКТА  </a:t>
            </a: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D1A5D79E-8D5D-4495-BF42-32E7C9FB3A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973950"/>
              </p:ext>
            </p:extLst>
          </p:nvPr>
        </p:nvGraphicFramePr>
        <p:xfrm>
          <a:off x="1808164" y="2119314"/>
          <a:ext cx="8543925" cy="2472379"/>
        </p:xfrm>
        <a:graphic>
          <a:graphicData uri="http://schemas.openxmlformats.org/drawingml/2006/table">
            <a:tbl>
              <a:tblPr/>
              <a:tblGrid>
                <a:gridCol w="401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8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2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8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892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проекта</a:t>
                      </a:r>
                    </a:p>
                  </a:txBody>
                  <a:tcPr marL="74295" marR="74295" marT="45669" marB="4566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7739" marR="7739" marT="951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951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951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951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периода</a:t>
                      </a:r>
                    </a:p>
                  </a:txBody>
                  <a:tcPr marL="74295" marR="74295" marT="45669" marB="4566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4295" marR="74295" marT="45669" marB="4566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4295" marR="74295" marT="45669" marB="4566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4295" marR="74295" marT="45669" marB="4566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4295" marR="74295" marT="45669" marB="4566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72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Чистый доход по проекту (тыс. руб.)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951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  <a:latin typeface="inherit"/>
                        </a:rPr>
                        <a:t>-5000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  <a:latin typeface="inherit"/>
                        </a:rPr>
                        <a:t>400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>
                          <a:effectLst/>
                          <a:latin typeface="inherit"/>
                        </a:rPr>
                        <a:t>13 600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  <a:latin typeface="inherit"/>
                        </a:rPr>
                        <a:t>43 600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72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Инвестиционные затраты (тыс. руб.)</a:t>
                      </a:r>
                    </a:p>
                  </a:txBody>
                  <a:tcPr marL="7739" marR="7739" marT="951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  <a:latin typeface="inherit"/>
                        </a:rPr>
                        <a:t>17 500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  <a:latin typeface="inherit"/>
                        </a:rPr>
                        <a:t>4500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>
                          <a:effectLst/>
                          <a:latin typeface="inherit"/>
                        </a:rPr>
                        <a:t>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  <a:latin typeface="inherit"/>
                        </a:rPr>
                        <a:t>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72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Кумулятивный  денежный поток (тыс. руб.)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9" marR="7739" marT="951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  <a:latin typeface="inherit"/>
                        </a:rPr>
                        <a:t>-22 500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  <a:latin typeface="inherit"/>
                        </a:rPr>
                        <a:t>-26600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>
                          <a:effectLst/>
                          <a:latin typeface="inherit"/>
                        </a:rPr>
                        <a:t>-8 300</a:t>
                      </a: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b="1" dirty="0">
                          <a:effectLst/>
                          <a:latin typeface="inherit"/>
                        </a:rPr>
                        <a:t>+35 300</a:t>
                      </a:r>
                      <a:endParaRPr lang="ru-RU" dirty="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C64373D-0473-787B-DB5A-20231C573C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044469"/>
              </p:ext>
            </p:extLst>
          </p:nvPr>
        </p:nvGraphicFramePr>
        <p:xfrm>
          <a:off x="1808164" y="4721528"/>
          <a:ext cx="5102225" cy="1703088"/>
        </p:xfrm>
        <a:graphic>
          <a:graphicData uri="http://schemas.openxmlformats.org/drawingml/2006/table">
            <a:tbl>
              <a:tblPr/>
              <a:tblGrid>
                <a:gridCol w="325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6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19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 дисконтирования ,% 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25,00%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19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NPV, </a:t>
                      </a: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18420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19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PI, </a:t>
                      </a:r>
                      <a:r>
                        <a:rPr kumimoji="0" lang="ru-RU" alt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</a:t>
                      </a: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2,05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19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IRR,%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19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ROI,%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135%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19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PB, </a:t>
                      </a: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лет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737" marR="7737" marT="9528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E42CFA2-EF9C-42F1-8C1B-D5EDE82A3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103426" name="Заголовок 1">
            <a:extLst>
              <a:ext uri="{FF2B5EF4-FFF2-40B4-BE49-F238E27FC236}">
                <a16:creationId xmlns:a16="http://schemas.microsoft.com/office/drawing/2014/main" id="{4C07F755-1022-8367-11B9-30AA93284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050" y="468895"/>
            <a:ext cx="8543925" cy="1325562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2060"/>
                </a:solidFill>
              </a:rPr>
              <a:t>РИСКИ ПРОЕКТА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5A4FB31D-2AD6-4463-A93C-7C6F5DC4F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151508"/>
              </p:ext>
            </p:extLst>
          </p:nvPr>
        </p:nvGraphicFramePr>
        <p:xfrm>
          <a:off x="2259012" y="1780698"/>
          <a:ext cx="81280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259387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5223624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751703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713054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Риск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Вероятность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Влияние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Митигант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2036979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Отказ в аккредитации ФСТЭК</a:t>
                      </a:r>
                      <a:endParaRPr lang="ru-RU" sz="120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30%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Критичное (проект не стартует)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Предварительное согласование, пилот с </a:t>
                      </a:r>
                      <a:r>
                        <a:rPr lang="ru-RU" sz="1200" dirty="0" err="1">
                          <a:effectLst/>
                          <a:latin typeface="inherit"/>
                        </a:rPr>
                        <a:t>Минцифры</a:t>
                      </a:r>
                      <a:endParaRPr lang="ru-RU" sz="1200" dirty="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4100712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Задержка в принятии нормативных актов</a:t>
                      </a:r>
                      <a:endParaRPr lang="ru-RU" sz="120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40%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Высокое (смещение дорожной карты</a:t>
                      </a:r>
                      <a:r>
                        <a:rPr lang="en-US" sz="1200" dirty="0">
                          <a:effectLst/>
                          <a:latin typeface="inherit"/>
                        </a:rPr>
                        <a:t>)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Параллельная работа с лоббистами, пилотные проекты как прецеденты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2249656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Низкая скорость внедрения в госсекторе</a:t>
                      </a:r>
                      <a:endParaRPr lang="ru-RU" sz="120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50%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Высокое</a:t>
                      </a:r>
                      <a:endParaRPr lang="en-US" sz="1200" dirty="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Внедрение в 3 федеральных проектах одновременно, премиальная поддержка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3783207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Утечка данных реестра</a:t>
                      </a:r>
                      <a:endParaRPr lang="ru-RU" sz="120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20%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Катастрофическое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Криптографическая защита (ГОСТ), регулярные аудиты, киберстрахование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1981328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b="1">
                          <a:effectLst/>
                          <a:latin typeface="inherit"/>
                        </a:rPr>
                        <a:t>Конкуренция от Ростеха</a:t>
                      </a:r>
                      <a:endParaRPr lang="ru-RU" sz="1200">
                        <a:effectLst/>
                        <a:latin typeface="inherit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25%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>
                          <a:effectLst/>
                          <a:latin typeface="inherit"/>
                        </a:rPr>
                        <a:t>Среднее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200" dirty="0">
                          <a:effectLst/>
                          <a:latin typeface="inherit"/>
                        </a:rPr>
                        <a:t>Фокус на </a:t>
                      </a:r>
                      <a:r>
                        <a:rPr lang="ru-RU" sz="1200" dirty="0" err="1">
                          <a:effectLst/>
                          <a:latin typeface="inherit"/>
                        </a:rPr>
                        <a:t>SaaS</a:t>
                      </a:r>
                      <a:r>
                        <a:rPr lang="ru-RU" sz="1200" dirty="0">
                          <a:effectLst/>
                          <a:latin typeface="inherit"/>
                        </a:rPr>
                        <a:t>-гибкости, скорости, партнерство (а не конкуренция)</a:t>
                      </a:r>
                    </a:p>
                  </a:txBody>
                  <a:tcPr marL="95250" marR="95250" marT="95250" marB="95250" anchor="ctr"/>
                </a:tc>
                <a:extLst>
                  <a:ext uri="{0D108BD9-81ED-4DB2-BD59-A6C34878D82A}">
                    <a16:rowId xmlns:a16="http://schemas.microsoft.com/office/drawing/2014/main" val="974754783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9E3B67A-B2C4-4046-BAB1-510C2EE96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24"/>
            <a:ext cx="12057871" cy="685647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03960" y="898162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Спасибо за внимание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EBBB0AD-D98C-4F8D-AD5E-BE331116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26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" y="1524"/>
            <a:ext cx="12087602" cy="6856476"/>
          </a:xfrm>
          <a:prstGeom prst="rect">
            <a:avLst/>
          </a:prstGeom>
        </p:spPr>
      </p:pic>
      <p:sp>
        <p:nvSpPr>
          <p:cNvPr id="9218" name="Объект 2">
            <a:extLst>
              <a:ext uri="{FF2B5EF4-FFF2-40B4-BE49-F238E27FC236}">
                <a16:creationId xmlns:a16="http://schemas.microsoft.com/office/drawing/2014/main" id="{5B1C2DD0-3DC2-CFB0-0EFB-80A859C3B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039" y="175365"/>
            <a:ext cx="8543925" cy="313150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altLang="ru-RU" sz="3400" dirty="0"/>
              <a:t>Основной сутью проекта является с</a:t>
            </a:r>
            <a:r>
              <a:rPr lang="ru-RU" sz="3400" b="0" i="0" dirty="0">
                <a:effectLst/>
              </a:rPr>
              <a:t>оздание </a:t>
            </a:r>
            <a:r>
              <a:rPr lang="ru-RU" sz="3400" b="1" i="0" dirty="0">
                <a:effectLst/>
              </a:rPr>
              <a:t>единого государственного реестра</a:t>
            </a:r>
            <a:r>
              <a:rPr lang="ru-RU" sz="3400" b="0" i="0" dirty="0">
                <a:effectLst/>
              </a:rPr>
              <a:t> для цифровых активов, который: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400" b="1" i="0" dirty="0">
                <a:effectLst/>
              </a:rPr>
              <a:t>Узаконивает</a:t>
            </a:r>
            <a:r>
              <a:rPr lang="ru-RU" sz="3400" b="0" i="0" dirty="0">
                <a:effectLst/>
              </a:rPr>
              <a:t> существование любой программной системы.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400" b="1" i="0" dirty="0">
                <a:effectLst/>
              </a:rPr>
              <a:t>Идентифицирует</a:t>
            </a:r>
            <a:r>
              <a:rPr lang="ru-RU" sz="3400" b="0" i="0" dirty="0">
                <a:effectLst/>
              </a:rPr>
              <a:t> ее по уникальным параметрам (владелец, назначение, класс опасности).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400" b="1" i="0" dirty="0">
                <a:effectLst/>
              </a:rPr>
              <a:t>Контролирует</a:t>
            </a:r>
            <a:r>
              <a:rPr lang="ru-RU" sz="3400" b="0" i="0" dirty="0">
                <a:effectLst/>
              </a:rPr>
              <a:t> ее жизненный цикл (создание, модификация, вывод из эксплуатации).</a:t>
            </a:r>
          </a:p>
          <a:p>
            <a:pPr marL="0" indent="0" algn="ctr">
              <a:buNone/>
            </a:pPr>
            <a:endParaRPr lang="ru-RU" altLang="ru-RU" sz="36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altLang="ru-RU" sz="3400" dirty="0">
                <a:solidFill>
                  <a:srgbClr val="002060"/>
                </a:solidFill>
              </a:rPr>
              <a:t>Аналоги и почему их недостаточно: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93FAFA9B-3831-4EC4-9C1F-1159CD6674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150307"/>
              </p:ext>
            </p:extLst>
          </p:nvPr>
        </p:nvGraphicFramePr>
        <p:xfrm>
          <a:off x="1979802" y="3306871"/>
          <a:ext cx="8127999" cy="30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19218919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0294954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620084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Проект-аналог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Суть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Недостаток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619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Единый реестр российских программ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Реестр отечественного ПО для госзакупок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Узкая цель (импортозамещение), не охватывает все системы, особенно иностранные и экспериментальные ИИ.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419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ФСБ (лицензия на шифрование)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Учёт средств криптозащиты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Узкоотраслевой, не дает полной картины о системе в целом.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540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Реестры Роскомнадзора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Учёт информационных систем (персональных данных)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Фрагментирован, заточен под соблюдение конкретных законов (152-ФЗ), а не под полный учет.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471053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1B02F70-EF67-4FA9-87C5-9C18CE64A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FB96C5E4-ADF5-43A8-E8D7-DF000C99A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013" y="360161"/>
            <a:ext cx="9688421" cy="1112465"/>
          </a:xfrm>
          <a:ln w="571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 dirty="0"/>
              <a:t>Проблема и ценностное предложение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683D1D-68EE-44F3-ACDE-3A50C09BE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i="0" dirty="0">
                <a:effectLst/>
              </a:rPr>
              <a:t>Ключевая проблема: Цифровой хаос и правовой вакуум</a:t>
            </a:r>
            <a:endParaRPr lang="ru-RU" b="0" i="0" dirty="0">
              <a:effectLst/>
            </a:endParaRPr>
          </a:p>
          <a:p>
            <a:pPr marL="0" indent="0" algn="just">
              <a:buNone/>
            </a:pPr>
            <a:r>
              <a:rPr lang="ru-RU" b="0" i="0" dirty="0">
                <a:effectLst/>
              </a:rPr>
              <a:t>В условиях взрывного роста числа программных систем и ИИ отсутствует единая система их идентификации и учёта. Это создает правовой вакуум, где невозможно ответить на базовые вопросы: </a:t>
            </a:r>
            <a:r>
              <a:rPr lang="ru-RU" b="0" i="1" dirty="0">
                <a:effectLst/>
              </a:rPr>
              <a:t>Что это за система? Кто ей владеет? На что она имеет право? Какую ответственность несёт?</a:t>
            </a:r>
            <a:endParaRPr lang="ru-RU" b="0" i="0" dirty="0">
              <a:effectLst/>
            </a:endParaRPr>
          </a:p>
          <a:p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EB8E285-3739-4BF6-A096-C3F2CDC7A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FB96C5E4-ADF5-43A8-E8D7-DF000C99A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013" y="360161"/>
            <a:ext cx="9688421" cy="1112465"/>
          </a:xfrm>
          <a:ln w="571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 dirty="0"/>
              <a:t>Проблема и ценностное предложение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F6FA0D63-48BD-4903-AF0A-A6217BFB42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371082"/>
              </p:ext>
            </p:extLst>
          </p:nvPr>
        </p:nvGraphicFramePr>
        <p:xfrm>
          <a:off x="1624015" y="1593782"/>
          <a:ext cx="9688419" cy="4969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9473">
                  <a:extLst>
                    <a:ext uri="{9D8B030D-6E8A-4147-A177-3AD203B41FA5}">
                      <a16:colId xmlns:a16="http://schemas.microsoft.com/office/drawing/2014/main" val="154607201"/>
                    </a:ext>
                  </a:extLst>
                </a:gridCol>
                <a:gridCol w="3229473">
                  <a:extLst>
                    <a:ext uri="{9D8B030D-6E8A-4147-A177-3AD203B41FA5}">
                      <a16:colId xmlns:a16="http://schemas.microsoft.com/office/drawing/2014/main" val="4287581511"/>
                    </a:ext>
                  </a:extLst>
                </a:gridCol>
                <a:gridCol w="3229473">
                  <a:extLst>
                    <a:ext uri="{9D8B030D-6E8A-4147-A177-3AD203B41FA5}">
                      <a16:colId xmlns:a16="http://schemas.microsoft.com/office/drawing/2014/main" val="2660244588"/>
                    </a:ext>
                  </a:extLst>
                </a:gridCol>
              </a:tblGrid>
              <a:tr h="917952">
                <a:tc>
                  <a:txBody>
                    <a:bodyPr/>
                    <a:lstStyle/>
                    <a:p>
                      <a:r>
                        <a:rPr lang="ru-RU" dirty="0"/>
                        <a:t>Целевая группа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Основные «боли» и проблемы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Доказательства и аргументы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269842"/>
                  </a:ext>
                </a:extLst>
              </a:tr>
              <a:tr h="1298049"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Государство (Регулятор)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Невозможность эффективного контроля и регулирования цифровой среды.</a:t>
                      </a:r>
                      <a:br>
                        <a:rPr lang="ru-RU" sz="1000" dirty="0"/>
                      </a:b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Риски для нацбезопасности от неучтенных систем.</a:t>
                      </a:r>
                      <a:br>
                        <a:rPr lang="ru-RU" sz="1000" dirty="0"/>
                      </a:b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lang="ru-RU" sz="1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Фрагментированность</a:t>
                      </a: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данных.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Минцифры</a:t>
                      </a:r>
                      <a:r>
                        <a:rPr lang="ru-RU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"Необходима система идентификации и прослеживаемости алгоритмов ИИ" (Стратегия развития ИИ до 2030).</a:t>
                      </a:r>
                      <a:br>
                        <a:rPr lang="ru-RU" sz="1000" dirty="0"/>
                      </a:br>
                      <a:r>
                        <a:rPr lang="ru-RU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СМИ:</a:t>
                      </a: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Постоянные сообщения об инцидентах с ИИ и алгоритмами, где непонятно, кто несет ответственность.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243589"/>
                  </a:ext>
                </a:extLst>
              </a:tr>
              <a:tr h="917952"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Крупный бизнес и госкомпании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Юридические риски при использовании несертифицированных систем/ИИ.</a:t>
                      </a:r>
                      <a:br>
                        <a:rPr lang="ru-RU" sz="1000" dirty="0"/>
                      </a:b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Сложность соответствия требованиям при множестве разрозненных реестров.</a:t>
                      </a:r>
                      <a:br>
                        <a:rPr lang="ru-RU" sz="1000" dirty="0"/>
                      </a:b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Репутационные потери в случае сбоев.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Опросы RBI:</a:t>
                      </a: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Более 65% компаний называют правовую неопределенность главным барьером для внедрения ИИ.</a:t>
                      </a:r>
                      <a:br>
                        <a:rPr lang="ru-RU" sz="1000" dirty="0"/>
                      </a:br>
                      <a:r>
                        <a:rPr lang="ru-RU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Кейсы:</a:t>
                      </a: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Скандалы с дискриминационными алгоритмами в кредитовании и HR.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060347"/>
                  </a:ext>
                </a:extLst>
              </a:tr>
              <a:tr h="917952"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Разработчики (Стартапы, </a:t>
                      </a:r>
                      <a:r>
                        <a:rPr 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IT-</a:t>
                      </a:r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компании)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Барьеры для выхода на рынок, особенно в госсектор.</a:t>
                      </a:r>
                      <a:br>
                        <a:rPr lang="ru-RU" sz="1000" dirty="0"/>
                      </a:b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Отсутствие "цифровой доверенной репутации" для своего продукта.</a:t>
                      </a:r>
                      <a:br>
                        <a:rPr lang="ru-RU" sz="1000" dirty="0"/>
                      </a:b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Административные барьеры и время на согласования в разных инстанциях.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Форум "Открытые инновации":</a:t>
                      </a: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Молодые команды жалуются на невозможность доказать "легальность" своего алгоритма без связей и ресурсов.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082383"/>
                  </a:ext>
                </a:extLst>
              </a:tr>
              <a:tr h="917952">
                <a:tc>
                  <a:txBody>
                    <a:bodyPr/>
                    <a:lstStyle/>
                    <a:p>
                      <a:r>
                        <a:rPr lang="ru-RU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Конечные пользователи (Граждане, бизнес)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Недоверие к решениям, принимаемым "черным ящиком".</a:t>
                      </a:r>
                      <a:br>
                        <a:rPr lang="ru-RU" sz="1000" dirty="0"/>
                      </a:b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Отсутствие прозрачности и механизмов подачи жалоб.</a:t>
                      </a:r>
                      <a:br>
                        <a:rPr lang="ru-RU" sz="1000" dirty="0"/>
                      </a:b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Проблемы с защитой прав при взаимодействии с AI.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Соцсети:</a:t>
                      </a: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Посты и жалобы на "несправедливые" решения алгоритмов (от банков до госуслуг).</a:t>
                      </a:r>
                      <a:br>
                        <a:rPr lang="ru-RU" sz="1000" dirty="0"/>
                      </a:br>
                      <a:r>
                        <a:rPr lang="ru-RU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Роскомнадзор:</a:t>
                      </a:r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Рост обращений по поводу решений, принятых алгоритмами.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849752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38AA9F2-6D10-4E17-B246-CF96548E6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838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FB96C5E4-ADF5-43A8-E8D7-DF000C99A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013" y="360161"/>
            <a:ext cx="9688421" cy="1112465"/>
          </a:xfrm>
          <a:ln w="571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 dirty="0"/>
              <a:t>Проблема и ценностное предложение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683D1D-68EE-44F3-ACDE-3A50C09BE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b="1" i="0" dirty="0">
                <a:effectLst/>
              </a:rPr>
              <a:t>Как проект ХЕЛП решает эти проблемы?</a:t>
            </a:r>
            <a:endParaRPr lang="ru-RU" b="0" i="0" dirty="0">
              <a:effectLst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Для Регулятора:</a:t>
            </a:r>
            <a:r>
              <a:rPr lang="ru-RU" b="0" i="0" dirty="0">
                <a:effectLst/>
              </a:rPr>
              <a:t> Мы предоставляем </a:t>
            </a:r>
            <a:r>
              <a:rPr lang="ru-RU" b="1" i="0" dirty="0">
                <a:effectLst/>
              </a:rPr>
              <a:t>единый источник истины</a:t>
            </a:r>
            <a:r>
              <a:rPr lang="ru-RU" b="0" i="0" dirty="0">
                <a:effectLst/>
              </a:rPr>
              <a:t> и инструмент для контроля. Теперь можно в режиме близком к реальному времени видеть, какие системы работают, кто за них отвечает и какова их сфера воздействия.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Для Бизнеса:</a:t>
            </a:r>
            <a:r>
              <a:rPr lang="ru-RU" b="0" i="0" dirty="0">
                <a:effectLst/>
              </a:rPr>
              <a:t> Мы даем </a:t>
            </a:r>
            <a:r>
              <a:rPr lang="ru-RU" b="1" i="0" dirty="0">
                <a:effectLst/>
              </a:rPr>
              <a:t>юридическую определенность</a:t>
            </a:r>
            <a:r>
              <a:rPr lang="ru-RU" b="0" i="0" dirty="0">
                <a:effectLst/>
              </a:rPr>
              <a:t> и </a:t>
            </a:r>
            <a:r>
              <a:rPr lang="ru-RU" b="1" i="0" dirty="0">
                <a:effectLst/>
              </a:rPr>
              <a:t>«цифровой паспорт»</a:t>
            </a:r>
            <a:r>
              <a:rPr lang="ru-RU" b="0" i="0" dirty="0">
                <a:effectLst/>
              </a:rPr>
              <a:t>, который является пропуском на рынок и инструментом доверия для клиентов.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Для Разработчиков:</a:t>
            </a:r>
            <a:r>
              <a:rPr lang="ru-RU" b="0" i="0" dirty="0">
                <a:effectLst/>
              </a:rPr>
              <a:t> Мы создаем </a:t>
            </a:r>
            <a:r>
              <a:rPr lang="ru-RU" b="1" i="0" dirty="0">
                <a:effectLst/>
              </a:rPr>
              <a:t>прозрачные и равные «правила игры»</a:t>
            </a:r>
            <a:r>
              <a:rPr lang="ru-RU" b="0" i="0" dirty="0">
                <a:effectLst/>
              </a:rPr>
              <a:t>. Получить номер и паспорт для системы — это четкая процедура, а не лотерея.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Для Пользователей:</a:t>
            </a:r>
            <a:r>
              <a:rPr lang="ru-RU" b="0" i="0" dirty="0">
                <a:effectLst/>
              </a:rPr>
              <a:t> Мы обеспечиваем </a:t>
            </a:r>
            <a:r>
              <a:rPr lang="ru-RU" b="1" i="0" dirty="0">
                <a:effectLst/>
              </a:rPr>
              <a:t>подотчетность</a:t>
            </a:r>
            <a:r>
              <a:rPr lang="ru-RU" b="0" i="0" dirty="0">
                <a:effectLst/>
              </a:rPr>
              <a:t>. Зная номер системы, можно найти ее владельца и предъявить претензию через официальные каналы.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b="1" i="0" dirty="0">
                <a:effectLst/>
              </a:rPr>
              <a:t>ХЕЛП — это не просто реестр. Это инфраструктура доверия для новой цифровой реальности.</a:t>
            </a:r>
            <a:endParaRPr lang="ru-RU" b="0" i="0" dirty="0">
              <a:effectLst/>
            </a:endParaRPr>
          </a:p>
          <a:p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9BD639D-56FD-4F2C-BC4D-4EBE085E0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589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-11516"/>
            <a:ext cx="12192000" cy="6856476"/>
          </a:xfrm>
          <a:prstGeom prst="rect">
            <a:avLst/>
          </a:prstGeom>
        </p:spPr>
      </p:pic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1F065F3B-F0F9-1B49-8774-7D2F7FE3F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7" y="13040"/>
            <a:ext cx="8543925" cy="132556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Calibri" pitchFamily="34" charset="0"/>
                <a:ea typeface="+mn-ea"/>
                <a:cs typeface="+mn-cs"/>
              </a:rPr>
              <a:t>КОМАНДА ПРОЕКТА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569D715-C12E-3644-8AB2-BDA80BD391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579340"/>
              </p:ext>
            </p:extLst>
          </p:nvPr>
        </p:nvGraphicFramePr>
        <p:xfrm>
          <a:off x="1824036" y="888336"/>
          <a:ext cx="9308624" cy="5788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4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4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916">
                <a:tc>
                  <a:txBody>
                    <a:bodyPr/>
                    <a:lstStyle/>
                    <a:p>
                      <a:r>
                        <a:rPr lang="ru-RU" sz="1800" dirty="0"/>
                        <a:t>Необходимые роли в проекте</a:t>
                      </a:r>
                    </a:p>
                  </a:txBody>
                  <a:tcPr marL="74299" marR="74299" marT="45757" marB="45757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Обоснование </a:t>
                      </a:r>
                    </a:p>
                  </a:txBody>
                  <a:tcPr marL="74299" marR="74299" marT="45757" marB="4575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0038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400">
                          <a:solidFill>
                            <a:srgbClr val="000000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panose="020B0503020204020204" pitchFamily="34" charset="-122"/>
                        </a:rPr>
                        <a:t>Тимлид</a:t>
                      </a:r>
                    </a:p>
                  </a:txBody>
                  <a:tcPr marL="73129" marR="73129" marT="62733" marB="46843" horzOverflow="overflow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Ключевой координатор.</a:t>
                      </a:r>
                      <a:r>
                        <a:rPr lang="ru-RU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Обеспечивает целостность видения, связывает техническую разработку с требованиями </a:t>
                      </a:r>
                      <a:r>
                        <a:rPr lang="ru-RU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госзаказчика</a:t>
                      </a:r>
                      <a:r>
                        <a:rPr lang="ru-RU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принимает итоговые решения в условиях высокой неопределённости, неся за них ответственность.</a:t>
                      </a:r>
                      <a:endParaRPr lang="ru-RU" sz="1100" dirty="0">
                        <a:latin typeface="+mn-lt"/>
                      </a:endParaRPr>
                    </a:p>
                  </a:txBody>
                  <a:tcPr marL="74299" marR="74299" marT="45757" marB="4575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572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400">
                          <a:solidFill>
                            <a:srgbClr val="000000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panose="020B0503020204020204" pitchFamily="34" charset="-122"/>
                        </a:rPr>
                        <a:t>Исследователь</a:t>
                      </a:r>
                    </a:p>
                  </a:txBody>
                  <a:tcPr marL="73129" marR="73129" marT="62733" marB="46843" horzOverflow="overflow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Фундамент достоверности.</a:t>
                      </a:r>
                      <a:r>
                        <a:rPr lang="ru-RU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Анализирует нормативную базу, аналоги и "боли" клиентов, обеспечивая соответствие проекта реальным, а не гипотетическим потребностям и правовым рамкам.</a:t>
                      </a:r>
                      <a:endParaRPr lang="ru-RU" sz="1100" dirty="0">
                        <a:latin typeface="+mn-lt"/>
                      </a:endParaRPr>
                    </a:p>
                  </a:txBody>
                  <a:tcPr marL="74299" marR="74299" marT="45757" marB="4575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231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400">
                          <a:solidFill>
                            <a:srgbClr val="000000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panose="020B0503020204020204" pitchFamily="34" charset="-122"/>
                        </a:rPr>
                        <a:t>Таймкипер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panose="020B0503020204020204" pitchFamily="34" charset="-122"/>
                      </a:endParaRPr>
                    </a:p>
                  </a:txBody>
                  <a:tcPr marL="73129" marR="73129" marT="62733" marB="46843" horzOverflow="overflow"/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ru-RU" sz="1100" b="1" dirty="0">
                          <a:effectLst/>
                          <a:latin typeface="+mn-lt"/>
                        </a:rPr>
                        <a:t>Двигатель прогресса.</a:t>
                      </a:r>
                      <a:r>
                        <a:rPr lang="ru-RU" sz="1100" b="0" dirty="0">
                          <a:effectLst/>
                          <a:latin typeface="+mn-lt"/>
                        </a:rPr>
                        <a:t> Борется с "синдромом бесконечного проекта" через жёсткий контроль времени и приоритетов, не позволяя команде утонуть в обсуждениях и гарантируя движение к целям.</a:t>
                      </a: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0038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400">
                          <a:solidFill>
                            <a:srgbClr val="000000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just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panose="020B0503020204020204" pitchFamily="34" charset="-122"/>
                        </a:rPr>
                        <a:t>Скрайбер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panose="020B0503020204020204" pitchFamily="34" charset="-122"/>
                      </a:endParaRPr>
                    </a:p>
                  </a:txBody>
                  <a:tcPr marL="73129" marR="73129" marT="62733" marB="46843" horzOverflow="overflow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Гарант ясности и преемственности.</a:t>
                      </a:r>
                      <a:r>
                        <a:rPr lang="ru-RU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Фиксирует решения, договорённости и создаёт единое поле смыслов для всех участников, что критически важно для проекта с высокими юридическими рисками и долгим жизненным циклом.</a:t>
                      </a:r>
                      <a:endParaRPr lang="ru-RU" sz="1100" dirty="0">
                        <a:latin typeface="+mn-lt"/>
                      </a:endParaRPr>
                    </a:p>
                  </a:txBody>
                  <a:tcPr marL="74299" marR="74299" marT="45757" marB="4575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231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400">
                          <a:solidFill>
                            <a:srgbClr val="000000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2000">
                          <a:solidFill>
                            <a:srgbClr val="0F6FC6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BD0D9"/>
                          </a:solidFill>
                          <a:latin typeface="Georgia" panose="02040502050405020303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panose="020B0503020204020204" pitchFamily="34" charset="-122"/>
                        </a:rPr>
                        <a:t>Финишер</a:t>
                      </a:r>
                    </a:p>
                  </a:txBody>
                  <a:tcPr marL="73129" marR="73129" marT="62733" marB="46843" horzOverflow="overflow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err="1">
                          <a:effectLst/>
                          <a:latin typeface="+mn-lt"/>
                        </a:rPr>
                        <a:t>Обеспечитель</a:t>
                      </a:r>
                      <a:r>
                        <a:rPr lang="ru-RU" sz="1100" b="1" dirty="0">
                          <a:effectLst/>
                          <a:latin typeface="+mn-lt"/>
                        </a:rPr>
                        <a:t> результата.</a:t>
                      </a:r>
                      <a:r>
                        <a:rPr lang="ru-RU" sz="1100" b="0" dirty="0">
                          <a:effectLst/>
                          <a:latin typeface="+mn-lt"/>
                        </a:rPr>
                        <a:t> Контролирует качество и "закрытие" задач, переводя идеи и обсуждения в конкретные, завершённые результаты, не давая проекту превратиться в "вечно строящийся" объект.</a:t>
                      </a: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634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panose="020B0503020204020204" pitchFamily="34" charset="-122"/>
                        </a:rPr>
                        <a:t>Интегратор</a:t>
                      </a:r>
                    </a:p>
                  </a:txBody>
                  <a:tcPr marL="73129" marR="73129" marT="62733" marB="46843" horzOverflow="overflow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Обеспечивает техническую и смысловую интеграцию различных компонентов проекта (DLT, ИИ, </a:t>
                      </a:r>
                      <a:r>
                        <a:rPr lang="ru-RU" sz="11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в единую архитектуру.</a:t>
                      </a:r>
                    </a:p>
                    <a:p>
                      <a:pPr marL="0" algn="just" defTabSz="914400" rtl="0" eaLnBrk="1" latinLnBrk="0" hangingPunct="1"/>
                      <a:r>
                        <a:rPr lang="ru-RU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Координирует взаимодействие между исследователями и разработчиками, переводя нормативные требования в технические задания.</a:t>
                      </a:r>
                    </a:p>
                    <a:p>
                      <a:pPr algn="just"/>
                      <a:endParaRPr lang="ru-RU" sz="1100" b="0" dirty="0">
                        <a:effectLst/>
                        <a:latin typeface="+mn-lt"/>
                      </a:endParaRP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3247758658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9702123-C28B-4786-ADC9-0935CB8BF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Государственная система (</a:t>
            </a:r>
            <a:r>
              <a:rPr lang="en-US" altLang="ru-RU" sz="3200" b="1" dirty="0">
                <a:solidFill>
                  <a:srgbClr val="002060"/>
                </a:solidFill>
              </a:rPr>
              <a:t>B2B)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1524150"/>
            <a:ext cx="9453562" cy="4351337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Суть:</a:t>
            </a:r>
            <a:r>
              <a:rPr lang="ru-RU" b="0" i="0" dirty="0">
                <a:effectLst/>
              </a:rPr>
              <a:t> Проект финансируется как критически важная государственная инфраструктура, аналогично Госуслугам.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Ценностное предложение:</a:t>
            </a:r>
            <a:r>
              <a:rPr lang="ru-RU" b="0" i="0" dirty="0">
                <a:effectLst/>
              </a:rPr>
              <a:t> Обеспечение цифрового суверенитета, национальной безопасности и контроля над цифровой средой РФ.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Поток доходов:</a:t>
            </a:r>
            <a:r>
              <a:rPr lang="ru-RU" b="0" i="0" dirty="0">
                <a:effectLst/>
              </a:rPr>
              <a:t> Прямое государственное финансирование (субсидии, гранты), оплата из федерального бюджета как заказчика.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Целевой потребитель:</a:t>
            </a:r>
            <a:r>
              <a:rPr lang="ru-RU" b="0" i="0" dirty="0">
                <a:effectLst/>
              </a:rPr>
              <a:t> </a:t>
            </a:r>
            <a:r>
              <a:rPr lang="ru-RU" b="0" i="0" dirty="0" err="1">
                <a:effectLst/>
              </a:rPr>
              <a:t>Минцифры</a:t>
            </a:r>
            <a:r>
              <a:rPr lang="ru-RU" b="0" i="0" dirty="0">
                <a:effectLst/>
              </a:rPr>
              <a:t>, ФСБ, Роскомнадзор.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Обоснование:</a:t>
            </a:r>
            <a:r>
              <a:rPr lang="ru-RU" b="0" i="0" dirty="0">
                <a:effectLst/>
              </a:rPr>
              <a:t> Позволяет построить и масштабировать платформу без давления краткосрочной окупаемости, обеспечивая бесплатность для базовых пользователей.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2A474A24-C69E-46E3-80BA-7A2887AA7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2948" y="-11516"/>
            <a:ext cx="12057871" cy="6856476"/>
          </a:xfrm>
          <a:prstGeom prst="rect">
            <a:avLst/>
          </a:prstGeom>
        </p:spPr>
      </p:pic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14C1213-DDBF-4931-9E9F-07CC9F29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039" y="348435"/>
            <a:ext cx="8543925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ru-RU" altLang="ru-RU" sz="2800" dirty="0"/>
            </a:br>
            <a:r>
              <a:rPr lang="ru-RU" altLang="ru-RU" sz="3200" b="1" dirty="0">
                <a:solidFill>
                  <a:srgbClr val="002060"/>
                </a:solidFill>
              </a:rPr>
              <a:t>Лицензирование и сертификация (</a:t>
            </a:r>
            <a:r>
              <a:rPr lang="en-US" altLang="ru-RU" sz="3200" b="1" dirty="0">
                <a:solidFill>
                  <a:srgbClr val="002060"/>
                </a:solidFill>
              </a:rPr>
              <a:t>B2B)</a:t>
            </a:r>
            <a:br>
              <a:rPr kumimoji="0" lang="en-US" altLang="ru-RU" dirty="0"/>
            </a:br>
            <a:endParaRPr kumimoji="0" lang="ru-RU" altLang="ru-RU" dirty="0"/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56394C34-FC01-3CA2-AFEF-B3412BAB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220" y="1524150"/>
            <a:ext cx="9453562" cy="4351337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Суть:</a:t>
            </a:r>
            <a:r>
              <a:rPr lang="ru-RU" b="0" i="0" dirty="0">
                <a:effectLst/>
              </a:rPr>
              <a:t> Продажа расширенных услуг верификации, аудита и добровольной сертификации для коммерческих компаний.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Ценностное предложение:</a:t>
            </a:r>
            <a:r>
              <a:rPr lang="ru-RU" b="0" i="0" dirty="0">
                <a:effectLst/>
              </a:rPr>
              <a:t> «Платиновая» лицензия как знак высшего качества и доверия, снижающая юридические риски и повышающая лояльность клиентов.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Поток доходов:</a:t>
            </a:r>
            <a:r>
              <a:rPr lang="ru-RU" b="0" i="0" dirty="0">
                <a:effectLst/>
              </a:rPr>
              <a:t> Плата за углубленную верификацию, ежегодный аудит системы, сертификация на соответствие премиальным стандартам.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Целевой потребитель:</a:t>
            </a:r>
            <a:r>
              <a:rPr lang="ru-RU" b="0" i="0" dirty="0">
                <a:effectLst/>
              </a:rPr>
              <a:t> Крупные банки, телеком-операторы, госкомпании, работающие с критически важными данными.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effectLst/>
              </a:rPr>
              <a:t>Обоснование:</a:t>
            </a:r>
            <a:r>
              <a:rPr lang="ru-RU" b="0" i="0" dirty="0">
                <a:effectLst/>
              </a:rPr>
              <a:t> Создает устойчивый коммерческий поток доходов от тех, кто готов платить за повышенный уровень доверия и репутационные преимущества.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kumimoji="0" lang="ru-RU" altLang="ru-RU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C6AB1A2-7E12-4C71-8CD4-4E1CDD07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E76B3-C91D-7A44-B205-A30CF37F3E3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1364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2905</Words>
  <Application>Microsoft Office PowerPoint</Application>
  <PresentationFormat>Широкоэкранный</PresentationFormat>
  <Paragraphs>339</Paragraphs>
  <Slides>26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-apple-system</vt:lpstr>
      <vt:lpstr>Arial</vt:lpstr>
      <vt:lpstr>Calibri</vt:lpstr>
      <vt:lpstr>Calibri Light</vt:lpstr>
      <vt:lpstr>inherit</vt:lpstr>
      <vt:lpstr>quote-cjk-patch</vt:lpstr>
      <vt:lpstr>Times New Roman</vt:lpstr>
      <vt:lpstr>Тема Office</vt:lpstr>
      <vt:lpstr>    Хранилище Единых Лицензий и Паспортов  Чижов Д.О., Вербицкий А.А., Женов И.О., Галкина В.В., Калиничев Н.А., Блинова И.В., И923Б</vt:lpstr>
      <vt:lpstr>ХЕЛП Национальная платформа учета систем и искусственных интеллектов</vt:lpstr>
      <vt:lpstr>Презентация PowerPoint</vt:lpstr>
      <vt:lpstr>Проблема и ценностное предложение</vt:lpstr>
      <vt:lpstr>Проблема и ценностное предложение</vt:lpstr>
      <vt:lpstr>Проблема и ценностное предложение</vt:lpstr>
      <vt:lpstr>КОМАНДА ПРОЕКТА</vt:lpstr>
      <vt:lpstr> Государственная система (B2B) </vt:lpstr>
      <vt:lpstr> Лицензирование и сертификация (B2B) </vt:lpstr>
      <vt:lpstr> Экосистема и монетизация данных (B2B2C) </vt:lpstr>
      <vt:lpstr> Целевой потребитель: Карта эмпатии </vt:lpstr>
      <vt:lpstr> Целевой потребитель: Аватары клиентов </vt:lpstr>
      <vt:lpstr> УТП </vt:lpstr>
      <vt:lpstr> Прогноз масштабирования и стратегия выхода </vt:lpstr>
      <vt:lpstr> Решение </vt:lpstr>
      <vt:lpstr> Призыв к действию (СТА) </vt:lpstr>
      <vt:lpstr>PRODUCT DEVELOPMENT</vt:lpstr>
      <vt:lpstr>PRODUCT DEVELOPMENT</vt:lpstr>
      <vt:lpstr>North star метрика</vt:lpstr>
      <vt:lpstr>НЕМАТЕРИАЛЬНЫЕ АКТИВЫ  И ОХРАНА ИНТЕЛЛЕКТУАЛЬНОЙ СОБСТВЕННОСТИ</vt:lpstr>
      <vt:lpstr>ВЫБОР МОДЕЛИ КОММЕРЦИАЛИЗАЦИИ</vt:lpstr>
      <vt:lpstr>ВЫБОР МОДЕЛИ КОММЕРЦИАЛИЗАЦИИ</vt:lpstr>
      <vt:lpstr>Инструменты привлечения финансирования</vt:lpstr>
      <vt:lpstr>ОЦЕНКА ИНВЕСТИЦИОННОЙ ПРИВЛЕКАТЕЛЬНОСТИ ПРОЕКТА  </vt:lpstr>
      <vt:lpstr>РИСКИ ПРОЕКТА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   Автор презентации</dc:title>
  <dc:creator>Ольга Медведева</dc:creator>
  <cp:lastModifiedBy>Irina Blinova</cp:lastModifiedBy>
  <cp:revision>23</cp:revision>
  <dcterms:created xsi:type="dcterms:W3CDTF">2023-04-18T08:58:48Z</dcterms:created>
  <dcterms:modified xsi:type="dcterms:W3CDTF">2025-12-24T21:25:23Z</dcterms:modified>
</cp:coreProperties>
</file>