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13"/>
  </p:notesMasterIdLst>
  <p:sldIdLst>
    <p:sldId id="274" r:id="rId4"/>
    <p:sldId id="269" r:id="rId5"/>
    <p:sldId id="259" r:id="rId6"/>
    <p:sldId id="261" r:id="rId7"/>
    <p:sldId id="264" r:id="rId8"/>
    <p:sldId id="265" r:id="rId9"/>
    <p:sldId id="276" r:id="rId10"/>
    <p:sldId id="273" r:id="rId11"/>
    <p:sldId id="275" r:id="rId12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29" autoAdjust="0"/>
  </p:normalViewPr>
  <p:slideViewPr>
    <p:cSldViewPr snapToGrid="0">
      <p:cViewPr varScale="1">
        <p:scale>
          <a:sx n="86" d="100"/>
          <a:sy n="86" d="100"/>
        </p:scale>
        <p:origin x="-88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94236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6101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e49c100d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e49c100d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42365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ad017bfe3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ad017bfe3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743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21afd4f6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21afd4f6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73881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21afd4f65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21afd4f65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smtClean="0"/>
              <a:t>https://vc.ru/money/159115-ocenit-rynok-startapa-za-polchasa-metod-tam-sam-som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29525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21afd4f65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21afd4f65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38100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xmlns="" val="285540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3ad017bfe3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3ad017bfe3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037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4680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137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812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241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9754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14717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2495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6061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377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41992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1245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9408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097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59600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5041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63918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12198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24536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64190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96698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5272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198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617998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04375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FF4E23B-34FE-F46B-0304-88FD5E3B9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580"/>
            <a:ext cx="9140359" cy="5143500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07016" y="1965174"/>
            <a:ext cx="5717220" cy="91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 err="1" smtClean="0"/>
              <a:t>Virutas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758431" y="3262763"/>
            <a:ext cx="4277111" cy="563513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ru-RU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Наставник</a:t>
            </a:r>
            <a:r>
              <a:rPr lang="ru-RU" dirty="0"/>
              <a:t>: </a:t>
            </a:r>
            <a:r>
              <a:rPr lang="ru-RU" dirty="0" err="1" smtClean="0"/>
              <a:t>Мазунина</a:t>
            </a:r>
            <a:r>
              <a:rPr lang="ru-RU" dirty="0" smtClean="0"/>
              <a:t> Е.С.</a:t>
            </a:r>
            <a:endParaRPr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716135" y="1193426"/>
            <a:ext cx="5298981" cy="73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34234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Акселератор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34234"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АгроТехноУнивер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 Осень 2023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0" y="3927542"/>
            <a:ext cx="9144000" cy="1215958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17647"/>
              <a:buFont typeface="Arial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Технологическое направление</a:t>
            </a:r>
            <a:r>
              <a:rPr lang="ru-RU" dirty="0"/>
              <a:t> </a:t>
            </a:r>
            <a:r>
              <a:rPr lang="ru-RU" dirty="0" smtClean="0"/>
              <a:t>: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17647"/>
              <a:buFont typeface="Arial"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Биотехнологии</a:t>
            </a:r>
            <a:r>
              <a:rPr lang="ru-RU" dirty="0"/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212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22717" y="27902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Пользователь и его проблема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066299"/>
            <a:ext cx="8520600" cy="3128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>
              <a:buNone/>
            </a:pPr>
            <a:r>
              <a:rPr lang="ru-RU" i="1" dirty="0" smtClean="0">
                <a:solidFill>
                  <a:schemeClr val="tx1"/>
                </a:solidFill>
                <a:cs typeface="Times New Roman" pitchFamily="18" charset="0"/>
              </a:rPr>
              <a:t>Владелец пилорамы  озабочен большим количествам опила и стружки, которые надо как-то утилизировать.</a:t>
            </a:r>
          </a:p>
          <a:p>
            <a:pPr marL="0" lvl="0" indent="0" algn="just">
              <a:buNone/>
            </a:pPr>
            <a:r>
              <a:rPr lang="ru-RU" i="1" dirty="0" smtClean="0">
                <a:solidFill>
                  <a:schemeClr val="tx1"/>
                </a:solidFill>
                <a:cs typeface="Times New Roman" pitchFamily="18" charset="0"/>
              </a:rPr>
              <a:t>Человек, который хочет построить дом, хочет минимизировать свои затраты на постройку, при этом, чтоб качество оставалось соответствующим.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2744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Решение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i="1" dirty="0" smtClean="0">
                <a:solidFill>
                  <a:schemeClr val="tx1"/>
                </a:solidFill>
                <a:cs typeface="Times New Roman" pitchFamily="18" charset="0"/>
              </a:rPr>
              <a:t>Разработать технологию создания на основе стружки и опилок инновационного продукта – строительных блоков по индивидуальным размерам заказчика.</a:t>
            </a:r>
            <a:endParaRPr lang="ru-RU" i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55668" y="82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 проекте (Что есть сейчас?)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48" y="731375"/>
            <a:ext cx="4340352" cy="3255264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716" y="989838"/>
            <a:ext cx="3860597" cy="2895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44751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Экономика проекта: Рынок</a:t>
            </a:r>
            <a:endParaRPr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44ED61A6-2EEE-FE4E-592D-DD7B1150A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6411386"/>
              </p:ext>
            </p:extLst>
          </p:nvPr>
        </p:nvGraphicFramePr>
        <p:xfrm>
          <a:off x="157463" y="711144"/>
          <a:ext cx="3387154" cy="3545707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693577">
                  <a:extLst>
                    <a:ext uri="{9D8B030D-6E8A-4147-A177-3AD203B41FA5}">
                      <a16:colId xmlns="" xmlns:a16="http://schemas.microsoft.com/office/drawing/2014/main" val="675160448"/>
                    </a:ext>
                  </a:extLst>
                </a:gridCol>
                <a:gridCol w="1693577">
                  <a:extLst>
                    <a:ext uri="{9D8B030D-6E8A-4147-A177-3AD203B41FA5}">
                      <a16:colId xmlns="" xmlns:a16="http://schemas.microsoft.com/office/drawing/2014/main" val="1818076290"/>
                    </a:ext>
                  </a:extLst>
                </a:gridCol>
              </a:tblGrid>
              <a:tr h="43685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Формулирование рынка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3312290"/>
                  </a:ext>
                </a:extLst>
              </a:tr>
              <a:tr h="3348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отрасль  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конечный потребитель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1760046"/>
                  </a:ext>
                </a:extLst>
              </a:tr>
              <a:tr h="7144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 </a:t>
                      </a:r>
                      <a:r>
                        <a:rPr lang="ru-RU" sz="1100" u="none" strike="noStrike" spc="0" baseline="0" dirty="0" smtClean="0">
                          <a:effectLst/>
                        </a:rPr>
                        <a:t>Строительство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100" u="none" strike="noStrike" spc="0" baseline="0" dirty="0">
                          <a:effectLst/>
                        </a:rPr>
                        <a:t> </a:t>
                      </a:r>
                      <a:r>
                        <a:rPr lang="ru-RU" sz="1100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Человек, который хочет минимизировать свои затраты на постройку.</a:t>
                      </a:r>
                      <a:endParaRPr lang="ru-RU" sz="1100" dirty="0" smtClean="0"/>
                    </a:p>
                    <a:p>
                      <a:pPr algn="l" fontAlgn="b"/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7725250"/>
                  </a:ext>
                </a:extLst>
              </a:tr>
              <a:tr h="3525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география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конечный продукт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327345"/>
                  </a:ext>
                </a:extLst>
              </a:tr>
              <a:tr h="625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spc="0" baseline="0" dirty="0">
                          <a:effectLst/>
                        </a:rPr>
                        <a:t> </a:t>
                      </a:r>
                      <a:r>
                        <a:rPr lang="ru-RU" sz="1100" u="none" strike="noStrike" spc="0" baseline="0" dirty="0" smtClean="0">
                          <a:effectLst/>
                        </a:rPr>
                        <a:t>Россия г. Пермь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>
                          <a:effectLst/>
                        </a:rPr>
                        <a:t> </a:t>
                      </a:r>
                      <a:r>
                        <a:rPr lang="ru-RU" sz="1100" u="none" strike="noStrike" spc="0" baseline="0" dirty="0" smtClean="0">
                          <a:effectLst/>
                        </a:rPr>
                        <a:t>Индивидуальный </a:t>
                      </a:r>
                      <a:r>
                        <a:rPr lang="ru-RU" sz="1100" u="none" strike="noStrike" spc="0" baseline="0" dirty="0" err="1" smtClean="0">
                          <a:effectLst/>
                        </a:rPr>
                        <a:t>арболит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6446519"/>
                  </a:ext>
                </a:extLst>
              </a:tr>
              <a:tr h="32508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 smtClean="0">
                          <a:effectLst/>
                        </a:rPr>
                        <a:t>название рынка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3861345"/>
                  </a:ext>
                </a:extLst>
              </a:tr>
              <a:tr h="62525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spc="0" baseline="0" dirty="0" err="1" smtClean="0">
                          <a:effectLst/>
                        </a:rPr>
                        <a:t>Маркетплейсы</a:t>
                      </a:r>
                      <a:r>
                        <a:rPr lang="ru-RU" sz="1100" u="none" strike="noStrike" spc="0" baseline="0" dirty="0">
                          <a:effectLst/>
                        </a:rPr>
                        <a:t> </a:t>
                      </a:r>
                      <a:endParaRPr lang="ru-RU" sz="11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378101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0B1A1A4A-5601-5AA0-C841-81E397A17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8080729"/>
              </p:ext>
            </p:extLst>
          </p:nvPr>
        </p:nvGraphicFramePr>
        <p:xfrm>
          <a:off x="3600900" y="711144"/>
          <a:ext cx="2468194" cy="4222691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234097">
                  <a:extLst>
                    <a:ext uri="{9D8B030D-6E8A-4147-A177-3AD203B41FA5}">
                      <a16:colId xmlns="" xmlns:a16="http://schemas.microsoft.com/office/drawing/2014/main" val="347970302"/>
                    </a:ext>
                  </a:extLst>
                </a:gridCol>
                <a:gridCol w="1234097">
                  <a:extLst>
                    <a:ext uri="{9D8B030D-6E8A-4147-A177-3AD203B41FA5}">
                      <a16:colId xmlns="" xmlns:a16="http://schemas.microsoft.com/office/drawing/2014/main" val="349239785"/>
                    </a:ext>
                  </a:extLst>
                </a:gridCol>
              </a:tblGrid>
              <a:tr h="456347">
                <a:tc gridSpan="2"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Методы оценки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16691185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сверху-вниз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снизу-вверх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6259299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ТАМ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ТАМ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6208953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Строительный рынок</a:t>
                      </a: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В среднем в России строится около 260 тыс. частных домов</a:t>
                      </a: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29506241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SAM</a:t>
                      </a:r>
                      <a:endParaRPr lang="en-US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u="none" strike="noStrike" cap="none" spc="0" baseline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SAM</a:t>
                      </a:r>
                      <a:endParaRPr lang="en-US" sz="1100" b="0" i="0" u="none" strike="noStrike" cap="none" spc="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1451106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r>
                        <a:rPr lang="ru-RU" sz="1100" b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5% занимает </a:t>
                      </a:r>
                      <a:r>
                        <a:rPr lang="ru-RU" sz="1100" b="0" u="none" strike="noStrike" cap="none" spc="0" baseline="0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арболит</a:t>
                      </a:r>
                      <a:r>
                        <a:rPr lang="ru-RU" sz="1100" b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на строительном рынке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16% всей Перми интересуются строительными блоками </a:t>
                      </a:r>
                      <a:r>
                        <a:rPr lang="ru-RU" sz="1100" b="0" u="none" strike="noStrike" cap="none" spc="0" baseline="0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арболит</a:t>
                      </a:r>
                      <a:r>
                        <a:rPr lang="ru-RU" sz="1100" b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</a:t>
                      </a: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46917888"/>
                  </a:ext>
                </a:extLst>
              </a:tr>
              <a:tr h="391041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SOM</a:t>
                      </a:r>
                      <a:endParaRPr lang="en-US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SOM</a:t>
                      </a:r>
                      <a:endParaRPr lang="en-US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4177536"/>
                  </a:ext>
                </a:extLst>
              </a:tr>
              <a:tr h="611727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Главный конкурент на рынке – кирпич, </a:t>
                      </a:r>
                      <a:r>
                        <a:rPr lang="ru-RU" sz="1100" b="0" u="none" strike="noStrike" cap="none" spc="0" baseline="0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пеноблок</a:t>
                      </a:r>
                      <a:r>
                        <a:rPr lang="ru-RU" sz="1100" b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и </a:t>
                      </a:r>
                      <a:r>
                        <a:rPr lang="ru-RU" sz="1100" b="0" u="none" strike="noStrike" cap="none" spc="0" baseline="0" dirty="0" err="1" smtClean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гипсоблок</a:t>
                      </a:r>
                      <a:r>
                        <a:rPr lang="ru-RU" sz="1100" b="0" u="none" strike="noStrike" cap="none" spc="0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 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ru-RU" sz="11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Наш </a:t>
                      </a:r>
                      <a:r>
                        <a:rPr lang="ru-RU" sz="1100" b="0" i="0" u="none" strike="noStrike" cap="none" spc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арболит</a:t>
                      </a:r>
                      <a:r>
                        <a:rPr lang="ru-RU" sz="110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выходит р.за 1 м</a:t>
                      </a:r>
                      <a:r>
                        <a:rPr lang="ru-RU" sz="1050" b="0" i="0" u="none" strike="noStrike" cap="none" spc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endParaRPr lang="ru-RU" sz="1100" b="0" i="0" u="none" strike="noStrike" cap="none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08041672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68F6A07D-688C-4B3B-7BD4-1B2AEB3D90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7252734"/>
              </p:ext>
            </p:extLst>
          </p:nvPr>
        </p:nvGraphicFramePr>
        <p:xfrm>
          <a:off x="6125377" y="1150066"/>
          <a:ext cx="2853370" cy="2314849"/>
        </p:xfrm>
        <a:graphic>
          <a:graphicData uri="http://schemas.openxmlformats.org/drawingml/2006/table">
            <a:tbl>
              <a:tblPr bandRow="1"/>
              <a:tblGrid>
                <a:gridCol w="1426685">
                  <a:extLst>
                    <a:ext uri="{9D8B030D-6E8A-4147-A177-3AD203B41FA5}">
                      <a16:colId xmlns="" xmlns:a16="http://schemas.microsoft.com/office/drawing/2014/main" val="1045017119"/>
                    </a:ext>
                  </a:extLst>
                </a:gridCol>
                <a:gridCol w="1426685">
                  <a:extLst>
                    <a:ext uri="{9D8B030D-6E8A-4147-A177-3AD203B41FA5}">
                      <a16:colId xmlns="" xmlns:a16="http://schemas.microsoft.com/office/drawing/2014/main" val="4084404665"/>
                    </a:ext>
                  </a:extLst>
                </a:gridCol>
              </a:tblGrid>
              <a:tr h="32627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Итоги оценки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38757614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ТАМ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Рынок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строительных материалов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7292290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SAM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Рынок комиссии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маркетплейсов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2796009"/>
                  </a:ext>
                </a:extLst>
              </a:tr>
              <a:tr h="201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SOM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Сколько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можно заработать на продаже </a:t>
                      </a:r>
                      <a:r>
                        <a:rPr lang="ru-RU" sz="1100" u="none" strike="noStrike" baseline="0" dirty="0" err="1" smtClean="0">
                          <a:effectLst/>
                        </a:rPr>
                        <a:t>арболита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3497088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Выручка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330 000 тыс. рублей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00599951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</a:rPr>
                        <a:t>Прибыль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272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350</a:t>
                      </a:r>
                      <a:r>
                        <a:rPr lang="ru-RU" sz="1100" u="none" strike="noStrike" dirty="0" smtClean="0">
                          <a:effectLst/>
                        </a:rPr>
                        <a:t> тыс. рублей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0715573"/>
                  </a:ext>
                </a:extLst>
              </a:tr>
              <a:tr h="194464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Рентабельность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15,76%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4366345"/>
                  </a:ext>
                </a:extLst>
              </a:tr>
              <a:tr h="208847"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ru-RU" sz="1100" u="none" strike="noStrike" dirty="0">
                          <a:effectLst/>
                        </a:rPr>
                        <a:t>Окупаемость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26%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rgbClr val="33CC33">
                        <a:alpha val="1882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152145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4475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Структура издержек и бизнес-модель</a:t>
            </a:r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="" xmlns:a16="http://schemas.microsoft.com/office/drawing/2014/main" id="{A95948B8-A258-A4B7-BBB8-C25E1F19A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909583"/>
              </p:ext>
            </p:extLst>
          </p:nvPr>
        </p:nvGraphicFramePr>
        <p:xfrm>
          <a:off x="388818" y="648620"/>
          <a:ext cx="8364787" cy="4184145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589740">
                  <a:extLst>
                    <a:ext uri="{9D8B030D-6E8A-4147-A177-3AD203B41FA5}">
                      <a16:colId xmlns="" xmlns:a16="http://schemas.microsoft.com/office/drawing/2014/main" val="1951324904"/>
                    </a:ext>
                  </a:extLst>
                </a:gridCol>
                <a:gridCol w="4775047">
                  <a:extLst>
                    <a:ext uri="{9D8B030D-6E8A-4147-A177-3AD203B41FA5}">
                      <a16:colId xmlns="" xmlns:a16="http://schemas.microsoft.com/office/drawing/2014/main" val="1566838389"/>
                    </a:ext>
                  </a:extLst>
                </a:gridCol>
              </a:tblGrid>
              <a:tr h="298292">
                <a:tc>
                  <a:txBody>
                    <a:bodyPr/>
                    <a:lstStyle/>
                    <a:p>
                      <a:r>
                        <a:rPr lang="ru-RU" dirty="0"/>
                        <a:t>Кто ваш клиент</a:t>
                      </a:r>
                      <a:r>
                        <a:rPr lang="ru-RU" dirty="0" smtClean="0"/>
                        <a:t>?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Человек, который хочет минимизировать свои затраты на постройку.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1186644"/>
                  </a:ext>
                </a:extLst>
              </a:tr>
              <a:tr h="1082618">
                <a:tc>
                  <a:txBody>
                    <a:bodyPr/>
                    <a:lstStyle/>
                    <a:p>
                      <a:r>
                        <a:rPr lang="ru-RU" dirty="0" smtClean="0"/>
                        <a:t>Ключевые виды деятельности</a:t>
                      </a:r>
                      <a:br>
                        <a:rPr lang="ru-RU" dirty="0" smtClean="0"/>
                      </a:br>
                      <a:endParaRPr lang="ru-RU" dirty="0">
                        <a:highlight>
                          <a:srgbClr val="FF00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создании и продаже </a:t>
                      </a:r>
                      <a:r>
                        <a:rPr lang="ru-RU" baseline="0" dirty="0" err="1" smtClean="0"/>
                        <a:t>арболитовых</a:t>
                      </a:r>
                      <a:r>
                        <a:rPr lang="ru-RU" baseline="0" dirty="0" smtClean="0"/>
                        <a:t> блоков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83257788"/>
                  </a:ext>
                </a:extLst>
              </a:tr>
              <a:tr h="683759">
                <a:tc>
                  <a:txBody>
                    <a:bodyPr/>
                    <a:lstStyle/>
                    <a:p>
                      <a:r>
                        <a:rPr lang="ru-RU" dirty="0"/>
                        <a:t>Структура издержек, из которой складывается себестоимость вашего решения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Цемент,</a:t>
                      </a:r>
                      <a:r>
                        <a:rPr lang="ru-RU" baseline="0" dirty="0" smtClean="0"/>
                        <a:t> доставка опила, минеральные добавки и краситель.(На следующем слайде)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2597256"/>
                  </a:ext>
                </a:extLst>
              </a:tr>
              <a:tr h="185184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</a:rPr>
                        <a:t>Как вы будете продавать свой продукт/услугу потребителям?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Через </a:t>
                      </a:r>
                      <a:r>
                        <a:rPr lang="ru-RU" dirty="0" err="1" smtClean="0"/>
                        <a:t>маркетплейсы</a:t>
                      </a:r>
                      <a:r>
                        <a:rPr lang="ru-RU" baseline="0" dirty="0" smtClean="0"/>
                        <a:t> (</a:t>
                      </a:r>
                      <a:r>
                        <a:rPr lang="ru-RU" baseline="0" dirty="0" err="1" smtClean="0"/>
                        <a:t>авито</a:t>
                      </a:r>
                      <a:r>
                        <a:rPr lang="ru-RU" baseline="0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28581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83" y="224687"/>
            <a:ext cx="8520600" cy="572700"/>
          </a:xfrm>
        </p:spPr>
        <p:txBody>
          <a:bodyPr/>
          <a:lstStyle/>
          <a:p>
            <a:r>
              <a:rPr lang="ru-RU" dirty="0" smtClean="0"/>
              <a:t>Структура издержек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4751" y="921121"/>
            <a:ext cx="8520600" cy="3416400"/>
          </a:xfrm>
        </p:spPr>
        <p:txBody>
          <a:bodyPr/>
          <a:lstStyle/>
          <a:p>
            <a:r>
              <a:rPr lang="ru-RU" sz="1400" dirty="0" smtClean="0"/>
              <a:t>Производственное помещение (100 кв. м).</a:t>
            </a:r>
          </a:p>
          <a:p>
            <a:r>
              <a:rPr lang="ru-RU" sz="1400" dirty="0" smtClean="0"/>
              <a:t>Зона сушки блоков (100 кв. м).</a:t>
            </a:r>
          </a:p>
          <a:p>
            <a:r>
              <a:rPr lang="ru-RU" sz="1400" dirty="0" smtClean="0"/>
              <a:t>Склад для хранения готовой продукции (150 кв. м).</a:t>
            </a:r>
          </a:p>
          <a:p>
            <a:r>
              <a:rPr lang="ru-RU" sz="1400" dirty="0" smtClean="0"/>
              <a:t>Территория для хранения щепы, цемента и прочих компонентов и деталей (50 кв. м),</a:t>
            </a:r>
          </a:p>
          <a:p>
            <a:pPr>
              <a:buNone/>
            </a:pPr>
            <a:r>
              <a:rPr lang="ru-RU" sz="1400" dirty="0" smtClean="0"/>
              <a:t>Для начала работы производства необходимо будет приобрести:</a:t>
            </a:r>
          </a:p>
          <a:p>
            <a:r>
              <a:rPr lang="ru-RU" sz="1400" dirty="0" err="1" smtClean="0"/>
              <a:t>Вибропресс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Бетоносмеситель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Подъемно-поворотный бункер.</a:t>
            </a:r>
          </a:p>
          <a:p>
            <a:r>
              <a:rPr lang="ru-RU" sz="1400" dirty="0" smtClean="0"/>
              <a:t>Форма для производства блоков (100 шт.).</a:t>
            </a:r>
          </a:p>
          <a:p>
            <a:r>
              <a:rPr lang="ru-RU" sz="1400" dirty="0" smtClean="0"/>
              <a:t>Дозатор щепы.</a:t>
            </a:r>
          </a:p>
          <a:p>
            <a:r>
              <a:rPr lang="ru-RU" sz="1400" dirty="0" smtClean="0"/>
              <a:t>Дозатор цемента.</a:t>
            </a:r>
          </a:p>
          <a:p>
            <a:r>
              <a:rPr lang="ru-RU" sz="1400" dirty="0" smtClean="0"/>
              <a:t>Краситель</a:t>
            </a:r>
          </a:p>
          <a:p>
            <a:pPr>
              <a:buNone/>
            </a:pPr>
            <a:r>
              <a:rPr lang="ru-RU" sz="1400" dirty="0" smtClean="0"/>
              <a:t>В данной таблице представлен расчет стоимости мебели и оборудования:</a:t>
            </a:r>
          </a:p>
          <a:p>
            <a:r>
              <a:rPr lang="ru-RU" sz="1400" dirty="0" smtClean="0"/>
              <a:t>Итого, при запуске понадобится 1 105 000 рублей.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 smtClean="0"/>
              <a:t>Ценностное предложение</a:t>
            </a:r>
            <a:endParaRPr dirty="0"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dirty="0">
                <a:solidFill>
                  <a:schemeClr val="tx1"/>
                </a:solidFill>
              </a:rPr>
              <a:t>Наш </a:t>
            </a:r>
            <a:r>
              <a:rPr lang="ru-RU" dirty="0" smtClean="0">
                <a:solidFill>
                  <a:schemeClr val="tx1"/>
                </a:solidFill>
              </a:rPr>
              <a:t>товар </a:t>
            </a:r>
            <a:r>
              <a:rPr lang="ru-RU" dirty="0">
                <a:solidFill>
                  <a:schemeClr val="tx1"/>
                </a:solidFill>
              </a:rPr>
              <a:t>помогает </a:t>
            </a:r>
            <a:r>
              <a:rPr lang="ru-RU" dirty="0" smtClean="0">
                <a:solidFill>
                  <a:schemeClr val="tx1"/>
                </a:solidFill>
              </a:rPr>
              <a:t>людям, </a:t>
            </a:r>
            <a:r>
              <a:rPr lang="ru-RU" dirty="0">
                <a:solidFill>
                  <a:schemeClr val="tx1"/>
                </a:solidFill>
              </a:rPr>
              <a:t>которые хотят 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возвести строение (дом, конюшня, курятник и т. д.)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тем, что </a:t>
            </a:r>
            <a:r>
              <a:rPr lang="ru-RU" dirty="0" smtClean="0">
                <a:solidFill>
                  <a:schemeClr val="tx1"/>
                </a:solidFill>
              </a:rPr>
              <a:t>снижают затраты и время. </a:t>
            </a:r>
            <a:r>
              <a:rPr lang="ru-RU" dirty="0">
                <a:solidFill>
                  <a:schemeClr val="tx1"/>
                </a:solidFill>
              </a:rPr>
              <a:t>В отличие </a:t>
            </a:r>
            <a:r>
              <a:rPr lang="ru-RU" dirty="0" smtClean="0">
                <a:solidFill>
                  <a:schemeClr val="tx1"/>
                </a:solidFill>
              </a:rPr>
              <a:t>от </a:t>
            </a:r>
            <a:r>
              <a:rPr lang="ru-RU" dirty="0" err="1" smtClean="0">
                <a:solidFill>
                  <a:schemeClr val="tx1"/>
                </a:solidFill>
              </a:rPr>
              <a:t>гипсоблоков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ru-RU" dirty="0" err="1" smtClean="0">
                <a:solidFill>
                  <a:schemeClr val="tx1"/>
                </a:solidFill>
              </a:rPr>
              <a:t>пеноблоков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" i="1" dirty="0" smtClean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036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ru-RU" dirty="0"/>
              <a:t>Команда</a:t>
            </a:r>
            <a:endParaRPr dirty="0"/>
          </a:p>
        </p:txBody>
      </p:sp>
      <p:pic>
        <p:nvPicPr>
          <p:cNvPr id="4" name="Рисунок 3" descr="IMG_20231108_1530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020" y="272105"/>
            <a:ext cx="5919952" cy="4439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1843" y="3888954"/>
            <a:ext cx="1112707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Мельчаков</a:t>
            </a:r>
            <a:endParaRPr lang="ru-RU" dirty="0" smtClean="0"/>
          </a:p>
          <a:p>
            <a:r>
              <a:rPr lang="ru-RU" dirty="0" smtClean="0"/>
              <a:t>Ростислав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010140" y="3789802"/>
            <a:ext cx="134043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Котельникова</a:t>
            </a:r>
          </a:p>
          <a:p>
            <a:r>
              <a:rPr lang="ru-RU" dirty="0" smtClean="0"/>
              <a:t>Анна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5552" y="3800819"/>
            <a:ext cx="960519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Лялина </a:t>
            </a:r>
            <a:br>
              <a:rPr lang="ru-RU" dirty="0" smtClean="0"/>
            </a:br>
            <a:r>
              <a:rPr lang="ru-RU" dirty="0" smtClean="0"/>
              <a:t>Кристина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51643" y="3734718"/>
            <a:ext cx="907621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Паршин </a:t>
            </a:r>
          </a:p>
          <a:p>
            <a:r>
              <a:rPr lang="ru-RU" dirty="0" smtClean="0"/>
              <a:t>Артем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91509" y="980502"/>
            <a:ext cx="1561646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Ответственный</a:t>
            </a:r>
          </a:p>
          <a:p>
            <a:r>
              <a:rPr lang="ru-RU" dirty="0" smtClean="0"/>
              <a:t>за производство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833870" y="771181"/>
            <a:ext cx="1484702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Администратор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67759" y="1322024"/>
            <a:ext cx="1412566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Лидер проекта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951643" y="1101687"/>
            <a:ext cx="864339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Прораб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368</Words>
  <Application>Microsoft Office PowerPoint</Application>
  <PresentationFormat>Экран (16:9)</PresentationFormat>
  <Paragraphs>95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Calibri</vt:lpstr>
      <vt:lpstr>Simple Light</vt:lpstr>
      <vt:lpstr>1_Simple Light</vt:lpstr>
      <vt:lpstr>2_Simple Light</vt:lpstr>
      <vt:lpstr>Virutas</vt:lpstr>
      <vt:lpstr>Пользователь и его проблема</vt:lpstr>
      <vt:lpstr>Решение</vt:lpstr>
      <vt:lpstr>О проекте (Что есть сейчас?)</vt:lpstr>
      <vt:lpstr>Экономика проекта: Рынок</vt:lpstr>
      <vt:lpstr>Структура издержек и бизнес-модель</vt:lpstr>
      <vt:lpstr>Структура издержек</vt:lpstr>
      <vt:lpstr>Ценностное предложение</vt:lpstr>
      <vt:lpstr>Команда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Vadim</dc:creator>
  <cp:lastModifiedBy>nb10</cp:lastModifiedBy>
  <cp:revision>17</cp:revision>
  <dcterms:modified xsi:type="dcterms:W3CDTF">2023-12-08T10:17:35Z</dcterms:modified>
</cp:coreProperties>
</file>