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2"/>
  </p:notesMasterIdLst>
  <p:handoutMasterIdLst>
    <p:handoutMasterId r:id="rId13"/>
  </p:handoutMasterIdLst>
  <p:sldIdLst>
    <p:sldId id="302" r:id="rId6"/>
    <p:sldId id="295" r:id="rId7"/>
    <p:sldId id="297" r:id="rId8"/>
    <p:sldId id="299" r:id="rId9"/>
    <p:sldId id="301" r:id="rId10"/>
    <p:sldId id="303" r:id="rId11"/>
  </p:sldIdLst>
  <p:sldSz cx="9906000" cy="6858000" type="A4"/>
  <p:notesSz cx="10234613" cy="71040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xmlns="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xmlns="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90" d="100"/>
          <a:sy n="90" d="100"/>
        </p:scale>
        <p:origin x="-1358" y="-2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564" cy="355783"/>
          </a:xfrm>
          <a:prstGeom prst="rect">
            <a:avLst/>
          </a:prstGeom>
        </p:spPr>
        <p:txBody>
          <a:bodyPr vert="horz" lIns="94551" tIns="47275" rIns="94551" bIns="4727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796785" y="1"/>
            <a:ext cx="4436197" cy="355783"/>
          </a:xfrm>
          <a:prstGeom prst="rect">
            <a:avLst/>
          </a:prstGeom>
        </p:spPr>
        <p:txBody>
          <a:bodyPr vert="horz" lIns="94551" tIns="47275" rIns="94551" bIns="47275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748280"/>
            <a:ext cx="4434564" cy="355783"/>
          </a:xfrm>
          <a:prstGeom prst="rect">
            <a:avLst/>
          </a:prstGeom>
        </p:spPr>
        <p:txBody>
          <a:bodyPr vert="horz" lIns="94551" tIns="47275" rIns="94551" bIns="4727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796785" y="6748280"/>
            <a:ext cx="4436197" cy="355783"/>
          </a:xfrm>
          <a:prstGeom prst="rect">
            <a:avLst/>
          </a:prstGeom>
        </p:spPr>
        <p:txBody>
          <a:bodyPr vert="horz" lIns="94551" tIns="47275" rIns="94551" bIns="47275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4435215" cy="35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9" tIns="25204" rIns="50409" bIns="25204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796976" y="1"/>
            <a:ext cx="4435215" cy="35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9" tIns="25204" rIns="50409" bIns="25204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386138" y="889000"/>
            <a:ext cx="3462337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023140" y="3418483"/>
            <a:ext cx="8188337" cy="279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9" tIns="25204" rIns="50409" bIns="25204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748263"/>
            <a:ext cx="4435215" cy="35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9" tIns="25204" rIns="50409" bIns="25204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796976" y="6748263"/>
            <a:ext cx="4435215" cy="35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9" tIns="25204" rIns="50409" bIns="25204" anchor="b" anchorCtr="0">
            <a:noAutofit/>
          </a:bodyPr>
          <a:lstStyle/>
          <a:p>
            <a:pPr algn="r"/>
            <a:fld id="{00000000-1234-1234-1234-123412341234}" type="slidenum">
              <a:rPr lang="ru-RU" sz="6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ru-RU"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8981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7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9967302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638" y="2166347"/>
            <a:ext cx="3646243" cy="1922292"/>
          </a:xfrm>
          <a:prstGeom prst="rect">
            <a:avLst/>
          </a:prstGeom>
        </p:spPr>
        <p:txBody>
          <a:bodyPr lIns="48783" tIns="24392" rIns="48783" bIns="24392"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638" y="4241459"/>
            <a:ext cx="3646243" cy="1655811"/>
          </a:xfrm>
          <a:prstGeom prst="rect">
            <a:avLst/>
          </a:prstGeom>
        </p:spPr>
        <p:txBody>
          <a:bodyPr lIns="48783" tIns="24392" rIns="48783" bIns="24392"/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588" y="6287463"/>
            <a:ext cx="1812398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solidFill>
                  <a:srgbClr val="20D7C0"/>
                </a:solidFill>
              </a:defRPr>
            </a:lvl1pPr>
            <a:lvl2pPr>
              <a:defRPr sz="700">
                <a:solidFill>
                  <a:schemeClr val="bg1"/>
                </a:solidFill>
              </a:defRPr>
            </a:lvl2pPr>
            <a:lvl3pPr>
              <a:defRPr sz="700">
                <a:solidFill>
                  <a:schemeClr val="bg1"/>
                </a:solidFill>
              </a:defRPr>
            </a:lvl3pPr>
            <a:lvl4pPr>
              <a:defRPr sz="700">
                <a:solidFill>
                  <a:schemeClr val="bg1"/>
                </a:solidFill>
              </a:defRPr>
            </a:lvl4pPr>
            <a:lvl5pPr>
              <a:defRPr sz="7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9437" y="439690"/>
            <a:ext cx="2676906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04" y="3590155"/>
            <a:ext cx="7429500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/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2697620" y="-1674320"/>
            <a:ext cx="8667616" cy="10206640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05" y="2104159"/>
            <a:ext cx="8543377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37604" y="6521037"/>
            <a:ext cx="3169920" cy="23998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7604" y="432762"/>
            <a:ext cx="1565750" cy="716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3095" y="-2278910"/>
            <a:ext cx="7610451" cy="8766138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16" y="3590155"/>
            <a:ext cx="7429500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/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616" y="2104159"/>
            <a:ext cx="8543377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46615" y="6521037"/>
            <a:ext cx="3169920" cy="23998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6615" y="432762"/>
            <a:ext cx="1565750" cy="7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966" y="3590155"/>
            <a:ext cx="4321068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966" y="2104159"/>
            <a:ext cx="4321068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5886" y="-1065869"/>
            <a:ext cx="7400237" cy="9312048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63966" y="6521037"/>
            <a:ext cx="3169920" cy="11191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4638" y="458407"/>
            <a:ext cx="1502771" cy="672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64638" y="458407"/>
            <a:ext cx="1502771" cy="6721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966" y="3590155"/>
            <a:ext cx="4321068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966" y="2104159"/>
            <a:ext cx="4321068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63966" y="6521037"/>
            <a:ext cx="3169920" cy="11191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2544215" y="-1265721"/>
            <a:ext cx="9347012" cy="8123721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4638" y="458407"/>
            <a:ext cx="1502771" cy="672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966" y="3590155"/>
            <a:ext cx="4321068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966" y="2104159"/>
            <a:ext cx="4321068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63966" y="6521037"/>
            <a:ext cx="3169920" cy="11191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724458" y="343593"/>
            <a:ext cx="5346089" cy="70616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04" y="2166347"/>
            <a:ext cx="3646243" cy="19222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04" y="4389120"/>
            <a:ext cx="3646243" cy="15081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>
                <a:solidFill>
                  <a:schemeClr val="bg1"/>
                </a:solidFill>
              </a:defRPr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555" y="6287463"/>
            <a:ext cx="1812398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solidFill>
                  <a:srgbClr val="20D7C0"/>
                </a:solidFill>
              </a:defRPr>
            </a:lvl1pPr>
            <a:lvl2pPr>
              <a:defRPr sz="700">
                <a:solidFill>
                  <a:schemeClr val="bg1"/>
                </a:solidFill>
              </a:defRPr>
            </a:lvl2pPr>
            <a:lvl3pPr>
              <a:defRPr sz="700">
                <a:solidFill>
                  <a:schemeClr val="bg1"/>
                </a:solidFill>
              </a:defRPr>
            </a:lvl3pPr>
            <a:lvl4pPr>
              <a:defRPr sz="700">
                <a:solidFill>
                  <a:schemeClr val="bg1"/>
                </a:solidFill>
              </a:defRPr>
            </a:lvl4pPr>
            <a:lvl5pPr>
              <a:defRPr sz="7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4637" y="448794"/>
            <a:ext cx="2676906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439690"/>
            <a:ext cx="3157101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7244755" y="6521037"/>
            <a:ext cx="227838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96" y="1047810"/>
            <a:ext cx="4799841" cy="552176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95" y="312349"/>
            <a:ext cx="4799842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5" y="1783272"/>
            <a:ext cx="9078477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3267" y="2027113"/>
            <a:ext cx="4046005" cy="55217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3267" y="1376378"/>
            <a:ext cx="4046005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3267" y="2717097"/>
            <a:ext cx="4046005" cy="3459287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027258" cy="6858000"/>
          </a:xfrm>
          <a:prstGeom prst="rect">
            <a:avLst/>
          </a:prstGeom>
        </p:spPr>
        <p:txBody>
          <a:bodyPr lIns="48783" tIns="24392" rIns="48783" bIns="24392"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4262271" y="-1487251"/>
            <a:ext cx="7247604" cy="8345251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95" y="963084"/>
            <a:ext cx="4799842" cy="68837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95" y="312349"/>
            <a:ext cx="4799842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5" y="1783272"/>
            <a:ext cx="9082339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7244755" y="6521037"/>
            <a:ext cx="227838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1441353" y="2604059"/>
            <a:ext cx="5160546" cy="5942108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95" y="963084"/>
            <a:ext cx="4799842" cy="68837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95" y="312349"/>
            <a:ext cx="4799842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5" y="1783272"/>
            <a:ext cx="4332701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7244755" y="6521037"/>
            <a:ext cx="227838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5582" y="1783272"/>
            <a:ext cx="4332701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10340" y="136749"/>
            <a:ext cx="805909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95" y="963084"/>
            <a:ext cx="4799842" cy="68837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95" y="312349"/>
            <a:ext cx="4799842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5" y="1783272"/>
            <a:ext cx="4332701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5582" y="1783272"/>
            <a:ext cx="4332701" cy="4578735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89" y="300663"/>
            <a:ext cx="2945189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576109" y="277694"/>
            <a:ext cx="943163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10340" y="136749"/>
            <a:ext cx="805909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795" y="963084"/>
            <a:ext cx="4799842" cy="68837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95" y="312349"/>
            <a:ext cx="4799842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795" y="4401103"/>
            <a:ext cx="2037269" cy="127461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1171" y="2393757"/>
            <a:ext cx="1054429" cy="1297902"/>
          </a:xfrm>
          <a:prstGeom prst="rect">
            <a:avLst/>
          </a:prstGeom>
        </p:spPr>
        <p:txBody>
          <a:bodyPr lIns="48783" tIns="24392" rIns="48783" bIns="24392"/>
          <a:lstStyle>
            <a:lvl1pPr marL="0" indent="0" algn="ctr">
              <a:buNone/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0795" y="4013175"/>
            <a:ext cx="2037269" cy="266007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1064" y="4401103"/>
            <a:ext cx="2037269" cy="127461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781440" y="2393757"/>
            <a:ext cx="1054429" cy="1297902"/>
          </a:xfrm>
          <a:prstGeom prst="rect">
            <a:avLst/>
          </a:prstGeom>
        </p:spPr>
        <p:txBody>
          <a:bodyPr lIns="48783" tIns="24392" rIns="48783" bIns="24392"/>
          <a:lstStyle>
            <a:lvl1pPr marL="0" indent="0" algn="ctr">
              <a:buNone/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1064" y="4013175"/>
            <a:ext cx="2037269" cy="266007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21333" y="4401103"/>
            <a:ext cx="2037269" cy="127461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21709" y="2393757"/>
            <a:ext cx="1054429" cy="1297902"/>
          </a:xfrm>
          <a:prstGeom prst="rect">
            <a:avLst/>
          </a:prstGeom>
        </p:spPr>
        <p:txBody>
          <a:bodyPr lIns="48783" tIns="24392" rIns="48783" bIns="24392"/>
          <a:lstStyle>
            <a:lvl1pPr marL="0" indent="0" algn="ctr">
              <a:buNone/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1333" y="4013175"/>
            <a:ext cx="2037269" cy="266007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1602" y="4401103"/>
            <a:ext cx="2037269" cy="1274618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1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61978" y="2393757"/>
            <a:ext cx="1054429" cy="1297902"/>
          </a:xfrm>
          <a:prstGeom prst="rect">
            <a:avLst/>
          </a:prstGeom>
        </p:spPr>
        <p:txBody>
          <a:bodyPr lIns="48783" tIns="24392" rIns="48783" bIns="24392"/>
          <a:lstStyle>
            <a:lvl1pPr marL="0" indent="0" algn="ctr">
              <a:buNone/>
              <a:defRPr sz="11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61602" y="4013175"/>
            <a:ext cx="2037269" cy="266007"/>
          </a:xfrm>
          <a:prstGeom prst="rect">
            <a:avLst/>
          </a:prstGeom>
        </p:spPr>
        <p:txBody>
          <a:bodyPr lIns="0" tIns="0" rIns="0" bIns="0"/>
          <a:lstStyle>
            <a:lvl1pPr marL="8469" indent="0">
              <a:buNone/>
              <a:tabLst/>
              <a:defRPr sz="15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3095" y="-2278910"/>
            <a:ext cx="7610451" cy="8766138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0425" y="277694"/>
            <a:ext cx="3157101" cy="342199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616" y="3590155"/>
            <a:ext cx="7429500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300"/>
            </a:lvl1pPr>
            <a:lvl2pPr marL="243916" indent="0" algn="ctr">
              <a:buNone/>
              <a:defRPr sz="1100"/>
            </a:lvl2pPr>
            <a:lvl3pPr marL="487832" indent="0" algn="ctr">
              <a:buNone/>
              <a:defRPr sz="1000"/>
            </a:lvl3pPr>
            <a:lvl4pPr marL="731749" indent="0" algn="ctr">
              <a:buNone/>
              <a:defRPr sz="900"/>
            </a:lvl4pPr>
            <a:lvl5pPr marL="975665" indent="0" algn="ctr">
              <a:buNone/>
              <a:defRPr sz="900"/>
            </a:lvl5pPr>
            <a:lvl6pPr marL="1219581" indent="0" algn="ctr">
              <a:buNone/>
              <a:defRPr sz="900"/>
            </a:lvl6pPr>
            <a:lvl7pPr marL="1463497" indent="0" algn="ctr">
              <a:buNone/>
              <a:defRPr sz="900"/>
            </a:lvl7pPr>
            <a:lvl8pPr marL="1707413" indent="0" algn="ctr">
              <a:buNone/>
              <a:defRPr sz="900"/>
            </a:lvl8pPr>
            <a:lvl9pPr marL="1951330" indent="0" algn="ctr">
              <a:buNone/>
              <a:defRPr sz="9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616" y="2104159"/>
            <a:ext cx="8543377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446615" y="6521037"/>
            <a:ext cx="3169920" cy="23998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6615" y="432762"/>
            <a:ext cx="1565750" cy="7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342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 lIns="48783" tIns="24392" rIns="48783" bIns="24392"/>
          <a:lstStyle>
            <a:lvl1pPr algn="r">
              <a:defRPr sz="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5" r:id="rId3"/>
    <p:sldLayoutId id="2147483673" r:id="rId4"/>
    <p:sldLayoutId id="2147483671" r:id="rId5"/>
    <p:sldLayoutId id="2147483674" r:id="rId6"/>
    <p:sldLayoutId id="2147483672" r:id="rId7"/>
    <p:sldLayoutId id="2147483676" r:id="rId8"/>
    <p:sldLayoutId id="2147483677" r:id="rId9"/>
  </p:sldLayoutIdLst>
  <p:txStyles>
    <p:titleStyle>
      <a:lvl1pPr algn="l" defTabSz="487832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1958" indent="-121958" algn="l" defTabSz="48783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5874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09791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3707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623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41539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85455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9372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73288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43916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7832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749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75665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19581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63497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7413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51330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7217721" y="6521037"/>
            <a:ext cx="2278380" cy="239981"/>
          </a:xfrm>
          <a:prstGeom prst="rect">
            <a:avLst/>
          </a:prstGeom>
        </p:spPr>
        <p:txBody>
          <a:bodyPr lIns="48783" tIns="24392" rIns="48783" bIns="24392"/>
          <a:lstStyle>
            <a:lvl1pPr algn="r">
              <a:defRPr sz="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487832" rtl="0" eaLnBrk="1" latinLnBrk="0" hangingPunct="1">
        <a:lnSpc>
          <a:spcPct val="90000"/>
        </a:lnSpc>
        <a:spcBef>
          <a:spcPct val="0"/>
        </a:spcBef>
        <a:buNone/>
        <a:defRPr sz="2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1958" indent="-121958" algn="l" defTabSz="487832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5874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09791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53707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623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41539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85455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9372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73288" indent="-121958" algn="l" defTabSz="487832" rtl="0" eaLnBrk="1" latinLnBrk="0" hangingPunct="1">
        <a:lnSpc>
          <a:spcPct val="90000"/>
        </a:lnSpc>
        <a:spcBef>
          <a:spcPts val="267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43916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7832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749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75665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19581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63497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07413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51330" algn="l" defTabSz="487832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pepelats.su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4333" y="1247020"/>
            <a:ext cx="6163733" cy="18179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Комплекс авиационной разведки </a:t>
            </a:r>
            <a:br>
              <a:rPr lang="ru-RU" dirty="0"/>
            </a:br>
            <a:r>
              <a:rPr lang="ru-RU" dirty="0"/>
              <a:t>на базе БАС самолетного типа малого класса </a:t>
            </a:r>
            <a:r>
              <a:rPr lang="ru-RU" dirty="0" err="1" smtClean="0"/>
              <a:t>Тейлситтер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СТРЕКОЗА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227064"/>
              </p:ext>
            </p:extLst>
          </p:nvPr>
        </p:nvGraphicFramePr>
        <p:xfrm>
          <a:off x="0" y="2187137"/>
          <a:ext cx="3276600" cy="4670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3" imgW="3346560" imgH="4771080" progId="Acrobat.Document.DC">
                  <p:embed/>
                </p:oleObj>
              </mc:Choice>
              <mc:Fallback>
                <p:oleObj name="Acrobat Document" r:id="rId3" imgW="3346560" imgH="47710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187137"/>
                        <a:ext cx="3276600" cy="4670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00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795" y="660400"/>
            <a:ext cx="9072235" cy="2582333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sz="1600" dirty="0" smtClean="0"/>
              <a:t>Возможность </a:t>
            </a:r>
            <a:r>
              <a:rPr lang="ru-RU" sz="1600" dirty="0"/>
              <a:t>запуска в условиях ограниченного пространства </a:t>
            </a:r>
          </a:p>
          <a:p>
            <a:r>
              <a:rPr lang="ru-RU" sz="1600" dirty="0" smtClean="0"/>
              <a:t>- </a:t>
            </a:r>
            <a:r>
              <a:rPr lang="ru-RU" sz="1600" dirty="0"/>
              <a:t>Возможность посадки и нового старта в условиях отсутствия специальной посадочной площадки</a:t>
            </a:r>
          </a:p>
          <a:p>
            <a:r>
              <a:rPr lang="ru-RU" sz="1600" dirty="0"/>
              <a:t>- Снижение </a:t>
            </a:r>
            <a:r>
              <a:rPr lang="ru-RU" sz="1600" dirty="0" err="1"/>
              <a:t>энергозатратности</a:t>
            </a:r>
            <a:r>
              <a:rPr lang="ru-RU" sz="1600" dirty="0"/>
              <a:t>,  относительно других схем с вертикальным взлетом и посадкой, увеличение длительности полета</a:t>
            </a:r>
          </a:p>
          <a:p>
            <a:r>
              <a:rPr lang="ru-RU" sz="1600" dirty="0"/>
              <a:t>- Увеличение дальности и угла обзора </a:t>
            </a:r>
          </a:p>
          <a:p>
            <a:r>
              <a:rPr lang="ru-RU" sz="1600" dirty="0"/>
              <a:t>- Повышения несущей способности и увеличения диапазона полезных нагрузок, создание возможности лучшего технического оснащения </a:t>
            </a:r>
          </a:p>
          <a:p>
            <a:pPr marL="294219" indent="-285750">
              <a:buFontTx/>
              <a:buChar char="-"/>
            </a:pPr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6" y="4089400"/>
            <a:ext cx="2035432" cy="227260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95583" y="4314485"/>
            <a:ext cx="2246618" cy="20475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6" y="3335866"/>
            <a:ext cx="1989942" cy="3065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35" y="3501241"/>
            <a:ext cx="4631265" cy="28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718" y="735968"/>
            <a:ext cx="8500004" cy="356232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1800" b="1" dirty="0"/>
              <a:t>Что вы предлагаете, уникальные преимущества и выгоды для клиента.</a:t>
            </a: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0795" y="3581400"/>
            <a:ext cx="3671252" cy="2780607"/>
          </a:xfrm>
        </p:spPr>
        <p:txBody>
          <a:bodyPr/>
          <a:lstStyle/>
          <a:p>
            <a:endParaRPr lang="ru-RU" dirty="0" smtClean="0"/>
          </a:p>
          <a:p>
            <a:r>
              <a:rPr lang="ru-RU" sz="1800" dirty="0" smtClean="0"/>
              <a:t>Взлет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39" y="2311400"/>
            <a:ext cx="4904799" cy="418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6" y="4148268"/>
            <a:ext cx="2537581" cy="2186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20" y="4201260"/>
            <a:ext cx="3221880" cy="20955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392" y="1118811"/>
            <a:ext cx="920160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1400" dirty="0" smtClean="0"/>
              <a:t>Удобная схема </a:t>
            </a:r>
            <a:r>
              <a:rPr lang="ru-RU" sz="1400" dirty="0"/>
              <a:t>вертикального взлета и посадки не уступающую вертолету и </a:t>
            </a:r>
            <a:r>
              <a:rPr lang="ru-RU" sz="1400" dirty="0" err="1" smtClean="0"/>
              <a:t>коптеру</a:t>
            </a:r>
            <a:endParaRPr lang="ru-RU" sz="1400" dirty="0" smtClean="0"/>
          </a:p>
          <a:p>
            <a:pPr marL="342900" indent="-342900">
              <a:buAutoNum type="arabicParenR"/>
            </a:pPr>
            <a:r>
              <a:rPr lang="ru-RU" sz="1400" dirty="0" err="1" smtClean="0"/>
              <a:t>Энергоэффективность</a:t>
            </a:r>
            <a:r>
              <a:rPr lang="ru-RU" sz="1400" dirty="0" smtClean="0"/>
              <a:t> </a:t>
            </a:r>
            <a:r>
              <a:rPr lang="ru-RU" sz="1400" dirty="0"/>
              <a:t>самолета</a:t>
            </a:r>
            <a:r>
              <a:rPr lang="en-US" sz="1400" dirty="0"/>
              <a:t> </a:t>
            </a:r>
            <a:r>
              <a:rPr lang="ru-RU" sz="1400" dirty="0"/>
              <a:t>в горизонтальном </a:t>
            </a:r>
            <a:r>
              <a:rPr lang="ru-RU" sz="1400" dirty="0" smtClean="0"/>
              <a:t>полете.</a:t>
            </a:r>
          </a:p>
          <a:p>
            <a:pPr marL="342900" indent="-342900">
              <a:buAutoNum type="arabicParenR"/>
            </a:pPr>
            <a:r>
              <a:rPr lang="ru-RU" sz="1400" dirty="0" smtClean="0"/>
              <a:t>Нет нестабильных </a:t>
            </a:r>
            <a:r>
              <a:rPr lang="ru-RU" sz="1400" dirty="0"/>
              <a:t>процессов при переходе из вертикального в горизонтальны режим и </a:t>
            </a:r>
            <a:r>
              <a:rPr lang="ru-RU" sz="1400" dirty="0" smtClean="0"/>
              <a:t>обратно </a:t>
            </a:r>
            <a:r>
              <a:rPr lang="ru-RU" sz="1400" dirty="0"/>
              <a:t>как у </a:t>
            </a:r>
            <a:r>
              <a:rPr lang="ru-RU" sz="1400" dirty="0" err="1"/>
              <a:t>конвертопланов</a:t>
            </a:r>
            <a:r>
              <a:rPr lang="ru-RU" sz="1400" dirty="0" smtClean="0"/>
              <a:t>.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Повышенный диапазон скоростей </a:t>
            </a:r>
            <a:endParaRPr lang="ru-RU" sz="1400" dirty="0" smtClean="0"/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увеличение угла обзора, в том числе вдоль вертикальных </a:t>
            </a:r>
            <a:r>
              <a:rPr lang="ru-RU" sz="1400" dirty="0" smtClean="0"/>
              <a:t>поверхностей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Улучшенные летные </a:t>
            </a:r>
            <a:r>
              <a:rPr lang="ru-RU" sz="1400" dirty="0" smtClean="0"/>
              <a:t>характеристики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Длительность полета до 3,5 </a:t>
            </a:r>
            <a:r>
              <a:rPr lang="ru-RU" sz="1400" dirty="0" smtClean="0"/>
              <a:t>часов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Взлет 10 сек, скороподъемность </a:t>
            </a:r>
            <a:r>
              <a:rPr lang="ru-RU" sz="1400" dirty="0" smtClean="0"/>
              <a:t>5м/с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Посадка 20-30 сек, </a:t>
            </a:r>
            <a:r>
              <a:rPr lang="ru-RU" sz="1400" dirty="0" smtClean="0"/>
              <a:t>1м/с</a:t>
            </a:r>
          </a:p>
          <a:p>
            <a:pPr marL="342900" indent="-342900">
              <a:buFont typeface="Arial"/>
              <a:buAutoNum type="arabicParenR"/>
            </a:pPr>
            <a:r>
              <a:rPr lang="ru-RU" sz="1400" dirty="0"/>
              <a:t>Максимальная скорость 160 км/час, крейсерская 60-90 км/час, зависание.</a:t>
            </a:r>
          </a:p>
          <a:p>
            <a:pPr marL="342900" indent="-342900">
              <a:buFont typeface="Arial"/>
              <a:buAutoNum type="arabicParenR"/>
            </a:pPr>
            <a:endParaRPr lang="ru-RU" sz="1400" dirty="0" smtClean="0"/>
          </a:p>
          <a:p>
            <a:endParaRPr lang="ru-RU" sz="3200" dirty="0"/>
          </a:p>
          <a:p>
            <a:pPr marL="342900" indent="-342900">
              <a:buFont typeface="Arial"/>
              <a:buAutoNum type="arabicParenR"/>
            </a:pPr>
            <a:endParaRPr lang="ru-RU" sz="1400" dirty="0"/>
          </a:p>
          <a:p>
            <a:pPr marL="342900" indent="-342900">
              <a:buFont typeface="Arial"/>
              <a:buAutoNum type="arabicParenR"/>
            </a:pPr>
            <a:endParaRPr lang="ru-RU" sz="1400" dirty="0"/>
          </a:p>
          <a:p>
            <a:pPr marL="342900" indent="-342900">
              <a:buFont typeface="Arial"/>
              <a:buAutoNum type="arabicParenR"/>
            </a:pPr>
            <a:endParaRPr lang="ru-RU" sz="1400" dirty="0"/>
          </a:p>
          <a:p>
            <a:pPr marL="342900" indent="-342900">
              <a:buFont typeface="Arial"/>
              <a:buAutoNum type="arabicParenR"/>
            </a:pPr>
            <a:endParaRPr lang="ru-RU" sz="1400" dirty="0"/>
          </a:p>
          <a:p>
            <a:pPr marL="342900" indent="-342900">
              <a:buFont typeface="Arial"/>
              <a:buAutoNum type="arabicParenR"/>
            </a:pPr>
            <a:endParaRPr lang="ru-RU" sz="1400" dirty="0"/>
          </a:p>
          <a:p>
            <a:pPr marL="342900" indent="-342900">
              <a:buAutoNum type="arabicParenR"/>
            </a:pPr>
            <a:endParaRPr lang="ru-RU" sz="1400" dirty="0" smtClean="0"/>
          </a:p>
          <a:p>
            <a:r>
              <a:rPr lang="ru-RU" sz="800" dirty="0"/>
              <a:t>- </a:t>
            </a:r>
            <a:r>
              <a:rPr lang="ru-RU" sz="800" dirty="0" smtClean="0"/>
              <a:t>-</a:t>
            </a:r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4677521" y="3778936"/>
            <a:ext cx="2675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Посадка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796" y="1047810"/>
            <a:ext cx="6671204" cy="552176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8470"/>
            <a:r>
              <a:rPr lang="ru-RU" sz="1800" dirty="0" smtClean="0"/>
              <a:t>Основной моделью на ближайшие несколько лет будет являться работа с государственными и крупными корпоративными заказчиками (</a:t>
            </a:r>
            <a:r>
              <a:rPr lang="en-US" sz="1800" dirty="0" smtClean="0"/>
              <a:t>B2G </a:t>
            </a:r>
            <a:r>
              <a:rPr lang="ru-RU" sz="1800" dirty="0" smtClean="0"/>
              <a:t>и </a:t>
            </a:r>
            <a:r>
              <a:rPr lang="en-US" sz="1800" dirty="0" smtClean="0"/>
              <a:t>B2B</a:t>
            </a:r>
            <a:r>
              <a:rPr lang="ru-RU" sz="1800" dirty="0" smtClean="0"/>
              <a:t>)</a:t>
            </a:r>
          </a:p>
          <a:p>
            <a:pPr marL="8470"/>
            <a:r>
              <a:rPr lang="ru-RU" sz="1800" dirty="0" smtClean="0"/>
              <a:t>Доходы компании будут состоять из 3-х частей:</a:t>
            </a:r>
          </a:p>
          <a:p>
            <a:pPr marL="252386" indent="-243916">
              <a:buAutoNum type="arabicParenR"/>
            </a:pPr>
            <a:endParaRPr lang="ru-RU" sz="1800" dirty="0" smtClean="0"/>
          </a:p>
          <a:p>
            <a:pPr marL="252386" indent="-243916">
              <a:buAutoNum type="arabicParenR"/>
            </a:pPr>
            <a:r>
              <a:rPr lang="ru-RU" sz="1800" dirty="0" smtClean="0"/>
              <a:t>Продажи</a:t>
            </a:r>
          </a:p>
          <a:p>
            <a:pPr marL="252386" indent="-243916">
              <a:buAutoNum type="arabicParenR"/>
            </a:pPr>
            <a:r>
              <a:rPr lang="ru-RU" sz="1800" dirty="0" smtClean="0"/>
              <a:t>Обслуживание</a:t>
            </a:r>
          </a:p>
          <a:p>
            <a:pPr marL="252386" indent="-243916">
              <a:buAutoNum type="arabicParenR"/>
            </a:pPr>
            <a:r>
              <a:rPr lang="ru-RU" sz="1800" dirty="0" smtClean="0"/>
              <a:t>Обучение</a:t>
            </a:r>
          </a:p>
          <a:p>
            <a:pPr marL="252386" indent="-243916">
              <a:buAutoNum type="arabicParenR"/>
            </a:pPr>
            <a:endParaRPr lang="ru-RU" sz="1800" dirty="0"/>
          </a:p>
          <a:p>
            <a:pPr marL="8470"/>
            <a:r>
              <a:rPr lang="ru-RU" sz="1800" dirty="0" smtClean="0"/>
              <a:t>Естественно что разработку и совершенствование модели нельзя будет останавливать, что бы постоянно соответствовать техническому уровню рынка и занимать лидирующие позиции.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3631491" y="664757"/>
            <a:ext cx="6569124" cy="6193243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dirty="0"/>
              <a:t>Ключевые члены ваше команды (</a:t>
            </a:r>
            <a:r>
              <a:rPr lang="en" dirty="0"/>
              <a:t>CEO, CTO </a:t>
            </a:r>
            <a:r>
              <a:rPr lang="ru-RU" dirty="0"/>
              <a:t>и С</a:t>
            </a:r>
            <a:r>
              <a:rPr lang="en" dirty="0"/>
              <a:t>MO), </a:t>
            </a:r>
            <a:r>
              <a:rPr lang="ru-RU" dirty="0"/>
              <a:t>опыт и компетенции;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692" y="4834882"/>
            <a:ext cx="2070122" cy="1274618"/>
          </a:xfrm>
        </p:spPr>
        <p:txBody>
          <a:bodyPr/>
          <a:lstStyle/>
          <a:p>
            <a:pPr algn="ctr"/>
            <a:r>
              <a:rPr lang="ru-RU" dirty="0" smtClean="0"/>
              <a:t>Идеолог,  организатор работ и финансирования.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2" b="16642"/>
          <a:stretch>
            <a:fillRect/>
          </a:stretch>
        </p:blipFill>
        <p:spPr>
          <a:xfrm>
            <a:off x="821328" y="2382212"/>
            <a:ext cx="1054429" cy="1297902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Шеметун</a:t>
            </a:r>
            <a:r>
              <a:rPr lang="ru-RU" dirty="0" smtClean="0"/>
              <a:t> Юрий</a:t>
            </a:r>
          </a:p>
          <a:p>
            <a:pPr algn="ctr"/>
            <a:r>
              <a:rPr lang="ru-RU" dirty="0" smtClean="0"/>
              <a:t>Руководитель проекта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1878" y="4778804"/>
            <a:ext cx="2037269" cy="1274618"/>
          </a:xfrm>
        </p:spPr>
        <p:txBody>
          <a:bodyPr/>
          <a:lstStyle/>
          <a:p>
            <a:pPr algn="ctr"/>
            <a:r>
              <a:rPr lang="ru-RU" dirty="0" smtClean="0"/>
              <a:t>Чемпион России по авиамодельному спорту</a:t>
            </a:r>
          </a:p>
          <a:p>
            <a:pPr algn="ctr"/>
            <a:r>
              <a:rPr lang="ru-RU" dirty="0" smtClean="0"/>
              <a:t>Кандидат в мастера спорта </a:t>
            </a:r>
            <a:r>
              <a:rPr lang="ru-RU" dirty="0"/>
              <a:t>по </a:t>
            </a:r>
            <a:r>
              <a:rPr lang="ru-RU" dirty="0" smtClean="0"/>
              <a:t>пилотажу</a:t>
            </a:r>
          </a:p>
          <a:p>
            <a:pPr algn="ctr"/>
            <a:r>
              <a:rPr lang="ru-RU" dirty="0" smtClean="0"/>
              <a:t>Мастер </a:t>
            </a:r>
            <a:r>
              <a:rPr lang="ru-RU" dirty="0"/>
              <a:t>золотые руки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8" r="17238"/>
          <a:stretch>
            <a:fillRect/>
          </a:stretch>
        </p:blipFill>
        <p:spPr>
          <a:xfrm>
            <a:off x="3935413" y="2365375"/>
            <a:ext cx="1055687" cy="1296988"/>
          </a:xfr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30181" y="4013175"/>
            <a:ext cx="2381570" cy="266007"/>
          </a:xfrm>
        </p:spPr>
        <p:txBody>
          <a:bodyPr/>
          <a:lstStyle/>
          <a:p>
            <a:pPr algn="ctr"/>
            <a:r>
              <a:rPr lang="ru-RU" dirty="0" smtClean="0"/>
              <a:t>Евгений </a:t>
            </a:r>
            <a:r>
              <a:rPr lang="ru-RU" dirty="0" err="1" smtClean="0"/>
              <a:t>Юськов</a:t>
            </a:r>
            <a:endParaRPr lang="ru-RU" dirty="0" smtClean="0"/>
          </a:p>
          <a:p>
            <a:pPr algn="ctr"/>
            <a:r>
              <a:rPr lang="ru-RU" dirty="0" smtClean="0"/>
              <a:t>Инженер авиаконструктор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99724" y="4817563"/>
            <a:ext cx="2037269" cy="1274618"/>
          </a:xfrm>
        </p:spPr>
        <p:txBody>
          <a:bodyPr/>
          <a:lstStyle/>
          <a:p>
            <a:pPr algn="ctr"/>
            <a:r>
              <a:rPr lang="ru-RU" dirty="0" smtClean="0"/>
              <a:t>Знание полетных контроллеров на уровне разработчика</a:t>
            </a:r>
          </a:p>
          <a:p>
            <a:pPr algn="ctr"/>
            <a:r>
              <a:rPr lang="ru-RU" dirty="0" smtClean="0"/>
              <a:t>Владение кодом автопилота </a:t>
            </a:r>
            <a:r>
              <a:rPr lang="ru-RU" dirty="0" err="1" smtClean="0"/>
              <a:t>Ардупилот</a:t>
            </a:r>
            <a:r>
              <a:rPr lang="ru-RU" dirty="0" smtClean="0"/>
              <a:t> на уровне разработчика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r="9364"/>
          <a:stretch>
            <a:fillRect/>
          </a:stretch>
        </p:blipFill>
        <p:spPr>
          <a:xfrm>
            <a:off x="6916738" y="2319338"/>
            <a:ext cx="1054100" cy="1296987"/>
          </a:xfrm>
        </p:spPr>
      </p:pic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74948" y="3943902"/>
            <a:ext cx="2590703" cy="674279"/>
          </a:xfrm>
        </p:spPr>
        <p:txBody>
          <a:bodyPr/>
          <a:lstStyle/>
          <a:p>
            <a:pPr algn="ctr"/>
            <a:r>
              <a:rPr lang="ru-RU" dirty="0" smtClean="0"/>
              <a:t>Алексей Козин</a:t>
            </a:r>
          </a:p>
          <a:p>
            <a:pPr algn="ctr"/>
            <a:r>
              <a:rPr lang="ru-RU" dirty="0" smtClean="0"/>
              <a:t>Инженер электронщик, программист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6647" y="4625389"/>
            <a:ext cx="4796201" cy="1655811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2326"/>
              </a:lnSpc>
              <a:buNone/>
            </a:pPr>
            <a:r>
              <a:rPr lang="ru-RU" sz="1000" dirty="0"/>
              <a:t>Сайт </a:t>
            </a:r>
          </a:p>
          <a:p>
            <a:pPr>
              <a:lnSpc>
                <a:spcPts val="2326"/>
              </a:lnSpc>
              <a:buNone/>
            </a:pPr>
            <a:r>
              <a:rPr lang="ru-RU" sz="1000" dirty="0"/>
              <a:t>Телеграмм</a:t>
            </a:r>
          </a:p>
          <a:p>
            <a:pPr>
              <a:lnSpc>
                <a:spcPts val="2326"/>
              </a:lnSpc>
              <a:buNone/>
            </a:pPr>
            <a:r>
              <a:rPr lang="en-US" sz="1000" dirty="0"/>
              <a:t>Email</a:t>
            </a:r>
          </a:p>
          <a:p>
            <a:pPr>
              <a:lnSpc>
                <a:spcPts val="2326"/>
              </a:lnSpc>
              <a:buNone/>
            </a:pPr>
            <a:r>
              <a:rPr lang="ru-RU" sz="1000" dirty="0"/>
              <a:t>Телефон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47" y="2766580"/>
            <a:ext cx="4796201" cy="1324841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1314993" y="4625389"/>
            <a:ext cx="4796201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26"/>
              </a:lnSpc>
              <a:buClrTx/>
            </a:pPr>
            <a:r>
              <a:rPr lang="en-US" sz="1500" dirty="0"/>
              <a:t>Pepelats.su</a:t>
            </a:r>
            <a:r>
              <a:rPr lang="ru-RU" sz="1500" dirty="0"/>
              <a:t> </a:t>
            </a:r>
          </a:p>
          <a:p>
            <a:pPr>
              <a:lnSpc>
                <a:spcPts val="2326"/>
              </a:lnSpc>
              <a:buClrTx/>
            </a:pPr>
            <a:r>
              <a:rPr lang="en-US" sz="1500" dirty="0"/>
              <a:t>@</a:t>
            </a:r>
            <a:r>
              <a:rPr lang="en-US" sz="1500" dirty="0" err="1"/>
              <a:t>pepelats</a:t>
            </a:r>
            <a:endParaRPr lang="ru-RU" sz="1500" dirty="0"/>
          </a:p>
          <a:p>
            <a:pPr>
              <a:lnSpc>
                <a:spcPts val="2326"/>
              </a:lnSpc>
              <a:buClrTx/>
            </a:pPr>
            <a:r>
              <a:rPr lang="en-US" sz="1500" dirty="0">
                <a:hlinkClick r:id="rId2"/>
              </a:rPr>
              <a:t>info@pepelats.su</a:t>
            </a:r>
            <a:endParaRPr lang="ru-RU" sz="1500" dirty="0"/>
          </a:p>
          <a:p>
            <a:pPr>
              <a:lnSpc>
                <a:spcPts val="2326"/>
              </a:lnSpc>
              <a:buClrTx/>
            </a:pPr>
            <a:r>
              <a:rPr lang="ru-RU" sz="1500" dirty="0"/>
              <a:t>+7 (985) 637 6747</a:t>
            </a:r>
          </a:p>
        </p:txBody>
      </p:sp>
    </p:spTree>
    <p:extLst>
      <p:ext uri="{BB962C8B-B14F-4D97-AF65-F5344CB8AC3E}">
        <p14:creationId xmlns:p14="http://schemas.microsoft.com/office/powerpoint/2010/main" val="16887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F6784E-6852-4EC6-93B9-B2F40371A23B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3f21cfc-4d3e-42b1-8a95-d7209818f9d6"/>
    <ds:schemaRef ds:uri="http://schemas.microsoft.com/office/2006/metadata/properties"/>
    <ds:schemaRef ds:uri="dae585fd-f7dc-4d5a-b1b8-e5742ef77c8f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8508</TotalTime>
  <Words>296</Words>
  <Application>Microsoft Office PowerPoint</Application>
  <PresentationFormat>Лист A4 (210x297 мм)</PresentationFormat>
  <Paragraphs>64</Paragraphs>
  <Slides>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ОБЛОЖКИ</vt:lpstr>
      <vt:lpstr>РАЗДЕЛИТЕЛИ</vt:lpstr>
      <vt:lpstr>Acrobat Document</vt:lpstr>
      <vt:lpstr>Комплекс авиационной разведки  на базе БАС самолетного типа малого класса Тейлситтер СТРЕКОЗА</vt:lpstr>
      <vt:lpstr>Актуальность проекта</vt:lpstr>
      <vt:lpstr>Решение</vt:lpstr>
      <vt:lpstr>Бизнес-модель</vt:lpstr>
      <vt:lpstr>Команда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Yura</cp:lastModifiedBy>
  <cp:revision>271</cp:revision>
  <cp:lastPrinted>2023-07-07T15:11:19Z</cp:lastPrinted>
  <dcterms:created xsi:type="dcterms:W3CDTF">2021-03-01T12:07:13Z</dcterms:created>
  <dcterms:modified xsi:type="dcterms:W3CDTF">2023-08-03T10:08:58Z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