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2"/>
  </p:notesMasterIdLst>
  <p:sldIdLst>
    <p:sldId id="283" r:id="rId3"/>
    <p:sldId id="284" r:id="rId4"/>
    <p:sldId id="288" r:id="rId5"/>
    <p:sldId id="289" r:id="rId6"/>
    <p:sldId id="297" r:id="rId7"/>
    <p:sldId id="269" r:id="rId8"/>
    <p:sldId id="295" r:id="rId9"/>
    <p:sldId id="290" r:id="rId10"/>
    <p:sldId id="291" r:id="rId11"/>
    <p:sldId id="293" r:id="rId12"/>
    <p:sldId id="272" r:id="rId13"/>
    <p:sldId id="273" r:id="rId14"/>
    <p:sldId id="296" r:id="rId15"/>
    <p:sldId id="274" r:id="rId16"/>
    <p:sldId id="280" r:id="rId17"/>
    <p:sldId id="282" r:id="rId18"/>
    <p:sldId id="275" r:id="rId19"/>
    <p:sldId id="261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7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11.12.2022</a:t>
            </a:fld>
            <a:endParaRPr lang="ru-RU" dirty="0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35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11.12.2022</a:t>
            </a:fld>
            <a:endParaRPr lang="ru-RU" dirty="0"/>
          </a:p>
        </p:txBody>
      </p:sp>
      <p:sp>
        <p:nvSpPr>
          <p:cNvPr id="104863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3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24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11.12.2022</a:t>
            </a:fld>
            <a:endParaRPr lang="ru-RU" dirty="0"/>
          </a:p>
        </p:txBody>
      </p:sp>
      <p:sp>
        <p:nvSpPr>
          <p:cNvPr id="10486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Отдел ИК и СМ\Овчинников\ФОНД 2 - ЦВП\- БРЕНДБУК\Для-презентации-3.png"/>
          <p:cNvPicPr>
            <a:picLocks noChangeAspect="1" noChangeArrowheads="1"/>
          </p:cNvPicPr>
          <p:nvPr userDrawn="1"/>
        </p:nvPicPr>
        <p:blipFill>
          <a:blip r:embed="rId2" cstate="print"/>
          <a:srcRect l="9335" r="2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2276872"/>
            <a:ext cx="5544616" cy="1080120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3717032"/>
            <a:ext cx="9144000" cy="50405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789040"/>
            <a:ext cx="3600400" cy="36004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Место проведения</a:t>
            </a:r>
          </a:p>
        </p:txBody>
      </p:sp>
      <p:pic>
        <p:nvPicPr>
          <p:cNvPr id="3077" name="Picture 5" descr="Y:\Отдел ИК и СМ\Овчинников\ФОНД 2 - ЦВП\- БРЕНДБУК\Для-презентации-2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2443908" cy="1440160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>
            <a:off x="2915816" y="2276872"/>
            <a:ext cx="0" cy="108012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Y:\Отдел ИК и СМ\Овчинников\ФОНД 2 - ЦВП\- БРЕНДБУК\Для-презентации-4.png"/>
          <p:cNvPicPr>
            <a:picLocks noChangeAspect="1" noChangeArrowheads="1"/>
          </p:cNvPicPr>
          <p:nvPr userDrawn="1"/>
        </p:nvPicPr>
        <p:blipFill>
          <a:blip r:embed="rId4" cstate="print"/>
          <a:srcRect r="32306" b="17040"/>
          <a:stretch>
            <a:fillRect/>
          </a:stretch>
        </p:blipFill>
        <p:spPr bwMode="auto">
          <a:xfrm>
            <a:off x="5220072" y="2780928"/>
            <a:ext cx="3923928" cy="4077072"/>
          </a:xfrm>
          <a:prstGeom prst="rect">
            <a:avLst/>
          </a:prstGeom>
          <a:noFill/>
        </p:spPr>
      </p:pic>
      <p:sp>
        <p:nvSpPr>
          <p:cNvPr id="25" name="Дата 3"/>
          <p:cNvSpPr>
            <a:spLocks noGrp="1"/>
          </p:cNvSpPr>
          <p:nvPr>
            <p:ph type="dt" sz="half" idx="2"/>
          </p:nvPr>
        </p:nvSpPr>
        <p:spPr>
          <a:xfrm>
            <a:off x="467544" y="3789040"/>
            <a:ext cx="1584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4F239E58-EE24-4863-BED4-D747BEE77A1B}" type="datetime1">
              <a:rPr lang="ru-RU" smtClean="0"/>
              <a:pPr/>
              <a:t>11.12.2022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27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Горизонт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Отдел ИК и СМ\Овчинников\ФОНД 2 - ЦВП\- БРЕНДБУК\Для-презентации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429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260648"/>
            <a:ext cx="42119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824536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504" y="6309320"/>
            <a:ext cx="1224136" cy="432048"/>
          </a:xfrm>
        </p:spPr>
        <p:txBody>
          <a:bodyPr/>
          <a:lstStyle>
            <a:lvl1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E487C9F-BD98-468E-AB74-D4582B3B478C}" type="datetime1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7F723A-77FC-40A0-B1B0-9768910C67E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3" descr="Y:\Отдел ИК и СМ\Овчинников\ФОНД 2 - ЦВП\- БРЕНДБУК\Для-презентации-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6495" y="188640"/>
            <a:ext cx="1267505" cy="664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21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Y:\Отдел ИК и СМ\Овчинников\ФОНД 2 - ЦВП\- БРЕНДБУК\Для-презентации-1-1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</p:spPr>
      </p:pic>
      <p:pic>
        <p:nvPicPr>
          <p:cNvPr id="2054" name="Picture 6" descr="Y:\Отдел ИК и СМ\Овчинников\ФОНД 2 - ЦВП\- БРЕНДБУК\Для-презентации-1-1-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25963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260648"/>
            <a:ext cx="42119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Y:\Отдел ИК и СМ\Овчинников\ФОНД 2 - ЦВП\- БРЕНДБУК\Для-презентации-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6495" y="188640"/>
            <a:ext cx="1267505" cy="6644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764704"/>
            <a:ext cx="6624736" cy="5904656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504" y="6309320"/>
            <a:ext cx="1296144" cy="432048"/>
          </a:xfrm>
        </p:spPr>
        <p:txBody>
          <a:bodyPr/>
          <a:lstStyle>
            <a:lvl1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F857E44E-A0FB-42A2-970A-D94DDDB3543D}" type="datetime1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7F723A-77FC-40A0-B1B0-9768910C67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Отдел ИК и СМ\Овчинников\ФОНД 2 - ЦВП\- БРЕНДБУК\Для-презентации-5.png"/>
          <p:cNvPicPr>
            <a:picLocks noChangeAspect="1" noChangeArrowheads="1"/>
          </p:cNvPicPr>
          <p:nvPr userDrawn="1"/>
        </p:nvPicPr>
        <p:blipFill>
          <a:blip r:embed="rId2" cstate="print"/>
          <a:srcRect l="3352" r="5582"/>
          <a:stretch>
            <a:fillRect/>
          </a:stretch>
        </p:blipFill>
        <p:spPr bwMode="auto">
          <a:xfrm>
            <a:off x="0" y="0"/>
            <a:ext cx="8819456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275856" y="0"/>
            <a:ext cx="5616624" cy="68580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300192" y="18448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012160" y="5445224"/>
            <a:ext cx="313184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156176" y="5445224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pic>
        <p:nvPicPr>
          <p:cNvPr id="16" name="Picture 5" descr="Y:\Отдел ИК и СМ\Овчинников\ФОНД 2 - ЦВП\- БРЕНДБУК\Для-презентации-2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443908" cy="1440160"/>
          </a:xfrm>
          <a:prstGeom prst="rect">
            <a:avLst/>
          </a:prstGeom>
          <a:noFill/>
        </p:spPr>
      </p:pic>
      <p:sp>
        <p:nvSpPr>
          <p:cNvPr id="19" name="Текст 18"/>
          <p:cNvSpPr>
            <a:spLocks noGrp="1"/>
          </p:cNvSpPr>
          <p:nvPr>
            <p:ph type="body" sz="quarter" idx="11" hasCustomPrompt="1"/>
          </p:nvPr>
        </p:nvSpPr>
        <p:spPr>
          <a:xfrm>
            <a:off x="6516688" y="1989138"/>
            <a:ext cx="2159768" cy="3168054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</a:t>
            </a:r>
          </a:p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 выступившем</a:t>
            </a:r>
          </a:p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сотруднике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48264" y="6093296"/>
            <a:ext cx="1368152" cy="432048"/>
          </a:xfrm>
        </p:spPr>
        <p:txBody>
          <a:bodyPr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A8285E7-9AC7-4C9A-9CB5-201A5A7BCBBD}" type="datetime1">
              <a:rPr lang="ru-RU" smtClean="0"/>
              <a:pPr/>
              <a:t>11.12.2022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61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9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11.12.2022</a:t>
            </a:fld>
            <a:endParaRPr lang="ru-RU" dirty="0"/>
          </a:p>
        </p:txBody>
      </p:sp>
      <p:sp>
        <p:nvSpPr>
          <p:cNvPr id="104859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59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40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11.12.2022</a:t>
            </a:fld>
            <a:endParaRPr lang="ru-RU" dirty="0"/>
          </a:p>
        </p:txBody>
      </p:sp>
      <p:sp>
        <p:nvSpPr>
          <p:cNvPr id="104864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4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4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11.12.2022</a:t>
            </a:fld>
            <a:endParaRPr lang="ru-RU" dirty="0"/>
          </a:p>
        </p:txBody>
      </p:sp>
      <p:sp>
        <p:nvSpPr>
          <p:cNvPr id="104864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4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51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2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53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4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5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11.12.2022</a:t>
            </a:fld>
            <a:endParaRPr lang="ru-RU" dirty="0"/>
          </a:p>
        </p:txBody>
      </p:sp>
      <p:sp>
        <p:nvSpPr>
          <p:cNvPr id="104865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5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2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11.12.2022</a:t>
            </a:fld>
            <a:endParaRPr lang="ru-RU" dirty="0"/>
          </a:p>
        </p:txBody>
      </p:sp>
      <p:sp>
        <p:nvSpPr>
          <p:cNvPr id="104862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11.12.2022</a:t>
            </a:fld>
            <a:endParaRPr lang="ru-RU" dirty="0"/>
          </a:p>
        </p:txBody>
      </p:sp>
      <p:sp>
        <p:nvSpPr>
          <p:cNvPr id="104865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6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62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3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11.12.2022</a:t>
            </a:fld>
            <a:endParaRPr lang="ru-RU" dirty="0"/>
          </a:p>
        </p:txBody>
      </p:sp>
      <p:sp>
        <p:nvSpPr>
          <p:cNvPr id="104866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6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29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48630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3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11.12.2022</a:t>
            </a:fld>
            <a:endParaRPr lang="ru-RU" dirty="0"/>
          </a:p>
        </p:txBody>
      </p:sp>
      <p:sp>
        <p:nvSpPr>
          <p:cNvPr id="104863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3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8DCC1-630B-48DF-8CC0-6D88113E17D3}" type="datetimeFigureOut">
              <a:rPr lang="ru-RU" smtClean="0"/>
              <a:pPr/>
              <a:t>11.12.2022</a:t>
            </a:fld>
            <a:endParaRPr lang="ru-RU" dirty="0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884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0648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7504" y="630932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8F53-F674-4B99-BFCB-5174CDC942CC}" type="datetime1">
              <a:rPr lang="ru-RU" smtClean="0"/>
              <a:pPr/>
              <a:t>11.12.2022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96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New%20Retail:%20https:/new-retail.ru/business/kakov_potentsial_importozameshcheniya_v_kosmeticheskoy_otrasli_v_rossii4795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063874"/>
            <a:ext cx="6858000" cy="2694996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Интродукция перспективных лекарственных дикоросов с целью пополнения отечественного рынка качественной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оздоравливающей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412922"/>
            <a:ext cx="6858000" cy="587828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Туяна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Пурбуевна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01190гр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61" y="976405"/>
            <a:ext cx="2767879" cy="10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D70E4-9843-4A89-8E9A-3F8C588A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АНАЛОГИ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82ADE-6E75-41FB-A4DA-4217F92A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36512" y="6522720"/>
            <a:ext cx="1224136" cy="4320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87C9F-BD98-468E-AB74-D4582B3B478C}" type="datetime1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11.12.2022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DBB499-1DBC-480A-99E1-3AC2B2D8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F723A-77FC-40A0-B1B0-9768910C67E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88A6BF1-14E5-4505-A8C9-AB5E7BFA4A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2001" y="1052736"/>
          <a:ext cx="4051485" cy="52565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51485">
                  <a:extLst>
                    <a:ext uri="{9D8B030D-6E8A-4147-A177-3AD203B41FA5}">
                      <a16:colId xmlns:a16="http://schemas.microsoft.com/office/drawing/2014/main" val="2578935920"/>
                    </a:ext>
                  </a:extLst>
                </a:gridCol>
              </a:tblGrid>
              <a:tr h="1067613">
                <a:tc>
                  <a:txBody>
                    <a:bodyPr/>
                    <a:lstStyle/>
                    <a:p>
                      <a:r>
                        <a:rPr lang="ru-RU" sz="1600" dirty="0"/>
                        <a:t>Натуральное органическое мыло с растительными экстрактами ценных лекарственных трав ручной работы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42536"/>
                  </a:ext>
                </a:extLst>
              </a:tr>
              <a:tr h="732077">
                <a:tc>
                  <a:txBody>
                    <a:bodyPr/>
                    <a:lstStyle/>
                    <a:p>
                      <a:r>
                        <a:rPr lang="ru-RU" sz="1400" dirty="0"/>
                        <a:t>Не сушит кожу, не стягивает за счет косметических масел и жирорастворимых витаминов и растительных экстрактов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446826"/>
                  </a:ext>
                </a:extLst>
              </a:tr>
              <a:tr h="420220">
                <a:tc>
                  <a:txBody>
                    <a:bodyPr/>
                    <a:lstStyle/>
                    <a:p>
                      <a:r>
                        <a:rPr lang="ru-RU" sz="1400" dirty="0"/>
                        <a:t>Ощущение свежести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023321"/>
                  </a:ext>
                </a:extLst>
              </a:tr>
              <a:tr h="420220">
                <a:tc>
                  <a:txBody>
                    <a:bodyPr/>
                    <a:lstStyle/>
                    <a:p>
                      <a:r>
                        <a:rPr lang="ru-RU" sz="1400" dirty="0"/>
                        <a:t>Приятный ненавязчивый аромат остается на коже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526048"/>
                  </a:ext>
                </a:extLst>
              </a:tr>
              <a:tr h="518555">
                <a:tc>
                  <a:txBody>
                    <a:bodyPr/>
                    <a:lstStyle/>
                    <a:p>
                      <a:r>
                        <a:rPr lang="ru-RU" sz="1400" dirty="0"/>
                        <a:t>Экологически чистая и эстетически привлекательная упаковка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76045"/>
                  </a:ext>
                </a:extLst>
              </a:tr>
              <a:tr h="945600">
                <a:tc>
                  <a:txBody>
                    <a:bodyPr/>
                    <a:lstStyle/>
                    <a:p>
                      <a:r>
                        <a:rPr lang="ru-RU" sz="1400" dirty="0"/>
                        <a:t>Натуральный природный цвет продукта, отсутствие синтетических красителей, ароматизаторов, консервантов (только растительные)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218855"/>
                  </a:ext>
                </a:extLst>
              </a:tr>
              <a:tr h="420220">
                <a:tc>
                  <a:txBody>
                    <a:bodyPr/>
                    <a:lstStyle/>
                    <a:p>
                      <a:r>
                        <a:rPr lang="ru-RU" sz="1400" dirty="0"/>
                        <a:t>Оказывает оздоравливающее действие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315857"/>
                  </a:ext>
                </a:extLst>
              </a:tr>
              <a:tr h="732077">
                <a:tc>
                  <a:txBody>
                    <a:bodyPr/>
                    <a:lstStyle/>
                    <a:p>
                      <a:r>
                        <a:rPr lang="ru-RU" sz="1400" dirty="0"/>
                        <a:t>На упаковке – рекомендации по использованию, информация о свойствах и назначении продукта в конкретных случаях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909866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FA65DE-2423-429D-94AE-7354156F1526}"/>
              </a:ext>
            </a:extLst>
          </p:cNvPr>
          <p:cNvSpPr/>
          <p:nvPr/>
        </p:nvSpPr>
        <p:spPr>
          <a:xfrm>
            <a:off x="4503391" y="950371"/>
            <a:ext cx="4833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Популярные торговые марки аналогов мыла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CBE63BF-D4A4-4C40-9B42-18036E1AEF7B}"/>
              </a:ext>
            </a:extLst>
          </p:cNvPr>
          <p:cNvGrpSpPr/>
          <p:nvPr/>
        </p:nvGrpSpPr>
        <p:grpSpPr>
          <a:xfrm>
            <a:off x="5251271" y="1260305"/>
            <a:ext cx="3312368" cy="1305303"/>
            <a:chOff x="4427984" y="1403617"/>
            <a:chExt cx="3970049" cy="164795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C9F9D6-27CD-410A-82E5-39B20AAB3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7984" y="1403617"/>
              <a:ext cx="947579" cy="89898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B5CA1-43A1-45FC-A819-2E0F1D295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3700" y="1403617"/>
              <a:ext cx="1013073" cy="722437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DFD08C1-0E08-46DC-B83D-F1EFF92DD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6773" y="1403617"/>
              <a:ext cx="947579" cy="82913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0A51912-12FF-4C7F-9CFF-0C0AB570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7072" y="1528981"/>
              <a:ext cx="870961" cy="682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1DAD816-354C-448E-82F8-35FF3ED69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7882" y="2352847"/>
              <a:ext cx="1371600" cy="638175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52A2B78-E881-4F57-8C22-751A6BB0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54493" y="2152588"/>
              <a:ext cx="884939" cy="89898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BB7612A-03AA-4AAC-AB7B-6E9A2F5FB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83959" y="2232749"/>
              <a:ext cx="1342673" cy="626581"/>
            </a:xfrm>
            <a:prstGeom prst="rect">
              <a:avLst/>
            </a:prstGeom>
          </p:spPr>
        </p:pic>
      </p:grp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1500CABB-A2AC-4270-8624-2495A3C713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6397" y="2605405"/>
          <a:ext cx="4248472" cy="37039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1711491515"/>
                    </a:ext>
                  </a:extLst>
                </a:gridCol>
              </a:tblGrid>
              <a:tr h="45381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0" dirty="0"/>
                        <a:t>Синтетические компоненты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0438"/>
                  </a:ext>
                </a:extLst>
              </a:tr>
              <a:tr h="600562">
                <a:tc>
                  <a:txBody>
                    <a:bodyPr/>
                    <a:lstStyle/>
                    <a:p>
                      <a:r>
                        <a:rPr lang="ru-RU" sz="1400" dirty="0"/>
                        <a:t>Сырьем являются недорогие масла (например, пальмовое), говяжий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свиной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смешанный жир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329639"/>
                  </a:ext>
                </a:extLst>
              </a:tr>
              <a:tr h="600562">
                <a:tc>
                  <a:txBody>
                    <a:bodyPr/>
                    <a:lstStyle/>
                    <a:p>
                      <a:r>
                        <a:rPr lang="ru-RU" sz="1400" dirty="0"/>
                        <a:t>Очищает не так мягко, как натуральное. Может стягивать кожу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05474"/>
                  </a:ext>
                </a:extLst>
              </a:tr>
              <a:tr h="353272">
                <a:tc>
                  <a:txBody>
                    <a:bodyPr/>
                    <a:lstStyle/>
                    <a:p>
                      <a:r>
                        <a:rPr lang="ru-RU" sz="1400" dirty="0"/>
                        <a:t>Упаковка не выделяется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061617"/>
                  </a:ext>
                </a:extLst>
              </a:tr>
              <a:tr h="353272">
                <a:tc>
                  <a:txBody>
                    <a:bodyPr/>
                    <a:lstStyle/>
                    <a:p>
                      <a:r>
                        <a:rPr lang="ru-RU" sz="1400" dirty="0"/>
                        <a:t>Без добавления сухоцветов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84847"/>
                  </a:ext>
                </a:extLst>
              </a:tr>
              <a:tr h="1342433">
                <a:tc>
                  <a:txBody>
                    <a:bodyPr/>
                    <a:lstStyle/>
                    <a:p>
                      <a:r>
                        <a:rPr lang="ru-RU" sz="1400" dirty="0"/>
                        <a:t>Как правило, нет индивидуального подхода к покупателям в зависимости от целей использования мыла (против акне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купероза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жирности, для возрастной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сухой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обезвоженной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раздраженной кожи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74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7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проведения НИР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Плантационное выращивание лекарственных дикоросов способствует повышению их продуктивности, улучшает качество сырья, гарантирует получение высоких урожаев и снижает себестоимость выращиваемого сырья.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296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технические параметры, определяющие количественные, качественные и стоимостные характеристики продукции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968552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растения являются однолетними (ромашка аптечная, календула) и многолетними  растениями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сапожниковия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растопыренная,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розовая, таран растопыренный, астрагал перепончатый,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шлемник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байкальский). </a:t>
            </a:r>
          </a:p>
          <a:p>
            <a:pPr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разработана технология ускоренного выращивания данных видов.</a:t>
            </a:r>
          </a:p>
          <a:p>
            <a:pPr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AE3C926-EE71-4E9B-BD64-2C528E78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87C9F-BD98-468E-AB74-D4582B3B478C}" type="datetime1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11.12.2022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6D2947-CF19-4BEE-8034-2C0F2F18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F723A-77FC-40A0-B1B0-9768910C67E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86E25A8B-DBC5-4533-AECE-CFD69913D6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212" y="230815"/>
          <a:ext cx="8928992" cy="6508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731883172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352127057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771900760"/>
                    </a:ext>
                  </a:extLst>
                </a:gridCol>
              </a:tblGrid>
              <a:tr h="278202">
                <a:tc>
                  <a:txBody>
                    <a:bodyPr/>
                    <a:lstStyle/>
                    <a:p>
                      <a:r>
                        <a:rPr lang="ru-RU" sz="1400" dirty="0"/>
                        <a:t>Вид растения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Лечебные свойства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40205"/>
                  </a:ext>
                </a:extLst>
              </a:tr>
              <a:tr h="708843">
                <a:tc>
                  <a:txBody>
                    <a:bodyPr/>
                    <a:lstStyle/>
                    <a:p>
                      <a:r>
                        <a:rPr lang="ru-RU" sz="1400" dirty="0"/>
                        <a:t>Родиола розовая (сортовая)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тонизирующее и антиоксидантное действие, разглаживает морщины, отбеливает кожу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для людей с увядающей кожей с признаками старения </a:t>
                      </a:r>
                    </a:p>
                    <a:p>
                      <a:r>
                        <a:rPr lang="ru-RU" sz="1400" dirty="0"/>
                        <a:t>сухой и чувствительной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37342"/>
                  </a:ext>
                </a:extLst>
              </a:tr>
              <a:tr h="388720">
                <a:tc>
                  <a:txBody>
                    <a:bodyPr/>
                    <a:lstStyle/>
                    <a:p>
                      <a:r>
                        <a:rPr lang="ru-RU" sz="1400" dirty="0"/>
                        <a:t>Сапожниковия растопыренная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противовоспалительное и ранозаживляющее действие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для людей с акне или дерматитами (особенно при гормонозависимом дерматите)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07137"/>
                  </a:ext>
                </a:extLst>
              </a:tr>
              <a:tr h="708843">
                <a:tc>
                  <a:txBody>
                    <a:bodyPr/>
                    <a:lstStyle/>
                    <a:p>
                      <a:r>
                        <a:rPr lang="ru-RU" sz="1400" dirty="0"/>
                        <a:t>Шлемник байкальский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повышение упругости кожи, стимулируют выработку коллагена и эластина, уменьшают выработку кожного сала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для людей с жирной и/или обезвоженной кожей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03515"/>
                  </a:ext>
                </a:extLst>
              </a:tr>
              <a:tr h="1189027">
                <a:tc>
                  <a:txBody>
                    <a:bodyPr/>
                    <a:lstStyle/>
                    <a:p>
                      <a:r>
                        <a:rPr lang="ru-RU" sz="1400" dirty="0"/>
                        <a:t>Астрагал перепончатый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заживляет микроповреждения кожи, снимает воспаления, связанные с инфекциями, расслабляет сосуды и способствует смягчению или полному устранению симптомов варикоза (купероза) на ранних стадиях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для людей с куперозом, варикозом и/или акне на теле и лице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675306"/>
                  </a:ext>
                </a:extLst>
              </a:tr>
              <a:tr h="548782">
                <a:tc>
                  <a:txBody>
                    <a:bodyPr/>
                    <a:lstStyle/>
                    <a:p>
                      <a:r>
                        <a:rPr lang="ru-RU" sz="1400" dirty="0"/>
                        <a:t>Таран растопыренный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бактерицидное, вяжущое, противовоспалительное, тонизирующее действие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для людей с акне, раздраженной кожей, широкими порами. При жирной себорее лица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147948"/>
                  </a:ext>
                </a:extLst>
              </a:tr>
              <a:tr h="868905">
                <a:tc>
                  <a:txBody>
                    <a:bodyPr/>
                    <a:lstStyle/>
                    <a:p>
                      <a:r>
                        <a:rPr lang="ru-RU" sz="1400" dirty="0"/>
                        <a:t>Ромашка лекарственная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противовоспалительный эффект, дезинфицирующий, успокаивающий и омолаживающий эффект, укрепляет защитный барьер кожи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для людей с воспаленной и/или раздраженной кожей, возрастной кожей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403601"/>
                  </a:ext>
                </a:extLst>
              </a:tr>
              <a:tr h="1028966">
                <a:tc>
                  <a:txBody>
                    <a:bodyPr/>
                    <a:lstStyle/>
                    <a:p>
                      <a:r>
                        <a:rPr lang="ru-RU" sz="1400" dirty="0"/>
                        <a:t>Календула лекарственная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улучшает кровоснабжение, содержит антиоксиданты, помогает при акне, против </a:t>
                      </a:r>
                      <a:r>
                        <a:rPr lang="ru-RU" sz="1400" dirty="0" err="1"/>
                        <a:t>куперозной</a:t>
                      </a:r>
                      <a:r>
                        <a:rPr lang="ru-RU" sz="1400" dirty="0"/>
                        <a:t> сеточки и отеков, успокаивает чувствительную кожу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для возрастной кожи против морщин, против отечности лица, для жирной и воспаленной кожи, для чувствительной кожи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25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6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9807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требования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400600"/>
          </a:xfrm>
        </p:spPr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технологии возделывания лекарственных дикоросов будет производиться на территории Ботанического сада Бурятского госуниверситета имени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Банзарова (пос.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Орешково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г.Улан-Удэ). </a:t>
            </a:r>
          </a:p>
          <a:p>
            <a:pPr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2022 г. были заложены плантации видов: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сапожниковия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растопыренная,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розовая, таран растопыренный, астрагал перепончатый,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шлемник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байкальский. </a:t>
            </a:r>
          </a:p>
          <a:p>
            <a:pPr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оборудования для ухода за лекарственными растениями: теплицы, парообразующая установка в маточной теплице площадью 100 кв.м., система полива, садовый инвентарь и т.д. Проведено электричество и вода. </a:t>
            </a:r>
          </a:p>
          <a:p>
            <a:pPr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готовой продукции с использованием растительного сырья необходима упаковочная продукция (экологически чистая упаковка из натуральных материалов, подлежащая переработке). </a:t>
            </a:r>
          </a:p>
          <a:p>
            <a:pPr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будет в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помещении Ботанического Сада.</a:t>
            </a:r>
          </a:p>
          <a:p>
            <a:pPr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 будет принадлежать ФГБОУ ВО "Бурятский государственный университет имени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Банзарова".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36815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внебюджетных инвестиций, собственных средств и иных источников, источники средств и формы их получения, распределение по статьям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824536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растения будут выращены в Ботаническом саду БГУ, площадью 7 га, проведено электричество и вода, есть охрана.</a:t>
            </a:r>
          </a:p>
          <a:p>
            <a:pPr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оборудования для ухода за лекарственными растениями: теплицы, парообразующая установка в маточной теплице площадью 100 кв.м., системы полива, садовый инвентарь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Бизнес-модель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49685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бизнес модель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E-COMMERCE / Электронная коммерция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интернета, как основного канала продаж.</a:t>
            </a:r>
          </a:p>
          <a:p>
            <a:pPr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для продажи: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 Мастеров (РФ) - 9 530 000 посетителей в месяц</a:t>
            </a:r>
          </a:p>
          <a:p>
            <a:pPr marL="685800">
              <a:buFont typeface="+mj-lt"/>
              <a:buAutoNum type="arabicPeriod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Одноклассники,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>
              <a:buFont typeface="+mj-lt"/>
              <a:buAutoNum type="arabicPeriod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Яндекс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(РФ)</a:t>
            </a:r>
          </a:p>
          <a:p>
            <a:pPr indent="0">
              <a:buAutoNum type="arabicPeriod"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партнеры</a:t>
            </a:r>
          </a:p>
          <a:p>
            <a:pPr marL="6858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снедь» - натуральные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экопродукты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натуральная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Этно-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авторские изделия из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Экомаркет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«Трава» - натуральная косметика со всего мира,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для дома.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272808" cy="21431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по патентной защите (наличие патентов), существенные отличительные признаки создаваемого продукта (технологии) от имеющихся, обеспечивающие ожидаемый эффект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08"/>
            <a:ext cx="9144000" cy="4714892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разработана база данных перспективных видов лекарственных растений с местонахождением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ценопопуляций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оформлением права на интеллектуальную собственность  на БГУ (свидетельство).</a:t>
            </a:r>
          </a:p>
          <a:p>
            <a:pPr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убликации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1" name="Содержимое 2"/>
          <p:cNvSpPr>
            <a:spLocks noGrp="1"/>
          </p:cNvSpPr>
          <p:nvPr>
            <p:ph idx="1"/>
          </p:nvPr>
        </p:nvSpPr>
        <p:spPr>
          <a:xfrm>
            <a:off x="263236" y="1571612"/>
            <a:ext cx="4380202" cy="4521684"/>
          </a:xfrm>
        </p:spPr>
        <p:txBody>
          <a:bodyPr>
            <a:normAutofit fontScale="65000" lnSpcReduction="2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Имеющийся задел:</a:t>
            </a:r>
          </a:p>
          <a:p>
            <a:pPr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Публикации:</a:t>
            </a:r>
          </a:p>
          <a:p>
            <a:pPr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Басхаева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 Г. , Киселева Б. С. Некоторые данные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фитоценотической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приуроченности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aconogon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divaricatum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nakai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Республики Бурятия //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Биоразнообразие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состояние и динамика природных и антропогенных экосистем России: материалы Всероссийской научно-практической конференции (г. Комсомольск-на-Амуре, 09 декабря 2021 года) / Под редакцией Н. М. Чернявской. – Комсомольск-на-Амуре: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АмГПГУ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2021. - 314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Басхаева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 Г., Киселева Б. 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Aconogonon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divaricatum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Nakai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перспективное лекарственное растение на территории республики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естественные науки: актуальные вопросы и социальные вызовы : материалы IV Международной научно-практической конференции. Астраханский государственный университет (Астрахань, 2021) / Под редакцией Е. А. Колчина. - Астрахань: Издательский дом «Астраханский университет», 2021. - 197 с.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2816"/>
            <a:ext cx="4500562" cy="337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211960" cy="432048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/>
              <a:t>КОМАНДА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F723A-77FC-40A0-B1B0-9768910C67E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76F09FA-D382-4A64-AEFD-BED4541490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508" y="874423"/>
          <a:ext cx="8856984" cy="596407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3514865968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2102665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3902350469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109875973"/>
                    </a:ext>
                  </a:extLst>
                </a:gridCol>
              </a:tblGrid>
              <a:tr h="832457">
                <a:tc>
                  <a:txBody>
                    <a:bodyPr/>
                    <a:lstStyle/>
                    <a:p>
                      <a:r>
                        <a:rPr lang="ru-RU" sz="1400" dirty="0"/>
                        <a:t>ФИО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Роль в проекте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Обязанности в проекте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Образование и регалии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03945"/>
                  </a:ext>
                </a:extLst>
              </a:tr>
              <a:tr h="507466">
                <a:tc>
                  <a:txBody>
                    <a:bodyPr/>
                    <a:lstStyle/>
                    <a:p>
                      <a:r>
                        <a:rPr lang="ru-RU" sz="1400" dirty="0" err="1"/>
                        <a:t>Будаева</a:t>
                      </a:r>
                      <a:r>
                        <a:rPr lang="ru-RU" sz="1400" dirty="0"/>
                        <a:t> Т. 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Спикер, руководитель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финансовая и научная часть проекта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/>
                        <a:t>Ботаники, студенты 4 курса ФБГиЗ (БГУ)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450675"/>
                  </a:ext>
                </a:extLst>
              </a:tr>
              <a:tr h="925380">
                <a:tc>
                  <a:txBody>
                    <a:bodyPr/>
                    <a:lstStyle/>
                    <a:p>
                      <a:r>
                        <a:rPr lang="ru-RU" sz="1400" dirty="0"/>
                        <a:t>Ефремова З. Н.</a:t>
                      </a:r>
                    </a:p>
                    <a:p>
                      <a:r>
                        <a:rPr lang="ru-RU" sz="1400" dirty="0"/>
                        <a:t>Киселева Б. С.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исполнители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внешний вид и характеристики продукта, его свойства, состав, дизайн упаковки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842708"/>
                  </a:ext>
                </a:extLst>
              </a:tr>
              <a:tr h="925380">
                <a:tc>
                  <a:txBody>
                    <a:bodyPr/>
                    <a:lstStyle/>
                    <a:p>
                      <a:r>
                        <a:rPr lang="ru-RU" sz="1400" dirty="0" err="1"/>
                        <a:t>Лубсанова</a:t>
                      </a:r>
                      <a:r>
                        <a:rPr lang="ru-RU" sz="1400" dirty="0"/>
                        <a:t> А.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исполнитель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интродукция в бот. саду, закупка материалов, сбор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закупка сырья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40178"/>
                  </a:ext>
                </a:extLst>
              </a:tr>
              <a:tr h="1343294">
                <a:tc>
                  <a:txBody>
                    <a:bodyPr/>
                    <a:lstStyle/>
                    <a:p>
                      <a:r>
                        <a:rPr lang="ru-RU" sz="1400" dirty="0"/>
                        <a:t>Митрошина Е. 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Лагбужап</a:t>
                      </a:r>
                      <a:r>
                        <a:rPr lang="ru-RU" sz="1400" dirty="0"/>
                        <a:t> Д. Л.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исполнители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анализ конкурентов и аналогов, соответствие продукта требованиям ГОСТа, безопасность состава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Ботаники: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Студент 4 курса ФБГиЗ (БГУ)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Студент 3 курса ФБГиЗ (БГУ)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931552"/>
                  </a:ext>
                </a:extLst>
              </a:tr>
              <a:tr h="1343294">
                <a:tc>
                  <a:txBody>
                    <a:bodyPr/>
                    <a:lstStyle/>
                    <a:p>
                      <a:r>
                        <a:rPr lang="ru-RU" sz="1400" dirty="0" err="1"/>
                        <a:t>Намсараева</a:t>
                      </a:r>
                      <a:r>
                        <a:rPr lang="ru-RU" sz="1400" dirty="0"/>
                        <a:t> Д. Д.</a:t>
                      </a:r>
                    </a:p>
                    <a:p>
                      <a:r>
                        <a:rPr lang="ru-RU" sz="1400" dirty="0"/>
                        <a:t>Файзулин Э. В.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исполнители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маркетинг, реклама, собирают обратную связь, осуществляют связь с посредниками на площадках продаж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Ботаники, студенты 4 курса ФБГиЗ (БГУ)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82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23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704856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экологически чистой косметической продукции на основе перспективных и наиболее востребованных лекарственных растений на отечественном и мировом рынке является актуальной проблемой сегодняшнего дня. 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40 % всех лекарственных средств в нашей стране изготавливаются на основе растительного сырья, такие препараты обладают высокой биологической активностью и меньшей токсичностью по сравнению с синтетическими аналогами. На сегодняшний день Государственный реестр лекарственных средств и изделий медицинского назначения включает в себя всего 300 растений Российской Федерации, поэтому увеличение ассортимента растительного лекарственного сырья, а также расширение регионов культивирования лекарственных растений – также является актуальной проблемой.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260648"/>
            <a:ext cx="9143999" cy="76470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616624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Ежегодный объем рынка </a:t>
            </a:r>
            <a:r>
              <a:rPr lang="ru-RU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сапожниковии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растопыренной в Китае составляет ~3,5 тыс. т. По оценкам ученых, сделанным в 2018 г., в ближайшие несколько лет ресурсы </a:t>
            </a:r>
            <a:r>
              <a:rPr lang="ru-RU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сапожниковии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будут подорваны по всей забайкальской части их ареала, что связано с беспорядочными заготовками и вывозом корней </a:t>
            </a:r>
            <a:r>
              <a:rPr lang="ru-RU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сапожниковии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растопыренной в Китай и в Монголию, где спрос на растение очень велик.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Родиола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розовая включена в Красную книгу Российской Федерации, поэтому в рамках нашего проекта мы предлагаем выращивать сортовую </a:t>
            </a:r>
            <a:r>
              <a:rPr lang="ru-RU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родиолу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Красных книгах соседних территорий уже упомянуты </a:t>
            </a:r>
            <a:r>
              <a:rPr lang="ru-RU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сапожниковия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растопыренная и </a:t>
            </a:r>
            <a:r>
              <a:rPr lang="ru-RU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шлемник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байкальский (Забайкальский край), эти виды растений могут исчезнуть совсем, если не найти альтернативу простому сбору их в естественных местообитаниях.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03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мы предлагаем разработать технологию выращивания этих и других видов растений, произрастающих у нас в Республике и не культивируемых. А в дальнейшем изготавливать из них экологическую продукцию. Плюсами введений в культуру дикоросов является:</a:t>
            </a: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сохранение естественных мест произрастаний видов растений как путь сохранения видового разнообразия региона;</a:t>
            </a: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продуктивности данных видов растений в культуре;</a:t>
            </a: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получение высоких урожаев;</a:t>
            </a: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ускоренное развитие по сравнению с дикорастущими;</a:t>
            </a: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четкое представление о том, где кем и когда было выращено, собрано и обработано растительное сырье.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будем делать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уходовую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косметику для кожи лица и тела среднего ценового сегмента. Продукция из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интродуцированых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лекарственных растений будет обладать большей концентрацией биологически активных веществ. На таблице вы видите наше сырье (растение), продукт и назначение.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67410" y="6309320"/>
            <a:ext cx="539552" cy="360040"/>
          </a:xfrm>
          <a:solidFill>
            <a:srgbClr val="00B0F0"/>
          </a:solidFill>
        </p:spPr>
        <p:txBody>
          <a:bodyPr/>
          <a:lstStyle/>
          <a:p>
            <a:r>
              <a:rPr lang="ru-RU" dirty="0"/>
              <a:t>2</a:t>
            </a:r>
          </a:p>
        </p:txBody>
      </p:sp>
      <p:pic>
        <p:nvPicPr>
          <p:cNvPr id="1026" name="Picture 2" descr="http://fasie.ru/local/templates/.default/markup/img/ico_bi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80" y="1752883"/>
            <a:ext cx="230628" cy="2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fasie.ru/local/templates/.default/markup/img/ico_me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26995"/>
            <a:ext cx="246352" cy="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fasie.ru/local/templates/.default/markup/img/ico_mat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50" y="3505483"/>
            <a:ext cx="240980" cy="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fasie.ru/local/templates/.default/markup/img/ico_it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04" y="2610399"/>
            <a:ext cx="223808" cy="2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2134" y="222849"/>
            <a:ext cx="4242619" cy="5154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ОБЩИЕ СВЕДЕНИЯ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04172" y="998638"/>
          <a:ext cx="5015016" cy="5699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1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Наименование НИОКР: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Интродукция перспективных лекарственных дикоросов с целью пополнения отечественного рынка качественной оздоравливающей продукцией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Наименование создаваемого продукта</a:t>
                      </a:r>
                      <a:r>
                        <a:rPr lang="ru-RU" sz="1400" b="1" dirty="0" smtClean="0"/>
                        <a:t>:</a:t>
                      </a:r>
                      <a:endParaRPr lang="ru-RU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Натуральное органическое мыло с растительными экстрактами ценных лекарственных трав ручной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Срок планируемого выхода на рынок</a:t>
                      </a:r>
                      <a:r>
                        <a:rPr lang="ru-RU" sz="1400" b="1" dirty="0" smtClean="0"/>
                        <a:t>:</a:t>
                      </a:r>
                      <a:endParaRPr lang="ru-RU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год (январь 2023 г. - декабрь 2023 г.)</a:t>
                      </a:r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4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/>
                        <a:t>Потребители создаваемой</a:t>
                      </a:r>
                      <a:r>
                        <a:rPr lang="ru-RU" sz="1400" b="1" kern="1200" baseline="0" dirty="0"/>
                        <a:t> продукции</a:t>
                      </a:r>
                      <a:r>
                        <a:rPr lang="ru-RU" sz="1400" b="1" dirty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Муж и жен 18-50 лет активного образа жизни со средним (и выше среднего) доходом </a:t>
                      </a:r>
                    </a:p>
                    <a:p>
                      <a:r>
                        <a:rPr lang="ru-RU" sz="1400" dirty="0"/>
                        <a:t>Проживают в городах</a:t>
                      </a:r>
                    </a:p>
                    <a:p>
                      <a:r>
                        <a:rPr lang="ru-RU" sz="1400" dirty="0"/>
                        <a:t>Выбирают натуральные продукты взамен синтетическим Неравнодушны к изделиям ручной работы </a:t>
                      </a:r>
                    </a:p>
                    <a:p>
                      <a:r>
                        <a:rPr lang="ru-RU" sz="1400" dirty="0"/>
                        <a:t>Планируют или ведут экологичный ОЖ</a:t>
                      </a:r>
                    </a:p>
                    <a:p>
                      <a:r>
                        <a:rPr lang="ru-RU" sz="1400" dirty="0"/>
                        <a:t>Любят все необычное («не такое как у всех») </a:t>
                      </a:r>
                    </a:p>
                    <a:p>
                      <a:r>
                        <a:rPr lang="ru-RU" sz="1400" dirty="0"/>
                        <a:t>Для них важны не только очищающие свойства продукта, но и лечебные</a:t>
                      </a:r>
                    </a:p>
                    <a:p>
                      <a:r>
                        <a:rPr lang="ru-RU" sz="1400" dirty="0"/>
                        <a:t>Обращают внимание на вид упаковки, приятный аромат и др. эстетические </a:t>
                      </a:r>
                      <a:r>
                        <a:rPr lang="ru-RU" sz="1400"/>
                        <a:t>составляющие </a:t>
                      </a:r>
                      <a:r>
                        <a:rPr lang="ru-RU" sz="1400" smtClean="0"/>
                        <a:t>продукта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8084" y="998638"/>
            <a:ext cx="4035916" cy="52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145435"/>
          </a:xfrm>
        </p:spPr>
        <p:txBody>
          <a:bodyPr>
            <a:noAutofit/>
          </a:bodyPr>
          <a:lstStyle/>
          <a:p>
            <a:pPr marL="857250" indent="-51435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Ревизия лекарственных растений, востребованных на фармацевтическом рынке,  и поиск новых видов по литературным данным;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базу данных перспективных видов лекарственных растений с местонахождением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ценопопуляций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оформлением права на интеллектуальную собственность  на БГУ (свидетельство);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существующих технологий возделывания лекарственных и разработка собственной методики;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лекарственного сырья;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качество лекарственного растительного сырья в сертифицированных лабораториях;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продукцию на основе полученного лекарственного растительного сырья.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продукция: мыло, тоники,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гидролаты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масла косметические, бальзамы, гидрофильные масла,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скрабы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Прорекламировать товар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Продать товар в интернет-площадках или через заказчика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04A8F-C5EB-4370-9D51-20B498A7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3888432" cy="432048"/>
          </a:xfrm>
        </p:spPr>
        <p:txBody>
          <a:bodyPr/>
          <a:lstStyle/>
          <a:p>
            <a:r>
              <a:rPr lang="ru-RU" dirty="0"/>
              <a:t>План реализации проекта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B880F4B-5312-408C-8586-75ACF1EE918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7503" y="1052736"/>
          <a:ext cx="4896545" cy="5643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885">
                  <a:extLst>
                    <a:ext uri="{9D8B030D-6E8A-4147-A177-3AD203B41FA5}">
                      <a16:colId xmlns:a16="http://schemas.microsoft.com/office/drawing/2014/main" val="3844974565"/>
                    </a:ext>
                  </a:extLst>
                </a:gridCol>
                <a:gridCol w="2678447">
                  <a:extLst>
                    <a:ext uri="{9D8B030D-6E8A-4147-A177-3AD203B41FA5}">
                      <a16:colId xmlns:a16="http://schemas.microsoft.com/office/drawing/2014/main" val="369113920"/>
                    </a:ext>
                  </a:extLst>
                </a:gridCol>
                <a:gridCol w="994357">
                  <a:extLst>
                    <a:ext uri="{9D8B030D-6E8A-4147-A177-3AD203B41FA5}">
                      <a16:colId xmlns:a16="http://schemas.microsoft.com/office/drawing/2014/main" val="1193393315"/>
                    </a:ext>
                  </a:extLst>
                </a:gridCol>
                <a:gridCol w="983856">
                  <a:extLst>
                    <a:ext uri="{9D8B030D-6E8A-4147-A177-3AD203B41FA5}">
                      <a16:colId xmlns:a16="http://schemas.microsoft.com/office/drawing/2014/main" val="2846720692"/>
                    </a:ext>
                  </a:extLst>
                </a:gridCol>
              </a:tblGrid>
              <a:tr h="185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Этапы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Дата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Бюджет, р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49774"/>
                  </a:ext>
                </a:extLst>
              </a:tr>
              <a:tr h="524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</a:rPr>
                        <a:t>1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Формирование базы перспективных и наиболее востребованных лекарственных растений.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Январь 2023 г.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6786865"/>
                  </a:ext>
                </a:extLst>
              </a:tr>
              <a:tr h="69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</a:rPr>
                        <a:t>2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Закупка и аренда техники, оборудования, материалов, необходимых для изготовления косметической продукции.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С января 2023 г.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100 000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4481200"/>
                  </a:ext>
                </a:extLst>
              </a:tr>
              <a:tr h="318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</a:rPr>
                        <a:t>3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Закупка растительного сырья у проверенных  поставщиков.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С января 2023 г.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dirty="0" smtClean="0">
                          <a:effectLst/>
                        </a:rPr>
                        <a:t>100 000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8402581"/>
                  </a:ext>
                </a:extLst>
              </a:tr>
              <a:tr h="524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</a:rPr>
                        <a:t>4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Разработка и изготовление косметической продукции для кожи лица и тела.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С января 2023 г.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dirty="0" smtClean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2531306"/>
                  </a:ext>
                </a:extLst>
              </a:tr>
              <a:tr h="183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</a:rPr>
                        <a:t>5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Упаковка продукции.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С января 2023 г.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dirty="0" smtClean="0">
                          <a:effectLst/>
                        </a:rPr>
                        <a:t>40 000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2432533"/>
                  </a:ext>
                </a:extLst>
              </a:tr>
              <a:tr h="348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</a:rPr>
                        <a:t>6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Рекламирование товара и создание базы в интернет-платформах.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С января 2023 г.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dirty="0" smtClean="0">
                          <a:effectLst/>
                        </a:rPr>
                        <a:t>20</a:t>
                      </a:r>
                      <a:r>
                        <a:rPr lang="ru-RU" sz="1050" baseline="0" dirty="0" smtClean="0">
                          <a:effectLst/>
                        </a:rPr>
                        <a:t> 000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6705817"/>
                  </a:ext>
                </a:extLst>
              </a:tr>
              <a:tr h="524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</a:rPr>
                        <a:t>7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Продажа готовой продукции через интернет-платформы. Доставка товара поставщикам.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С января 2023 г.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dirty="0" smtClean="0">
                          <a:effectLst/>
                        </a:rPr>
                        <a:t>10 000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3764919"/>
                  </a:ext>
                </a:extLst>
              </a:tr>
              <a:tr h="69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effectLst/>
                        </a:rPr>
                        <a:t>8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Закупка техники, оборудования, материалов, необходимых для осуществления сбора, посадки растений и ухода за ними.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Апрель – май 2023 г.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dirty="0" smtClean="0">
                          <a:effectLst/>
                        </a:rPr>
                        <a:t>5 000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4636914"/>
                  </a:ext>
                </a:extLst>
              </a:tr>
              <a:tr h="524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effectLst/>
                        </a:rPr>
                        <a:t>9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Создание банка семян лекарственных растений (в том числе ранее не использовавшихся).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Май - сентябрь 2023 г.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dirty="0" smtClean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2854741"/>
                  </a:ext>
                </a:extLst>
              </a:tr>
              <a:tr h="390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</a:rPr>
                        <a:t>10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Интродукция (посадка и выращивание) и сбор дикоросов.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Март - июнь 2023 г.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dirty="0" smtClean="0">
                          <a:effectLst/>
                        </a:rPr>
                        <a:t>5 000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4613334"/>
                  </a:ext>
                </a:extLst>
              </a:tr>
              <a:tr h="66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</a:rPr>
                        <a:t>11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Сбор и обработка сырья.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Июнь, июль, август, сентябрь 2023 г.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6" marR="42026" marT="58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dirty="0" smtClean="0">
                          <a:effectLst/>
                        </a:rPr>
                        <a:t>5</a:t>
                      </a:r>
                      <a:r>
                        <a:rPr lang="ru-RU" sz="1050" baseline="0" dirty="0" smtClean="0">
                          <a:effectLst/>
                        </a:rPr>
                        <a:t> 000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5262018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B4B445-FC8E-4646-88A9-F37321F6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F723A-77FC-40A0-B1B0-9768910C67E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AA1CE7A-ECDF-4361-85DB-21617B10E5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64088" y="1052736"/>
          <a:ext cx="3672409" cy="335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25">
                  <a:extLst>
                    <a:ext uri="{9D8B030D-6E8A-4147-A177-3AD203B41FA5}">
                      <a16:colId xmlns:a16="http://schemas.microsoft.com/office/drawing/2014/main" val="928952901"/>
                    </a:ext>
                  </a:extLst>
                </a:gridCol>
                <a:gridCol w="1581875">
                  <a:extLst>
                    <a:ext uri="{9D8B030D-6E8A-4147-A177-3AD203B41FA5}">
                      <a16:colId xmlns:a16="http://schemas.microsoft.com/office/drawing/2014/main" val="30086036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352981356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815139974"/>
                    </a:ext>
                  </a:extLst>
                </a:gridCol>
              </a:tblGrid>
              <a:tr h="932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</a:rPr>
                        <a:t>12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Проверка качества лекарственного растительного сырья в сертифицированных лабораториях.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Сентябрь 2023 г.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10 000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2746225"/>
                  </a:ext>
                </a:extLst>
              </a:tr>
              <a:tr h="56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effectLst/>
                        </a:rPr>
                        <a:t>13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Написание финансового и итогового отчетов.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Ноябрь - декабрь 2023 г.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0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8650299"/>
                  </a:ext>
                </a:extLst>
              </a:tr>
              <a:tr h="932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</a:rPr>
                        <a:t>14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Получение сертификатов соответствия на продукцию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В соответствии с требованиями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28</a:t>
                      </a:r>
                      <a:r>
                        <a:rPr lang="ru-RU" sz="1050" baseline="0" dirty="0" smtClean="0">
                          <a:effectLst/>
                        </a:rPr>
                        <a:t> 000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1005418"/>
                  </a:ext>
                </a:extLst>
              </a:tr>
              <a:tr h="932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</a:rPr>
                        <a:t>15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Постановка на налоговый учет в качестве самозанятости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В соответствии с требованиями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r>
                        <a:rPr lang="ru-RU" sz="1050" smtClean="0">
                          <a:effectLst/>
                        </a:rPr>
                        <a:t>6%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3320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1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По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данными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New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Retail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 потенциал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косметической отрасли в России?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мнению экспертов Центра макроэкономического и регионального анализа и прогнозирования РСХБ, органическая косметика обладает самым широким охватом аудитории потребителей парфюмерно-косметической продукции. </a:t>
            </a:r>
            <a:r>
              <a:rPr lang="ru-RU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Нашей основной </a:t>
            </a: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целевой аудиторией нашей продукции станут молодые люди (в том числе студенты) от 16-20 лет и женщины (от 21). </a:t>
            </a:r>
            <a:endParaRPr lang="ru-RU" sz="1600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объёмов потребления косметики на натуральной основе является общемировым трендом. В России рынок органической косметики находится на начальном этапе становления, это значит, что за счет низкой базы вероятен кратный рост производства.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«Следствием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ухода с рынка целого ряда известных иностранных брендов станет его кардинальный передел. Драйвером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станет продолжение роста спроса на отечественную органическую косметику. Россияне ценят главные преимущества органической косметики: натуральность и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экологичность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Для развития косметической промышленности у страны есть большой потенциал, в том числе в сегменте фермерской, «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крафтовой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продукции. Последняя обеспечит широту ассортимента. Фермеры уже несколько лет активно развивают производство косметики на основе натуральных компонентов, нынешняя ситуация поможет им заметно укрепить позиции»,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объясняет руководитель Центра макроэкономического и регионального анализа и прогнозирования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Россельхозбанка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Дмитрий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Тарасов.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Нашими основными конкурентами по  использованию таких лекарственных растений как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сапожниковия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растопыренная, астрагал перепончатый,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шлемник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байкальский как сырье для изготовления косметической продукции  являются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бренды из Южной Кореи и России.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конкурентов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Южной Кореи наша косметика будет отличаться доступность, не теряя качество.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будет получена отечественная косметическая продукция на основе таких видов, как таран растопыренный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сапожниковия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растопыренная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дикоросами качество сырья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интродуцированных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 выше.</a:t>
            </a:r>
          </a:p>
        </p:txBody>
      </p:sp>
    </p:spTree>
    <p:extLst>
      <p:ext uri="{BB962C8B-B14F-4D97-AF65-F5344CB8AC3E}">
        <p14:creationId xmlns:p14="http://schemas.microsoft.com/office/powerpoint/2010/main" val="19793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2206</Words>
  <Application>Microsoft Office PowerPoint</Application>
  <PresentationFormat>Экран (4:3)</PresentationFormat>
  <Paragraphs>227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Тема Office</vt:lpstr>
      <vt:lpstr>2_Тема Office</vt:lpstr>
      <vt:lpstr>Интродукция перспективных лекарственных дикоросов с целью пополнения отечественного рынка качественной оздоравливающей продукцией</vt:lpstr>
      <vt:lpstr>О проекте</vt:lpstr>
      <vt:lpstr>Проблема</vt:lpstr>
      <vt:lpstr>Решение</vt:lpstr>
      <vt:lpstr>Презентация PowerPoint</vt:lpstr>
      <vt:lpstr>Задачи</vt:lpstr>
      <vt:lpstr>План реализации проекта</vt:lpstr>
      <vt:lpstr>Рынок</vt:lpstr>
      <vt:lpstr>Конкуренты</vt:lpstr>
      <vt:lpstr>АНАЛОГИ</vt:lpstr>
      <vt:lpstr>Обоснование необходимости проведения НИР</vt:lpstr>
      <vt:lpstr>Основные технические параметры, определяющие количественные, качественные и стоимостные характеристики продукции</vt:lpstr>
      <vt:lpstr>Презентация PowerPoint</vt:lpstr>
      <vt:lpstr>Конструктивные требования </vt:lpstr>
      <vt:lpstr>Объем внебюджетных инвестиций, собственных средств и иных источников, источники средств и формы их получения, распределение по статьям</vt:lpstr>
      <vt:lpstr>Бизнес-модель</vt:lpstr>
      <vt:lpstr>Требования по патентной защите (наличие патентов), существенные отличительные признаки создаваемого продукта (технологии) от имеющихся, обеспечивающие ожидаемый эффект</vt:lpstr>
      <vt:lpstr>Публикации</vt:lpstr>
      <vt:lpstr>КОМАНДА</vt:lpstr>
    </vt:vector>
  </TitlesOfParts>
  <Company>FASIE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ilushkina</dc:creator>
  <cp:lastModifiedBy>Пользователь</cp:lastModifiedBy>
  <cp:revision>42</cp:revision>
  <dcterms:created xsi:type="dcterms:W3CDTF">2012-03-25T05:25:26Z</dcterms:created>
  <dcterms:modified xsi:type="dcterms:W3CDTF">2022-12-11T13:21:06Z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8cc3ce92cee94946af2c20ad745bf944</vt:lpwstr>
  </property>
</Properties>
</file>