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5" r:id="rId2"/>
    <p:sldId id="269" r:id="rId3"/>
    <p:sldId id="257" r:id="rId4"/>
    <p:sldId id="270" r:id="rId5"/>
    <p:sldId id="267" r:id="rId6"/>
    <p:sldId id="273" r:id="rId7"/>
    <p:sldId id="274" r:id="rId8"/>
    <p:sldId id="279" r:id="rId9"/>
    <p:sldId id="280" r:id="rId10"/>
    <p:sldId id="281" r:id="rId11"/>
    <p:sldId id="272" r:id="rId12"/>
    <p:sldId id="276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71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616" userDrawn="1">
          <p15:clr>
            <a:srgbClr val="A4A3A4"/>
          </p15:clr>
        </p15:guide>
        <p15:guide id="4" orient="horz" pos="100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1377"/>
    <a:srgbClr val="F8E8E8"/>
    <a:srgbClr val="F3D9D9"/>
    <a:srgbClr val="FAF0F0"/>
    <a:srgbClr val="D21CAF"/>
    <a:srgbClr val="1E1E1E"/>
    <a:srgbClr val="940E0E"/>
    <a:srgbClr val="8F5A13"/>
    <a:srgbClr val="F4E8E8"/>
    <a:srgbClr val="7F7F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11" autoAdjust="0"/>
    <p:restoredTop sz="96391" autoAdjust="0"/>
  </p:normalViewPr>
  <p:slideViewPr>
    <p:cSldViewPr snapToGrid="0">
      <p:cViewPr>
        <p:scale>
          <a:sx n="66" d="100"/>
          <a:sy n="66" d="100"/>
        </p:scale>
        <p:origin x="150" y="-120"/>
      </p:cViewPr>
      <p:guideLst>
        <p:guide orient="horz" pos="3271"/>
        <p:guide pos="3840"/>
        <p:guide orient="horz" pos="1616"/>
        <p:guide orient="horz" pos="100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Маржа, %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0000271500400362"/>
          <c:y val="0.15341943919172676"/>
          <c:w val="0.86397282888829097"/>
          <c:h val="0.60346268781189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34%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Лист1!$A$2:$A$3</c:f>
              <c:strCache>
                <c:ptCount val="2"/>
                <c:pt idx="0">
                  <c:v>Активы, тыс.руб.</c:v>
                </c:pt>
                <c:pt idx="1">
                  <c:v>Кредиты, займы, тыс.руб.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50</c:v>
                </c:pt>
                <c:pt idx="1">
                  <c:v>276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10-4349-AD41-BE7D34B43A7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69%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Лист1!$A$2:$A$3</c:f>
              <c:strCache>
                <c:ptCount val="2"/>
                <c:pt idx="0">
                  <c:v>Активы, тыс.руб.</c:v>
                </c:pt>
                <c:pt idx="1">
                  <c:v>Кредиты, займы, тыс.руб.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 formatCode="#,##0">
                  <c:v>100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C10-4349-AD41-BE7D34B43A7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78%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Лист1!$A$2:$A$3</c:f>
              <c:strCache>
                <c:ptCount val="2"/>
                <c:pt idx="0">
                  <c:v>Активы, тыс.руб.</c:v>
                </c:pt>
                <c:pt idx="1">
                  <c:v>Кредиты, займы, тыс.руб.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 formatCode="#,##0">
                  <c:v>100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C10-4349-AD41-BE7D34B43A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740990496"/>
        <c:axId val="740987584"/>
      </c:barChart>
      <c:catAx>
        <c:axId val="740990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40987584"/>
        <c:crosses val="autoZero"/>
        <c:auto val="1"/>
        <c:lblAlgn val="ctr"/>
        <c:lblOffset val="100"/>
        <c:noMultiLvlLbl val="0"/>
      </c:catAx>
      <c:valAx>
        <c:axId val="740987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40990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B4D73B-DB25-4901-842D-FB2042DD66B0}" type="datetimeFigureOut">
              <a:rPr lang="ru-RU" smtClean="0"/>
              <a:t>02.12.2023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AF7C68-C144-4769-9FF7-0A40F751D9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387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F7C68-C144-4769-9FF7-0A40F751D97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917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F7C68-C144-4769-9FF7-0A40F751D97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0886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F7C68-C144-4769-9FF7-0A40F751D97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3291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F7C68-C144-4769-9FF7-0A40F751D97D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8725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8BAAF-4B11-484F-8BA7-C349F48A0F53}" type="datetimeFigureOut">
              <a:rPr lang="ru-RU" smtClean="0"/>
              <a:t>02.12.2023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D9488-51EC-4A0F-98C8-0022EA1174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45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8BAAF-4B11-484F-8BA7-C349F48A0F53}" type="datetimeFigureOut">
              <a:rPr lang="ru-RU" smtClean="0"/>
              <a:t>02.12.2023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D9488-51EC-4A0F-98C8-0022EA1174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3068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8BAAF-4B11-484F-8BA7-C349F48A0F53}" type="datetimeFigureOut">
              <a:rPr lang="ru-RU" smtClean="0"/>
              <a:t>02.12.2023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D9488-51EC-4A0F-98C8-0022EA1174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662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8BAAF-4B11-484F-8BA7-C349F48A0F53}" type="datetimeFigureOut">
              <a:rPr lang="ru-RU" smtClean="0"/>
              <a:t>02.12.2023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D9488-51EC-4A0F-98C8-0022EA1174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884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8BAAF-4B11-484F-8BA7-C349F48A0F53}" type="datetimeFigureOut">
              <a:rPr lang="ru-RU" smtClean="0"/>
              <a:t>02.12.2023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D9488-51EC-4A0F-98C8-0022EA1174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66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8BAAF-4B11-484F-8BA7-C349F48A0F53}" type="datetimeFigureOut">
              <a:rPr lang="ru-RU" smtClean="0"/>
              <a:t>02.12.2023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D9488-51EC-4A0F-98C8-0022EA1174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20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8BAAF-4B11-484F-8BA7-C349F48A0F53}" type="datetimeFigureOut">
              <a:rPr lang="ru-RU" smtClean="0"/>
              <a:t>02.12.2023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D9488-51EC-4A0F-98C8-0022EA1174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5723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8BAAF-4B11-484F-8BA7-C349F48A0F53}" type="datetimeFigureOut">
              <a:rPr lang="ru-RU" smtClean="0"/>
              <a:t>02.12.2023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D9488-51EC-4A0F-98C8-0022EA1174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785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8BAAF-4B11-484F-8BA7-C349F48A0F53}" type="datetimeFigureOut">
              <a:rPr lang="ru-RU" smtClean="0"/>
              <a:t>02.12.2023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D9488-51EC-4A0F-98C8-0022EA1174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9421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8BAAF-4B11-484F-8BA7-C349F48A0F53}" type="datetimeFigureOut">
              <a:rPr lang="ru-RU" smtClean="0"/>
              <a:t>02.12.2023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D9488-51EC-4A0F-98C8-0022EA1174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413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8BAAF-4B11-484F-8BA7-C349F48A0F53}" type="datetimeFigureOut">
              <a:rPr lang="ru-RU" smtClean="0"/>
              <a:t>02.12.2023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D9488-51EC-4A0F-98C8-0022EA1174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126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68BAAF-4B11-484F-8BA7-C349F48A0F53}" type="datetimeFigureOut">
              <a:rPr lang="ru-RU" smtClean="0"/>
              <a:t>02.12.2023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D9488-51EC-4A0F-98C8-0022EA1174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5984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8.wdp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6.jpg"/><Relationship Id="rId7" Type="http://schemas.microsoft.com/office/2007/relationships/hdphoto" Target="../media/hdphoto2.wdp"/><Relationship Id="rId12" Type="http://schemas.openxmlformats.org/officeDocument/2006/relationships/image" Target="../media/image4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microsoft.com/office/2007/relationships/hdphoto" Target="../media/hdphoto9.wdp"/><Relationship Id="rId5" Type="http://schemas.openxmlformats.org/officeDocument/2006/relationships/image" Target="../media/image38.jpg"/><Relationship Id="rId10" Type="http://schemas.openxmlformats.org/officeDocument/2006/relationships/image" Target="../media/image39.png"/><Relationship Id="rId4" Type="http://schemas.openxmlformats.org/officeDocument/2006/relationships/image" Target="../media/image37.jpg"/><Relationship Id="rId9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2.jpg"/><Relationship Id="rId7" Type="http://schemas.openxmlformats.org/officeDocument/2006/relationships/image" Target="../media/image4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12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jpeg"/><Relationship Id="rId4" Type="http://schemas.microsoft.com/office/2007/relationships/hdphoto" Target="../media/hdphoto2.wdp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microsoft.com/office/2007/relationships/hdphoto" Target="../media/hdphoto4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g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1.jpg"/><Relationship Id="rId7" Type="http://schemas.openxmlformats.org/officeDocument/2006/relationships/image" Target="../media/image8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7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37637">
            <a:off x="10117777" y="3916952"/>
            <a:ext cx="2786694" cy="384405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156620">
            <a:off x="10339451" y="-3206547"/>
            <a:ext cx="4896091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976868">
            <a:off x="-707443" y="-1712666"/>
            <a:ext cx="4558523" cy="637708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02253" y="2036762"/>
            <a:ext cx="8403771" cy="2387600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>
                <a:latin typeface="Century Gothic" panose="020B0502020202020204" pitchFamily="34" charset="0"/>
              </a:rPr>
              <a:t>Сайт-</a:t>
            </a:r>
            <a:r>
              <a:rPr lang="ru-RU" dirty="0" err="1">
                <a:latin typeface="Century Gothic" panose="020B0502020202020204" pitchFamily="34" charset="0"/>
              </a:rPr>
              <a:t>Агрегатор</a:t>
            </a:r>
            <a:r>
              <a:rPr lang="ru-RU" dirty="0">
                <a:latin typeface="Century Gothic" panose="020B0502020202020204" pitchFamily="34" charset="0"/>
              </a:rPr>
              <a:t> для доставки цветов</a:t>
            </a:r>
            <a:br>
              <a:rPr lang="ru-RU" dirty="0">
                <a:latin typeface="Century Gothic" panose="020B0502020202020204" pitchFamily="34" charset="0"/>
              </a:rPr>
            </a:b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4" name="Google Shape;106;p1"/>
          <p:cNvSpPr txBox="1"/>
          <p:nvPr/>
        </p:nvSpPr>
        <p:spPr bwMode="auto">
          <a:xfrm>
            <a:off x="5355771" y="5930537"/>
            <a:ext cx="5783284" cy="373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99" tIns="45699" rIns="45699" bIns="45699" anchor="ctr" anchorCtr="0">
            <a:normAutofit fontScale="92500" lnSpcReduction="20000"/>
          </a:bodyPr>
          <a:lstStyle/>
          <a:p>
            <a:pPr lvl="0" algn="ctr">
              <a:buClr>
                <a:srgbClr val="8F00FF"/>
              </a:buClr>
              <a:buSzPts val="4000"/>
              <a:defRPr/>
            </a:pPr>
            <a:r>
              <a:rPr lang="ru-RU" sz="2300" dirty="0" smtClean="0">
                <a:latin typeface="Century Gothic" panose="020B0502020202020204" pitchFamily="34" charset="0"/>
              </a:rPr>
              <a:t>Лидер команды</a:t>
            </a:r>
            <a:r>
              <a:rPr lang="en-US" sz="2300" dirty="0" smtClean="0">
                <a:latin typeface="Century Gothic" panose="020B0502020202020204" pitchFamily="34" charset="0"/>
              </a:rPr>
              <a:t>:</a:t>
            </a:r>
            <a:r>
              <a:rPr lang="ru-RU" sz="2300" dirty="0" smtClean="0">
                <a:latin typeface="Century Gothic" panose="020B0502020202020204" pitchFamily="34" charset="0"/>
              </a:rPr>
              <a:t> </a:t>
            </a:r>
            <a:r>
              <a:rPr lang="ru-RU" sz="2300" dirty="0" err="1" smtClean="0">
                <a:latin typeface="Century Gothic" panose="020B0502020202020204" pitchFamily="34" charset="0"/>
              </a:rPr>
              <a:t>Понорова</a:t>
            </a:r>
            <a:r>
              <a:rPr lang="ru-RU" sz="2300" dirty="0" smtClean="0">
                <a:latin typeface="Century Gothic" panose="020B0502020202020204" pitchFamily="34" charset="0"/>
              </a:rPr>
              <a:t> Регина</a:t>
            </a:r>
            <a:endParaRPr sz="23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934857" y="1708220"/>
            <a:ext cx="7697442" cy="0"/>
          </a:xfrm>
          <a:prstGeom prst="line">
            <a:avLst/>
          </a:prstGeom>
          <a:ln w="19050">
            <a:solidFill>
              <a:srgbClr val="1E1E1E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994736" y="3892620"/>
            <a:ext cx="7718293" cy="0"/>
          </a:xfrm>
          <a:prstGeom prst="line">
            <a:avLst/>
          </a:prstGeom>
          <a:ln w="19050">
            <a:solidFill>
              <a:srgbClr val="1E1E1E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8514415" y="6417693"/>
            <a:ext cx="2589214" cy="0"/>
          </a:xfrm>
          <a:prstGeom prst="line">
            <a:avLst/>
          </a:prstGeom>
          <a:ln w="19050">
            <a:solidFill>
              <a:srgbClr val="1E1E1E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Овал 11"/>
          <p:cNvSpPr/>
          <p:nvPr/>
        </p:nvSpPr>
        <p:spPr>
          <a:xfrm>
            <a:off x="8173414" y="6362253"/>
            <a:ext cx="99503" cy="106335"/>
          </a:xfrm>
          <a:prstGeom prst="ellipse">
            <a:avLst/>
          </a:prstGeom>
          <a:solidFill>
            <a:srgbClr val="1E1E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8F1377"/>
              </a:solidFill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H="1">
            <a:off x="5337828" y="6425441"/>
            <a:ext cx="2589214" cy="0"/>
          </a:xfrm>
          <a:prstGeom prst="line">
            <a:avLst/>
          </a:prstGeom>
          <a:ln w="19050">
            <a:solidFill>
              <a:srgbClr val="1E1E1E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00" b="100000" l="0" r="100000">
                        <a14:foregroundMark x1="16444" y1="16000" x2="92222" y2="14333"/>
                        <a14:foregroundMark x1="79556" y1="98667" x2="64222" y2="39667"/>
                        <a14:foregroundMark x1="52667" y1="33167" x2="53111" y2="60833"/>
                        <a14:foregroundMark x1="64000" y1="37167" x2="62222" y2="32333"/>
                        <a14:foregroundMark x1="52444" y1="33667" x2="36000" y2="31833"/>
                        <a14:backgroundMark x1="41778" y1="44167" x2="48000" y2="86333"/>
                        <a14:backgroundMark x1="30444" y1="50667" x2="27778" y2="81333"/>
                        <a14:backgroundMark x1="56000" y1="41333" x2="59111" y2="54167"/>
                        <a14:backgroundMark x1="29556" y1="38333" x2="48000" y2="37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93" y="4090508"/>
            <a:ext cx="3442013" cy="458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91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Century Gothic" panose="020B0502020202020204" pitchFamily="34" charset="0"/>
              </a:rPr>
              <a:t>Финансовая модель</a:t>
            </a:r>
            <a:endParaRPr lang="ru-RU" dirty="0">
              <a:latin typeface="Century Gothic" panose="020B0502020202020204" pitchFamily="34" charset="0"/>
            </a:endParaRPr>
          </a:p>
        </p:txBody>
      </p:sp>
      <p:graphicFrame>
        <p:nvGraphicFramePr>
          <p:cNvPr id="15" name="Table 272">
            <a:extLst>
              <a:ext uri="{FF2B5EF4-FFF2-40B4-BE49-F238E27FC236}">
                <a16:creationId xmlns:a16="http://schemas.microsoft.com/office/drawing/2014/main" id="{418193C4-B42F-1D4A-908A-BC50B94F62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87961275"/>
              </p:ext>
            </p:extLst>
          </p:nvPr>
        </p:nvGraphicFramePr>
        <p:xfrm>
          <a:off x="551384" y="1556787"/>
          <a:ext cx="5887516" cy="5024987"/>
        </p:xfrm>
        <a:graphic>
          <a:graphicData uri="http://schemas.openxmlformats.org/drawingml/2006/table">
            <a:tbl>
              <a:tblPr/>
              <a:tblGrid>
                <a:gridCol w="25861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04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04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04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8767">
                <a:tc>
                  <a:txBody>
                    <a:bodyPr/>
                    <a:lstStyle/>
                    <a:p>
                      <a:pPr lvl="0" algn="l" defTabSz="914400">
                        <a:defRPr sz="30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defRPr>
                      </a:pPr>
                      <a:endParaRPr sz="1300" i="1" dirty="0">
                        <a:solidFill>
                          <a:schemeClr val="tx1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  <a:solidFill>
                      <a:srgbClr val="F3D9D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defRPr sz="1800"/>
                      </a:pPr>
                      <a:r>
                        <a:rPr lang="en-US" sz="1400" b="1" dirty="0" smtClean="0">
                          <a:solidFill>
                            <a:srgbClr val="8F1377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Proxima Nova Bold"/>
                          <a:sym typeface="Proxima Nova Bold"/>
                        </a:rPr>
                        <a:t>202</a:t>
                      </a:r>
                      <a:r>
                        <a:rPr lang="ru-RU" sz="1400" b="1" dirty="0" smtClean="0">
                          <a:solidFill>
                            <a:srgbClr val="8F1377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Proxima Nova Bold"/>
                          <a:sym typeface="Proxima Nova Bold"/>
                        </a:rPr>
                        <a:t>4</a:t>
                      </a:r>
                      <a:endParaRPr sz="1400" b="1" dirty="0">
                        <a:solidFill>
                          <a:srgbClr val="8F1377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Proxima Nova Bold"/>
                        <a:sym typeface="Proxima Nova Bold"/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 cap="flat" cmpd="sng" algn="ctr">
                      <a:solidFill>
                        <a:srgbClr val="CBCBCB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solidFill>
                      <a:srgbClr val="F3D9D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defRPr sz="1800"/>
                      </a:pPr>
                      <a:r>
                        <a:rPr sz="1400" b="1" dirty="0">
                          <a:solidFill>
                            <a:srgbClr val="8F1377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Proxima Nova Bold"/>
                          <a:sym typeface="Proxima Nova Bold"/>
                        </a:rPr>
                        <a:t>2</a:t>
                      </a:r>
                      <a:r>
                        <a:rPr lang="en-US" sz="1400" b="1" dirty="0" smtClean="0">
                          <a:solidFill>
                            <a:srgbClr val="8F1377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Proxima Nova Bold"/>
                          <a:sym typeface="Proxima Nova Bold"/>
                        </a:rPr>
                        <a:t>02</a:t>
                      </a:r>
                      <a:r>
                        <a:rPr lang="ru-RU" sz="1400" b="1" dirty="0" smtClean="0">
                          <a:solidFill>
                            <a:srgbClr val="8F1377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Proxima Nova Bold"/>
                          <a:sym typeface="Proxima Nova Bold"/>
                        </a:rPr>
                        <a:t>5</a:t>
                      </a:r>
                      <a:endParaRPr sz="1400" b="1" dirty="0">
                        <a:solidFill>
                          <a:srgbClr val="8F1377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Proxima Nova Bold"/>
                        <a:sym typeface="Proxima Nova Bold"/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 cap="flat" cmpd="sng" algn="ctr">
                      <a:solidFill>
                        <a:srgbClr val="CBCBCB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solidFill>
                      <a:srgbClr val="F3D9D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defRPr sz="1800"/>
                      </a:pPr>
                      <a:r>
                        <a:rPr lang="en-US" sz="1400" b="1" dirty="0" smtClean="0">
                          <a:solidFill>
                            <a:srgbClr val="8F1377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Proxima Nova Bold"/>
                          <a:sym typeface="Proxima Nova Bold"/>
                        </a:rPr>
                        <a:t>202</a:t>
                      </a:r>
                      <a:r>
                        <a:rPr lang="ru-RU" sz="1400" b="1" dirty="0" smtClean="0">
                          <a:solidFill>
                            <a:srgbClr val="8F1377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Proxima Nova Bold"/>
                          <a:sym typeface="Proxima Nova Bold"/>
                        </a:rPr>
                        <a:t>6</a:t>
                      </a:r>
                      <a:endParaRPr sz="1400" b="1" dirty="0">
                        <a:solidFill>
                          <a:srgbClr val="8F1377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Proxima Nova Bold"/>
                        <a:sym typeface="Proxima Nova Bold"/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 cap="flat" cmpd="sng" algn="ctr">
                      <a:solidFill>
                        <a:srgbClr val="CBCBCB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solidFill>
                      <a:srgbClr val="F3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8711">
                <a:tc>
                  <a:txBody>
                    <a:bodyPr/>
                    <a:lstStyle/>
                    <a:p>
                      <a:pPr lvl="0" algn="l" defTabSz="914400">
                        <a:lnSpc>
                          <a:spcPct val="100000"/>
                        </a:lnSpc>
                        <a:defRPr sz="1800"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itchFamily="18" charset="0"/>
                          <a:sym typeface="Proxima Nova Regular"/>
                        </a:rPr>
                        <a:t>Объем продаж, ед.</a:t>
                      </a:r>
                      <a:endParaRPr sz="1200" b="1" dirty="0">
                        <a:solidFill>
                          <a:schemeClr val="tx1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itchFamily="18" charset="0"/>
                        <a:sym typeface="Proxima Nova Regular"/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defRPr sz="1800"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itchFamily="18" charset="0"/>
                          <a:sym typeface="Proxima Nova Regular"/>
                        </a:rPr>
                        <a:t>1200</a:t>
                      </a:r>
                      <a:endParaRPr sz="1200" dirty="0">
                        <a:solidFill>
                          <a:schemeClr val="tx1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itchFamily="18" charset="0"/>
                        <a:sym typeface="Proxima Nova Regular"/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defRPr sz="1800"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itchFamily="18" charset="0"/>
                          <a:sym typeface="Proxima Nova Regular"/>
                        </a:rPr>
                        <a:t>2400</a:t>
                      </a:r>
                      <a:endParaRPr sz="1200" dirty="0">
                        <a:solidFill>
                          <a:schemeClr val="tx1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itchFamily="18" charset="0"/>
                        <a:sym typeface="Proxima Nova Regular"/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defRPr sz="1800"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itchFamily="18" charset="0"/>
                          <a:sym typeface="Proxima Nova Regular"/>
                        </a:rPr>
                        <a:t>4000</a:t>
                      </a:r>
                      <a:endParaRPr sz="1200" dirty="0">
                        <a:solidFill>
                          <a:schemeClr val="tx1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itchFamily="18" charset="0"/>
                        <a:sym typeface="Proxima Nova Regular"/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373">
                <a:tc>
                  <a:txBody>
                    <a:bodyPr/>
                    <a:lstStyle/>
                    <a:p>
                      <a:pPr lvl="0" algn="l" defTabSz="914400">
                        <a:lnSpc>
                          <a:spcPct val="100000"/>
                        </a:lnSpc>
                        <a:defRPr sz="1800"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itchFamily="18" charset="0"/>
                          <a:sym typeface="Proxima Nova Regular"/>
                        </a:rPr>
                        <a:t>Количество к</a:t>
                      </a:r>
                      <a:r>
                        <a:rPr sz="1200" b="1" dirty="0" err="1">
                          <a:solidFill>
                            <a:schemeClr val="tx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itchFamily="18" charset="0"/>
                          <a:sym typeface="Proxima Nova Regular"/>
                        </a:rPr>
                        <a:t>лиентов</a:t>
                      </a:r>
                      <a:endParaRPr sz="1200" b="1" dirty="0">
                        <a:solidFill>
                          <a:schemeClr val="tx1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itchFamily="18" charset="0"/>
                        <a:sym typeface="Proxima Nova Regular"/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defRPr sz="1800"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itchFamily="18" charset="0"/>
                          <a:sym typeface="Proxima Nova Regular"/>
                        </a:rPr>
                        <a:t>400</a:t>
                      </a:r>
                      <a:endParaRPr sz="1200" dirty="0">
                        <a:solidFill>
                          <a:schemeClr val="tx1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itchFamily="18" charset="0"/>
                        <a:sym typeface="Proxima Nova Regular"/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defRPr sz="1800"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itchFamily="18" charset="0"/>
                          <a:sym typeface="Proxima Nova Regular"/>
                        </a:rPr>
                        <a:t>600</a:t>
                      </a:r>
                      <a:endParaRPr sz="1200" dirty="0">
                        <a:solidFill>
                          <a:schemeClr val="tx1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itchFamily="18" charset="0"/>
                        <a:sym typeface="Proxima Nova Regular"/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defRPr sz="1800"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itchFamily="18" charset="0"/>
                          <a:sym typeface="Proxima Nova Regular"/>
                        </a:rPr>
                        <a:t>1000</a:t>
                      </a:r>
                      <a:endParaRPr sz="1200" dirty="0">
                        <a:solidFill>
                          <a:schemeClr val="tx1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itchFamily="18" charset="0"/>
                        <a:sym typeface="Proxima Nova Regular"/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373">
                <a:tc>
                  <a:txBody>
                    <a:bodyPr/>
                    <a:lstStyle/>
                    <a:p>
                      <a:pPr lvl="0" algn="l" defTabSz="914400">
                        <a:lnSpc>
                          <a:spcPct val="100000"/>
                        </a:lnSpc>
                        <a:defRPr sz="1800"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itchFamily="18" charset="0"/>
                          <a:sym typeface="Proxima Nova Regular"/>
                        </a:rPr>
                        <a:t>Средний чек,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itchFamily="18" charset="0"/>
                          <a:sym typeface="Proxima Nova Regular"/>
                        </a:rPr>
                        <a:t>руб.</a:t>
                      </a:r>
                      <a:endParaRPr sz="1200" b="1" dirty="0">
                        <a:solidFill>
                          <a:schemeClr val="tx1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itchFamily="18" charset="0"/>
                        <a:sym typeface="Proxima Nova Regular"/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defRPr sz="1800"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itchFamily="18" charset="0"/>
                          <a:sym typeface="Proxima Nova Regular"/>
                        </a:rPr>
                        <a:t>350</a:t>
                      </a:r>
                      <a:endParaRPr sz="1200" dirty="0">
                        <a:solidFill>
                          <a:schemeClr val="tx1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itchFamily="18" charset="0"/>
                        <a:sym typeface="Proxima Nova Regular"/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defRPr sz="1800"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itchFamily="18" charset="0"/>
                          <a:sym typeface="Proxima Nova Regular"/>
                        </a:rPr>
                        <a:t>350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itchFamily="18" charset="0"/>
                          <a:sym typeface="Proxima Nova Regular"/>
                        </a:rPr>
                        <a:t>350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8711">
                <a:tc>
                  <a:txBody>
                    <a:bodyPr/>
                    <a:lstStyle/>
                    <a:p>
                      <a:pPr lvl="0" algn="l" defTabSz="914400">
                        <a:lnSpc>
                          <a:spcPct val="100000"/>
                        </a:lnSpc>
                        <a:defRPr sz="27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defRPr>
                      </a:pPr>
                      <a:endParaRPr sz="1200" b="1" dirty="0">
                        <a:solidFill>
                          <a:schemeClr val="tx1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itchFamily="18" charset="0"/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BCB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defRPr sz="30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defRPr>
                      </a:pPr>
                      <a:endParaRPr sz="1200" dirty="0">
                        <a:solidFill>
                          <a:schemeClr val="tx1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itchFamily="18" charset="0"/>
                      </a:endParaRPr>
                    </a:p>
                  </a:txBody>
                  <a:tcPr marL="63500" marR="63500" marT="0" marB="0" anchor="ctr" horzOverflow="overflow">
                    <a:lnL w="12700" cap="flat" cmpd="sng" algn="ctr">
                      <a:solidFill>
                        <a:srgbClr val="CBCBCB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BCB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defRPr sz="30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defRPr>
                      </a:pPr>
                      <a:endParaRPr sz="1200" dirty="0">
                        <a:solidFill>
                          <a:schemeClr val="tx1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itchFamily="18" charset="0"/>
                      </a:endParaRPr>
                    </a:p>
                  </a:txBody>
                  <a:tcPr marL="63500" marR="63500" marT="0" marB="0" anchor="ctr" horzOverflow="overflow">
                    <a:lnL w="12700" cap="flat" cmpd="sng" algn="ctr">
                      <a:solidFill>
                        <a:srgbClr val="CBCBCB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BCB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defRPr sz="30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defRPr>
                      </a:pPr>
                      <a:endParaRPr sz="1200" dirty="0">
                        <a:solidFill>
                          <a:schemeClr val="tx1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itchFamily="18" charset="0"/>
                      </a:endParaRPr>
                    </a:p>
                  </a:txBody>
                  <a:tcPr marL="63500" marR="63500" marT="0" marB="0" anchor="ctr" horzOverflow="overflow">
                    <a:lnL w="12700" cap="flat" cmpd="sng" algn="ctr">
                      <a:solidFill>
                        <a:srgbClr val="CBCBCB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 cap="flat" cmpd="sng" algn="ctr">
                      <a:solidFill>
                        <a:srgbClr val="CBCBCB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2253">
                <a:tc>
                  <a:txBody>
                    <a:bodyPr/>
                    <a:lstStyle/>
                    <a:p>
                      <a:pPr lvl="0" algn="l" defTabSz="914400">
                        <a:lnSpc>
                          <a:spcPct val="100000"/>
                        </a:lnSpc>
                        <a:defRPr sz="1800"/>
                      </a:pPr>
                      <a:r>
                        <a:rPr sz="1200" b="1" dirty="0" err="1">
                          <a:solidFill>
                            <a:schemeClr val="tx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itchFamily="18" charset="0"/>
                          <a:sym typeface="Proxima Nova Bold"/>
                        </a:rPr>
                        <a:t>Выручка</a:t>
                      </a:r>
                      <a:r>
                        <a:rPr sz="1200" b="1" dirty="0">
                          <a:solidFill>
                            <a:schemeClr val="tx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itchFamily="18" charset="0"/>
                          <a:sym typeface="Proxima Nova Bold"/>
                        </a:rPr>
                        <a:t>, </a:t>
                      </a:r>
                      <a:r>
                        <a:rPr sz="1200" b="1" dirty="0" err="1">
                          <a:solidFill>
                            <a:schemeClr val="tx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itchFamily="18" charset="0"/>
                          <a:sym typeface="Proxima Nova Bold"/>
                        </a:rPr>
                        <a:t>тыс</a:t>
                      </a:r>
                      <a:r>
                        <a:rPr sz="1200" b="1" dirty="0">
                          <a:solidFill>
                            <a:schemeClr val="tx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itchFamily="18" charset="0"/>
                          <a:sym typeface="Proxima Nova Bold"/>
                        </a:rPr>
                        <a:t>. </a:t>
                      </a:r>
                      <a:r>
                        <a:rPr sz="1200" b="1" dirty="0" err="1">
                          <a:solidFill>
                            <a:schemeClr val="tx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itchFamily="18" charset="0"/>
                          <a:sym typeface="Proxima Nova Bold"/>
                        </a:rPr>
                        <a:t>руб</a:t>
                      </a:r>
                      <a:r>
                        <a:rPr sz="1200" b="1" dirty="0">
                          <a:solidFill>
                            <a:schemeClr val="tx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itchFamily="18" charset="0"/>
                          <a:sym typeface="Proxima Nova Bold"/>
                        </a:rPr>
                        <a:t>.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defRPr sz="1800"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itchFamily="18" charset="0"/>
                          <a:sym typeface="Proxima Nova Bold"/>
                        </a:rPr>
                        <a:t>420</a:t>
                      </a:r>
                      <a:endParaRPr sz="1200" dirty="0">
                        <a:solidFill>
                          <a:schemeClr val="tx1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itchFamily="18" charset="0"/>
                        <a:sym typeface="Proxima Nova Bold"/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defRPr sz="1800"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itchFamily="18" charset="0"/>
                          <a:sym typeface="Proxima Nova Bold"/>
                        </a:rPr>
                        <a:t>840</a:t>
                      </a:r>
                      <a:endParaRPr sz="1200" dirty="0">
                        <a:solidFill>
                          <a:schemeClr val="tx1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itchFamily="18" charset="0"/>
                        <a:sym typeface="Proxima Nova Bold"/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defRPr sz="1800"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itchFamily="18" charset="0"/>
                          <a:sym typeface="Proxima Nova Bold"/>
                        </a:rPr>
                        <a:t>1400</a:t>
                      </a:r>
                      <a:endParaRPr sz="1200" dirty="0">
                        <a:solidFill>
                          <a:schemeClr val="tx1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itchFamily="18" charset="0"/>
                        <a:sym typeface="Proxima Nova Bold"/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8711">
                <a:tc>
                  <a:txBody>
                    <a:bodyPr/>
                    <a:lstStyle/>
                    <a:p>
                      <a:pPr lvl="0" algn="l" defTabSz="914400">
                        <a:lnSpc>
                          <a:spcPct val="100000"/>
                        </a:lnSpc>
                        <a:defRPr sz="27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defRPr>
                      </a:pPr>
                      <a:endParaRPr sz="1200" b="1" dirty="0">
                        <a:solidFill>
                          <a:schemeClr val="tx1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itchFamily="18" charset="0"/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defRPr sz="30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defRPr>
                      </a:pPr>
                      <a:endParaRPr sz="1200" dirty="0">
                        <a:solidFill>
                          <a:schemeClr val="tx1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itchFamily="18" charset="0"/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defRPr sz="30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defRPr>
                      </a:pPr>
                      <a:endParaRPr sz="1200" dirty="0">
                        <a:solidFill>
                          <a:schemeClr val="tx1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itchFamily="18" charset="0"/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defRPr sz="30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defRPr>
                      </a:pPr>
                      <a:endParaRPr sz="1200" dirty="0">
                        <a:solidFill>
                          <a:schemeClr val="tx1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itchFamily="18" charset="0"/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8711">
                <a:tc>
                  <a:txBody>
                    <a:bodyPr/>
                    <a:lstStyle/>
                    <a:p>
                      <a:pPr lvl="0" algn="l" defTabSz="914400">
                        <a:lnSpc>
                          <a:spcPct val="100000"/>
                        </a:lnSpc>
                        <a:defRPr sz="1800"/>
                      </a:pPr>
                      <a:r>
                        <a:rPr sz="1200" b="1" dirty="0" err="1">
                          <a:solidFill>
                            <a:schemeClr val="tx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itchFamily="18" charset="0"/>
                          <a:sym typeface="Proxima Nova Bold"/>
                        </a:rPr>
                        <a:t>Расходы</a:t>
                      </a:r>
                      <a:r>
                        <a:rPr sz="1200" b="1" dirty="0">
                          <a:solidFill>
                            <a:schemeClr val="tx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itchFamily="18" charset="0"/>
                          <a:sym typeface="Proxima Nova Bold"/>
                        </a:rPr>
                        <a:t>, </a:t>
                      </a:r>
                      <a:r>
                        <a:rPr sz="1200" b="1" dirty="0" err="1">
                          <a:solidFill>
                            <a:schemeClr val="tx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itchFamily="18" charset="0"/>
                          <a:sym typeface="Proxima Nova Bold"/>
                        </a:rPr>
                        <a:t>тыс</a:t>
                      </a:r>
                      <a:r>
                        <a:rPr sz="1200" b="1" dirty="0">
                          <a:solidFill>
                            <a:schemeClr val="tx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itchFamily="18" charset="0"/>
                          <a:sym typeface="Proxima Nova Bold"/>
                        </a:rPr>
                        <a:t>. </a:t>
                      </a:r>
                      <a:r>
                        <a:rPr sz="1200" b="1" dirty="0" err="1">
                          <a:solidFill>
                            <a:schemeClr val="tx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itchFamily="18" charset="0"/>
                          <a:sym typeface="Proxima Nova Bold"/>
                        </a:rPr>
                        <a:t>руб</a:t>
                      </a:r>
                      <a:r>
                        <a:rPr sz="1200" b="1" dirty="0">
                          <a:solidFill>
                            <a:schemeClr val="tx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itchFamily="18" charset="0"/>
                          <a:sym typeface="Proxima Nova Bold"/>
                        </a:rPr>
                        <a:t>.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itchFamily="18" charset="0"/>
                          <a:sym typeface="Proxima Nova Bold"/>
                        </a:rPr>
                        <a:t>, в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itchFamily="18" charset="0"/>
                          <a:sym typeface="Proxima Nova Bold"/>
                        </a:rPr>
                        <a:t>т.ч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itchFamily="18" charset="0"/>
                          <a:sym typeface="Proxima Nova Bold"/>
                        </a:rPr>
                        <a:t>.:</a:t>
                      </a:r>
                      <a:endParaRPr sz="1200" b="1" dirty="0">
                        <a:solidFill>
                          <a:schemeClr val="tx1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itchFamily="18" charset="0"/>
                        <a:sym typeface="Proxima Nova Bold"/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defRPr sz="1800"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itchFamily="18" charset="0"/>
                          <a:sym typeface="Proxima Nova Bold"/>
                        </a:rPr>
                        <a:t>276</a:t>
                      </a:r>
                      <a:endParaRPr sz="1200" dirty="0">
                        <a:solidFill>
                          <a:schemeClr val="tx1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itchFamily="18" charset="0"/>
                        <a:sym typeface="Proxima Nova Bold"/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defRPr sz="1800"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itchFamily="18" charset="0"/>
                          <a:sym typeface="Proxima Nova Bold"/>
                        </a:rPr>
                        <a:t>255</a:t>
                      </a:r>
                      <a:endParaRPr sz="1200" dirty="0">
                        <a:solidFill>
                          <a:schemeClr val="tx1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itchFamily="18" charset="0"/>
                        <a:sym typeface="Proxima Nova Bold"/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defRPr sz="1800"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itchFamily="18" charset="0"/>
                          <a:sym typeface="Proxima Nova Bold"/>
                        </a:rPr>
                        <a:t>297</a:t>
                      </a:r>
                      <a:endParaRPr sz="1200" dirty="0">
                        <a:solidFill>
                          <a:schemeClr val="tx1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itchFamily="18" charset="0"/>
                        <a:sym typeface="Proxima Nova Bold"/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8711">
                <a:tc>
                  <a:txBody>
                    <a:bodyPr/>
                    <a:lstStyle/>
                    <a:p>
                      <a:pPr marL="0" lvl="8" indent="136525" algn="l" defTabSz="914400">
                        <a:lnSpc>
                          <a:spcPct val="100000"/>
                        </a:lnSpc>
                        <a:buFontTx/>
                        <a:buNone/>
                        <a:tabLst/>
                        <a:defRPr sz="1800"/>
                      </a:pPr>
                      <a:r>
                        <a:rPr sz="1200" b="0" dirty="0" err="1">
                          <a:solidFill>
                            <a:schemeClr val="tx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itchFamily="18" charset="0"/>
                          <a:sym typeface="Proxima Nova Regular"/>
                        </a:rPr>
                        <a:t>Переменные</a:t>
                      </a:r>
                      <a:r>
                        <a:rPr sz="1200" b="0" dirty="0">
                          <a:solidFill>
                            <a:schemeClr val="tx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itchFamily="18" charset="0"/>
                          <a:sym typeface="Proxima Nova Regular"/>
                        </a:rPr>
                        <a:t>, </a:t>
                      </a:r>
                      <a:r>
                        <a:rPr sz="1200" b="0" dirty="0" err="1">
                          <a:solidFill>
                            <a:schemeClr val="tx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itchFamily="18" charset="0"/>
                          <a:sym typeface="Proxima Nova Regular"/>
                        </a:rPr>
                        <a:t>тыс</a:t>
                      </a:r>
                      <a:r>
                        <a:rPr sz="1200" b="0" dirty="0">
                          <a:solidFill>
                            <a:schemeClr val="tx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itchFamily="18" charset="0"/>
                          <a:sym typeface="Proxima Nova Regular"/>
                        </a:rPr>
                        <a:t>. </a:t>
                      </a:r>
                      <a:r>
                        <a:rPr sz="1200" b="0" dirty="0" err="1">
                          <a:solidFill>
                            <a:schemeClr val="tx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itchFamily="18" charset="0"/>
                          <a:sym typeface="Proxima Nova Regular"/>
                        </a:rPr>
                        <a:t>руб</a:t>
                      </a:r>
                      <a:r>
                        <a:rPr sz="1200" b="0" dirty="0">
                          <a:solidFill>
                            <a:schemeClr val="tx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itchFamily="18" charset="0"/>
                          <a:sym typeface="Proxima Nova Regular"/>
                        </a:rPr>
                        <a:t>.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defRPr sz="1800"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itchFamily="18" charset="0"/>
                          <a:sym typeface="Proxima Nova Regular"/>
                        </a:rPr>
                        <a:t>84</a:t>
                      </a:r>
                      <a:endParaRPr sz="1200" dirty="0">
                        <a:solidFill>
                          <a:schemeClr val="tx1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itchFamily="18" charset="0"/>
                        <a:sym typeface="Proxima Nova Regular"/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defRPr sz="1800"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itchFamily="18" charset="0"/>
                          <a:sym typeface="Proxima Nova Regular"/>
                        </a:rPr>
                        <a:t>63</a:t>
                      </a:r>
                      <a:endParaRPr sz="1200" dirty="0">
                        <a:solidFill>
                          <a:schemeClr val="tx1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itchFamily="18" charset="0"/>
                        <a:sym typeface="Proxima Nova Regular"/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defRPr sz="1800"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itchFamily="18" charset="0"/>
                          <a:sym typeface="Proxima Nova Regular"/>
                        </a:rPr>
                        <a:t>105</a:t>
                      </a:r>
                      <a:endParaRPr sz="1200" dirty="0">
                        <a:solidFill>
                          <a:schemeClr val="tx1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itchFamily="18" charset="0"/>
                        <a:sym typeface="Proxima Nova Regular"/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8711">
                <a:tc>
                  <a:txBody>
                    <a:bodyPr/>
                    <a:lstStyle/>
                    <a:p>
                      <a:pPr marL="0" lvl="6" indent="136525" algn="l" defTabSz="914400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  <a:tabLst/>
                        <a:defRPr sz="1800"/>
                      </a:pPr>
                      <a:r>
                        <a:rPr sz="1200" b="0" i="0" u="none" strike="noStrike" cap="none" dirty="0" err="1">
                          <a:solidFill>
                            <a:schemeClr val="tx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itchFamily="18" charset="0"/>
                          <a:sym typeface="Proxima Nova Regular"/>
                        </a:rPr>
                        <a:t>Постоянные</a:t>
                      </a:r>
                      <a:r>
                        <a:rPr sz="1200" b="0" i="0" u="none" strike="noStrike" cap="none" dirty="0">
                          <a:solidFill>
                            <a:schemeClr val="tx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itchFamily="18" charset="0"/>
                          <a:sym typeface="Proxima Nova Regular"/>
                        </a:rPr>
                        <a:t>, </a:t>
                      </a:r>
                      <a:r>
                        <a:rPr sz="1200" b="0" i="0" u="none" strike="noStrike" cap="none" dirty="0" err="1">
                          <a:solidFill>
                            <a:schemeClr val="tx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itchFamily="18" charset="0"/>
                          <a:sym typeface="Proxima Nova Regular"/>
                        </a:rPr>
                        <a:t>тыс</a:t>
                      </a:r>
                      <a:r>
                        <a:rPr sz="1200" b="0" i="0" u="none" strike="noStrike" cap="none" dirty="0">
                          <a:solidFill>
                            <a:schemeClr val="tx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itchFamily="18" charset="0"/>
                          <a:sym typeface="Proxima Nova Regular"/>
                        </a:rPr>
                        <a:t>. </a:t>
                      </a:r>
                      <a:r>
                        <a:rPr sz="1200" b="0" i="0" u="none" strike="noStrike" cap="none" dirty="0" err="1">
                          <a:solidFill>
                            <a:schemeClr val="tx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itchFamily="18" charset="0"/>
                          <a:sym typeface="Proxima Nova Regular"/>
                        </a:rPr>
                        <a:t>руб</a:t>
                      </a:r>
                      <a:r>
                        <a:rPr sz="1200" b="0" i="0" u="none" strike="noStrike" cap="none" dirty="0">
                          <a:solidFill>
                            <a:schemeClr val="tx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itchFamily="18" charset="0"/>
                          <a:sym typeface="Proxima Nova Regular"/>
                        </a:rPr>
                        <a:t>.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defRPr sz="1800"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itchFamily="18" charset="0"/>
                          <a:sym typeface="Proxima Nova Regular"/>
                        </a:rPr>
                        <a:t>192</a:t>
                      </a:r>
                      <a:endParaRPr sz="1200" dirty="0">
                        <a:solidFill>
                          <a:schemeClr val="tx1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itchFamily="18" charset="0"/>
                        <a:sym typeface="Proxima Nova Regular"/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defRPr sz="1800"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itchFamily="18" charset="0"/>
                          <a:sym typeface="Proxima Nova Regular"/>
                        </a:rPr>
                        <a:t>192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defRPr sz="1800"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itchFamily="18" charset="0"/>
                          <a:sym typeface="Proxima Nova Regular"/>
                        </a:rPr>
                        <a:t>192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8711">
                <a:tc>
                  <a:txBody>
                    <a:bodyPr/>
                    <a:lstStyle/>
                    <a:p>
                      <a:pPr lvl="0" algn="l" defTabSz="914400">
                        <a:lnSpc>
                          <a:spcPct val="100000"/>
                        </a:lnSpc>
                        <a:defRPr sz="27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defRPr>
                      </a:pPr>
                      <a:endParaRPr sz="1200" b="1" dirty="0">
                        <a:solidFill>
                          <a:schemeClr val="tx1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itchFamily="18" charset="0"/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defRPr sz="30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defRPr>
                      </a:pPr>
                      <a:endParaRPr sz="1200" dirty="0">
                        <a:solidFill>
                          <a:schemeClr val="tx1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itchFamily="18" charset="0"/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defRPr sz="30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defRPr>
                      </a:pPr>
                      <a:endParaRPr sz="1200" dirty="0">
                        <a:solidFill>
                          <a:schemeClr val="tx1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itchFamily="18" charset="0"/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defRPr sz="30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defRPr>
                      </a:pPr>
                      <a:endParaRPr sz="1200" dirty="0">
                        <a:solidFill>
                          <a:schemeClr val="tx1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itchFamily="18" charset="0"/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40111">
                <a:tc>
                  <a:txBody>
                    <a:bodyPr/>
                    <a:lstStyle/>
                    <a:p>
                      <a:pPr lvl="0" algn="l" defTabSz="914400">
                        <a:lnSpc>
                          <a:spcPct val="100000"/>
                        </a:lnSpc>
                        <a:defRPr sz="1800"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itchFamily="18" charset="0"/>
                          <a:sym typeface="Proxima Nova Bold"/>
                        </a:rPr>
                        <a:t>Операционная прибыль</a:t>
                      </a:r>
                      <a:r>
                        <a:rPr sz="1200" b="1" dirty="0">
                          <a:solidFill>
                            <a:schemeClr val="tx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itchFamily="18" charset="0"/>
                          <a:sym typeface="Proxima Nova Bold"/>
                        </a:rPr>
                        <a:t>, </a:t>
                      </a:r>
                      <a:r>
                        <a:rPr sz="1200" b="1" dirty="0" err="1">
                          <a:solidFill>
                            <a:schemeClr val="tx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itchFamily="18" charset="0"/>
                          <a:sym typeface="Proxima Nova Bold"/>
                        </a:rPr>
                        <a:t>тыс</a:t>
                      </a:r>
                      <a:r>
                        <a:rPr sz="1200" b="1" dirty="0">
                          <a:solidFill>
                            <a:schemeClr val="tx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itchFamily="18" charset="0"/>
                          <a:sym typeface="Proxima Nova Bold"/>
                        </a:rPr>
                        <a:t>. </a:t>
                      </a:r>
                      <a:r>
                        <a:rPr sz="1200" b="1" dirty="0" err="1">
                          <a:solidFill>
                            <a:schemeClr val="tx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itchFamily="18" charset="0"/>
                          <a:sym typeface="Proxima Nova Bold"/>
                        </a:rPr>
                        <a:t>руб</a:t>
                      </a:r>
                      <a:r>
                        <a:rPr sz="1200" b="1" dirty="0" smtClean="0">
                          <a:solidFill>
                            <a:schemeClr val="tx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itchFamily="18" charset="0"/>
                          <a:sym typeface="Proxima Nova Bold"/>
                        </a:rPr>
                        <a:t>.</a:t>
                      </a:r>
                      <a:endParaRPr sz="1200" b="1" dirty="0">
                        <a:solidFill>
                          <a:schemeClr val="tx1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itchFamily="18" charset="0"/>
                        <a:sym typeface="Proxima Nova Bold"/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BCB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defRPr sz="1800"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itchFamily="18" charset="0"/>
                          <a:sym typeface="Proxima Nova Bold"/>
                        </a:rPr>
                        <a:t>288</a:t>
                      </a:r>
                      <a:endParaRPr sz="1200" dirty="0">
                        <a:solidFill>
                          <a:schemeClr val="tx1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itchFamily="18" charset="0"/>
                        <a:sym typeface="Proxima Nova Bold"/>
                      </a:endParaRPr>
                    </a:p>
                  </a:txBody>
                  <a:tcPr marL="63500" marR="63500" marT="0" marB="0" anchor="ctr" horzOverflow="overflow">
                    <a:lnL w="12700" cap="flat" cmpd="sng" algn="ctr">
                      <a:solidFill>
                        <a:srgbClr val="CBCBCB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BCB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defRPr sz="1800"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itchFamily="18" charset="0"/>
                          <a:sym typeface="Proxima Nova Bold"/>
                        </a:rPr>
                        <a:t>585</a:t>
                      </a:r>
                      <a:endParaRPr sz="1200" dirty="0">
                        <a:solidFill>
                          <a:schemeClr val="tx1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itchFamily="18" charset="0"/>
                        <a:sym typeface="Proxima Nova Bold"/>
                      </a:endParaRPr>
                    </a:p>
                  </a:txBody>
                  <a:tcPr marL="63500" marR="63500" marT="0" marB="0" anchor="ctr" horzOverflow="overflow">
                    <a:lnL w="12700" cap="flat" cmpd="sng" algn="ctr">
                      <a:solidFill>
                        <a:srgbClr val="CBCBCB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BCB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defRPr sz="1800"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itchFamily="18" charset="0"/>
                          <a:sym typeface="Proxima Nova Bold"/>
                        </a:rPr>
                        <a:t>1103</a:t>
                      </a:r>
                      <a:endParaRPr sz="1200" dirty="0">
                        <a:solidFill>
                          <a:schemeClr val="tx1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itchFamily="18" charset="0"/>
                        <a:sym typeface="Proxima Nova Bold"/>
                      </a:endParaRPr>
                    </a:p>
                  </a:txBody>
                  <a:tcPr marL="63500" marR="63500" marT="0" marB="0" anchor="ctr" horzOverflow="overflow">
                    <a:lnL w="12700" cap="flat" cmpd="sng" algn="ctr">
                      <a:solidFill>
                        <a:srgbClr val="CBCBCB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BCB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8711">
                <a:tc>
                  <a:txBody>
                    <a:bodyPr/>
                    <a:lstStyle/>
                    <a:p>
                      <a:pPr lvl="0" algn="l" defTabSz="914400">
                        <a:lnSpc>
                          <a:spcPct val="100000"/>
                        </a:lnSpc>
                        <a:defRPr sz="1800"/>
                      </a:pPr>
                      <a:r>
                        <a:rPr lang="ru-RU" sz="1200" b="1" dirty="0">
                          <a:solidFill>
                            <a:srgbClr val="8F1377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itchFamily="18" charset="0"/>
                          <a:sym typeface="Proxima Nova Regular"/>
                        </a:rPr>
                        <a:t>Маржа</a:t>
                      </a:r>
                      <a:r>
                        <a:rPr sz="1200" b="1" dirty="0">
                          <a:solidFill>
                            <a:srgbClr val="8F1377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itchFamily="18" charset="0"/>
                          <a:sym typeface="Proxima Nova Regular"/>
                        </a:rPr>
                        <a:t>, %</a:t>
                      </a:r>
                      <a:r>
                        <a:rPr lang="ru-RU" sz="1200" b="1" dirty="0">
                          <a:solidFill>
                            <a:srgbClr val="8F1377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itchFamily="18" charset="0"/>
                          <a:sym typeface="Proxima Nova Regular"/>
                        </a:rPr>
                        <a:t> </a:t>
                      </a:r>
                      <a:endParaRPr sz="1200" b="1" dirty="0">
                        <a:solidFill>
                          <a:srgbClr val="8F1377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itchFamily="18" charset="0"/>
                        <a:sym typeface="Proxima Nova Regular"/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 cap="flat" cmpd="sng" algn="ctr">
                      <a:solidFill>
                        <a:srgbClr val="CBCBCB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solidFill>
                      <a:srgbClr val="F8E8E8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defRPr sz="1800"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itchFamily="18" charset="0"/>
                          <a:sym typeface="Proxima Nova Regular"/>
                        </a:rPr>
                        <a:t>34%</a:t>
                      </a:r>
                      <a:endParaRPr sz="1200" b="1" dirty="0">
                        <a:solidFill>
                          <a:schemeClr val="tx1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itchFamily="18" charset="0"/>
                        <a:sym typeface="Proxima Nova Regular"/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 cap="flat" cmpd="sng" algn="ctr">
                      <a:solidFill>
                        <a:srgbClr val="CBCBCB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solidFill>
                      <a:srgbClr val="F8E8E8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defRPr sz="1800"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itchFamily="18" charset="0"/>
                          <a:sym typeface="Proxima Nova Regular"/>
                        </a:rPr>
                        <a:t>69%</a:t>
                      </a:r>
                      <a:endParaRPr sz="1200" b="1" dirty="0">
                        <a:solidFill>
                          <a:schemeClr val="tx1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itchFamily="18" charset="0"/>
                        <a:sym typeface="Proxima Nova Regular"/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 cap="flat" cmpd="sng" algn="ctr">
                      <a:solidFill>
                        <a:srgbClr val="CBCBCB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solidFill>
                      <a:srgbClr val="F8E8E8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defRPr sz="1800"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itchFamily="18" charset="0"/>
                          <a:sym typeface="Proxima Nova Regular"/>
                        </a:rPr>
                        <a:t>78%</a:t>
                      </a:r>
                      <a:endParaRPr sz="1200" b="1" dirty="0">
                        <a:solidFill>
                          <a:schemeClr val="tx1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itchFamily="18" charset="0"/>
                        <a:sym typeface="Proxima Nova Regular"/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 cap="flat" cmpd="sng" algn="ctr">
                      <a:solidFill>
                        <a:srgbClr val="CBCBCB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solidFill>
                      <a:srgbClr val="F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8711">
                <a:tc>
                  <a:txBody>
                    <a:bodyPr/>
                    <a:lstStyle/>
                    <a:p>
                      <a:pPr lvl="0" algn="l" defTabSz="914400">
                        <a:lnSpc>
                          <a:spcPct val="100000"/>
                        </a:lnSpc>
                        <a:defRPr sz="1800"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itchFamily="18" charset="0"/>
                          <a:sym typeface="Proxima Nova Regular"/>
                        </a:rPr>
                        <a:t>Активы,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itchFamily="18" charset="0"/>
                          <a:sym typeface="Proxima Nova Regular"/>
                        </a:rPr>
                        <a:t>тыс.руб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itchFamily="18" charset="0"/>
                          <a:sym typeface="Proxima Nova Regular"/>
                        </a:rPr>
                        <a:t>.</a:t>
                      </a:r>
                      <a:endParaRPr sz="1200" b="1" dirty="0">
                        <a:solidFill>
                          <a:schemeClr val="tx1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itchFamily="18" charset="0"/>
                        <a:sym typeface="Proxima Nova Regular"/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BCB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BCB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defRPr sz="1800"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itchFamily="18" charset="0"/>
                          <a:sym typeface="Proxima Nova Regular"/>
                        </a:rPr>
                        <a:t>50</a:t>
                      </a:r>
                      <a:endParaRPr sz="1200" dirty="0">
                        <a:solidFill>
                          <a:schemeClr val="tx1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itchFamily="18" charset="0"/>
                        <a:sym typeface="Proxima Nova Regular"/>
                      </a:endParaRPr>
                    </a:p>
                  </a:txBody>
                  <a:tcPr marL="63500" marR="63500" marT="0" marB="0" anchor="ctr" horzOverflow="overflow">
                    <a:lnL w="12700" cap="flat" cmpd="sng" algn="ctr">
                      <a:solidFill>
                        <a:srgbClr val="CBCBCB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BCB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BCB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defRPr sz="1800"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itchFamily="18" charset="0"/>
                          <a:sym typeface="Proxima Nova Regular"/>
                        </a:rPr>
                        <a:t>100</a:t>
                      </a:r>
                      <a:endParaRPr sz="1200" dirty="0">
                        <a:solidFill>
                          <a:schemeClr val="tx1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itchFamily="18" charset="0"/>
                        <a:sym typeface="Proxima Nova Regular"/>
                      </a:endParaRPr>
                    </a:p>
                  </a:txBody>
                  <a:tcPr marL="63500" marR="63500" marT="0" marB="0" anchor="ctr" horzOverflow="overflow">
                    <a:lnL w="12700" cap="flat" cmpd="sng" algn="ctr">
                      <a:solidFill>
                        <a:srgbClr val="CBCBCB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BCBCB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BCB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defRPr sz="1800"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itchFamily="18" charset="0"/>
                          <a:sym typeface="Proxima Nova Regular"/>
                        </a:rPr>
                        <a:t>200</a:t>
                      </a:r>
                      <a:endParaRPr sz="1200" dirty="0">
                        <a:solidFill>
                          <a:schemeClr val="tx1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itchFamily="18" charset="0"/>
                        <a:sym typeface="Proxima Nova Regular"/>
                      </a:endParaRPr>
                    </a:p>
                  </a:txBody>
                  <a:tcPr marL="63500" marR="63500" marT="0" marB="0" anchor="ctr" horzOverflow="overflow">
                    <a:lnL w="12700" cap="flat" cmpd="sng" algn="ctr">
                      <a:solidFill>
                        <a:srgbClr val="CBCBCB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 cap="flat" cmpd="sng" algn="ctr">
                      <a:solidFill>
                        <a:srgbClr val="CBCBCB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BCBCB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3324506"/>
                  </a:ext>
                </a:extLst>
              </a:tr>
              <a:tr h="308711">
                <a:tc>
                  <a:txBody>
                    <a:bodyPr/>
                    <a:lstStyle/>
                    <a:p>
                      <a:pPr lvl="0" algn="l" defTabSz="914400">
                        <a:lnSpc>
                          <a:spcPct val="100000"/>
                        </a:lnSpc>
                        <a:defRPr sz="1800"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itchFamily="18" charset="0"/>
                          <a:sym typeface="Proxima Nova Regular"/>
                        </a:rPr>
                        <a:t>Кредиты, займы,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itchFamily="18" charset="0"/>
                          <a:sym typeface="Proxima Nova Regular"/>
                        </a:rPr>
                        <a:t>тыс.руб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itchFamily="18" charset="0"/>
                          <a:sym typeface="Proxima Nova Regular"/>
                        </a:rPr>
                        <a:t>.</a:t>
                      </a:r>
                      <a:endParaRPr sz="1200" b="1" dirty="0">
                        <a:solidFill>
                          <a:schemeClr val="tx1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itchFamily="18" charset="0"/>
                        <a:sym typeface="Proxima Nova Regular"/>
                      </a:endParaRP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defRPr sz="1800"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itchFamily="18" charset="0"/>
                          <a:sym typeface="Proxima Nova Regular"/>
                        </a:rPr>
                        <a:t>276</a:t>
                      </a:r>
                      <a:endParaRPr sz="1200" dirty="0">
                        <a:solidFill>
                          <a:schemeClr val="tx1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itchFamily="18" charset="0"/>
                        <a:sym typeface="Proxima Nova Regular"/>
                      </a:endParaRPr>
                    </a:p>
                  </a:txBody>
                  <a:tcPr marL="63500" marR="63500" marT="0" marB="0" anchor="ctr" horzOverflow="overflow">
                    <a:lnL w="12700" cap="flat" cmpd="sng" algn="ctr">
                      <a:solidFill>
                        <a:srgbClr val="CBCBCB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defRPr sz="1800"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itchFamily="18" charset="0"/>
                          <a:sym typeface="Proxima Nova Regular"/>
                        </a:rPr>
                        <a:t>0</a:t>
                      </a:r>
                      <a:endParaRPr sz="1200" dirty="0">
                        <a:solidFill>
                          <a:schemeClr val="tx1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itchFamily="18" charset="0"/>
                        <a:sym typeface="Proxima Nova Regular"/>
                      </a:endParaRPr>
                    </a:p>
                  </a:txBody>
                  <a:tcPr marL="63500" marR="63500" marT="0" marB="0" anchor="ctr" horzOverflow="overflow">
                    <a:lnL w="12700" cap="flat" cmpd="sng" algn="ctr">
                      <a:solidFill>
                        <a:srgbClr val="CBCBCB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BCBCB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914400">
                        <a:defRPr sz="1800"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imes New Roman" pitchFamily="18" charset="0"/>
                          <a:sym typeface="Proxima Nova Regular"/>
                        </a:rPr>
                        <a:t>0</a:t>
                      </a:r>
                      <a:endParaRPr sz="1200" dirty="0">
                        <a:solidFill>
                          <a:schemeClr val="tx1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itchFamily="18" charset="0"/>
                        <a:sym typeface="Proxima Nova Regular"/>
                      </a:endParaRPr>
                    </a:p>
                  </a:txBody>
                  <a:tcPr marL="63500" marR="63500" marT="0" marB="0" anchor="ctr" horzOverflow="overflow">
                    <a:lnL w="12700" cap="flat" cmpd="sng" algn="ctr">
                      <a:solidFill>
                        <a:srgbClr val="CBCBCB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8834569"/>
                  </a:ext>
                </a:extLst>
              </a:tr>
            </a:tbl>
          </a:graphicData>
        </a:graphic>
      </p:graphicFrame>
      <p:sp>
        <p:nvSpPr>
          <p:cNvPr id="25" name="Скругленный прямоугольник 24"/>
          <p:cNvSpPr/>
          <p:nvPr/>
        </p:nvSpPr>
        <p:spPr>
          <a:xfrm>
            <a:off x="7753350" y="1592264"/>
            <a:ext cx="3600450" cy="1427162"/>
          </a:xfrm>
          <a:prstGeom prst="roundRect">
            <a:avLst/>
          </a:prstGeom>
          <a:solidFill>
            <a:srgbClr val="F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BD14C7AA-CE9D-C046-A855-58EBE3D82C43}"/>
              </a:ext>
            </a:extLst>
          </p:cNvPr>
          <p:cNvSpPr/>
          <p:nvPr/>
        </p:nvSpPr>
        <p:spPr>
          <a:xfrm>
            <a:off x="8048625" y="1922159"/>
            <a:ext cx="2981325" cy="7243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>
              <a:buAutoNum type="arabicPeriod"/>
            </a:pPr>
            <a:endParaRPr lang="ru-RU" sz="1100" dirty="0">
              <a:solidFill>
                <a:srgbClr val="8F1377"/>
              </a:solidFill>
              <a:latin typeface="Century Gothic" panose="020B0502020202020204" pitchFamily="34" charset="0"/>
            </a:endParaRPr>
          </a:p>
          <a:p>
            <a:pPr marL="228600" indent="-228600">
              <a:buAutoNum type="arabicPeriod"/>
            </a:pPr>
            <a:r>
              <a:rPr lang="ru-RU" sz="1100" dirty="0">
                <a:solidFill>
                  <a:schemeClr val="tx1"/>
                </a:solidFill>
                <a:latin typeface="Century Gothic" panose="020B0502020202020204" pitchFamily="34" charset="0"/>
              </a:rPr>
              <a:t>СРОК ОКУПАЕМОСТИ: </a:t>
            </a:r>
            <a:r>
              <a:rPr lang="ru-RU" sz="1100" b="1" dirty="0" smtClean="0">
                <a:solidFill>
                  <a:srgbClr val="8F1377"/>
                </a:solidFill>
                <a:latin typeface="Century Gothic" panose="020B0502020202020204" pitchFamily="34" charset="0"/>
              </a:rPr>
              <a:t>1,5 </a:t>
            </a:r>
            <a:r>
              <a:rPr lang="ru-RU" sz="1100" b="1" dirty="0" smtClean="0">
                <a:solidFill>
                  <a:srgbClr val="8F1377"/>
                </a:solidFill>
                <a:latin typeface="Century Gothic" panose="020B0502020202020204" pitchFamily="34" charset="0"/>
              </a:rPr>
              <a:t>года</a:t>
            </a:r>
            <a:endParaRPr lang="ru-RU" sz="1100" b="1" dirty="0">
              <a:solidFill>
                <a:srgbClr val="8F1377"/>
              </a:solidFill>
              <a:latin typeface="Century Gothic" panose="020B0502020202020204" pitchFamily="34" charset="0"/>
            </a:endParaRPr>
          </a:p>
          <a:p>
            <a:pPr marL="228600" indent="-228600">
              <a:buAutoNum type="arabicPeriod"/>
            </a:pPr>
            <a:endParaRPr lang="ru-RU" sz="1100" b="1" dirty="0">
              <a:solidFill>
                <a:srgbClr val="8F1377"/>
              </a:solidFill>
              <a:latin typeface="Century Gothic" panose="020B0502020202020204" pitchFamily="34" charset="0"/>
            </a:endParaRPr>
          </a:p>
          <a:p>
            <a:pPr marL="228600" indent="-228600">
              <a:buAutoNum type="arabicPeriod"/>
            </a:pPr>
            <a:r>
              <a:rPr lang="ru-RU" sz="1100" dirty="0">
                <a:solidFill>
                  <a:schemeClr val="tx1"/>
                </a:solidFill>
                <a:latin typeface="Century Gothic" panose="020B0502020202020204" pitchFamily="34" charset="0"/>
              </a:rPr>
              <a:t>Маржа </a:t>
            </a:r>
            <a:r>
              <a:rPr lang="ru-RU" sz="1100" b="1" dirty="0" smtClean="0">
                <a:solidFill>
                  <a:srgbClr val="8F1377"/>
                </a:solidFill>
                <a:latin typeface="Century Gothic" panose="020B0502020202020204" pitchFamily="34" charset="0"/>
              </a:rPr>
              <a:t>1 832 </a:t>
            </a:r>
            <a:r>
              <a:rPr lang="ru-RU" sz="1100" b="1" dirty="0" smtClean="0">
                <a:solidFill>
                  <a:srgbClr val="8F1377"/>
                </a:solidFill>
                <a:latin typeface="Century Gothic" panose="020B0502020202020204" pitchFamily="34" charset="0"/>
              </a:rPr>
              <a:t>000 руб.</a:t>
            </a:r>
            <a:endParaRPr lang="ru-RU" sz="1100" b="1" dirty="0">
              <a:solidFill>
                <a:srgbClr val="8F1377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28" name="Диаграмма 27"/>
          <p:cNvGraphicFramePr/>
          <p:nvPr>
            <p:extLst>
              <p:ext uri="{D42A27DB-BD31-4B8C-83A1-F6EECF244321}">
                <p14:modId xmlns:p14="http://schemas.microsoft.com/office/powerpoint/2010/main" val="142290993"/>
              </p:ext>
            </p:extLst>
          </p:nvPr>
        </p:nvGraphicFramePr>
        <p:xfrm>
          <a:off x="7085807" y="3212797"/>
          <a:ext cx="4935536" cy="36452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9" name="Рисунок 2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816" b="67730" l="51064" r="898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1512" y="1027906"/>
            <a:ext cx="6858000" cy="685800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69" b="35638" l="64362" r="946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24550">
            <a:off x="13421478" y="753230"/>
            <a:ext cx="6858000" cy="685800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655" b="100000" l="0" r="100000">
                        <a14:foregroundMark x1="16667" y1="92908" x2="18972" y2="90426"/>
                        <a14:foregroundMark x1="85816" y1="50946" x2="92730" y2="32742"/>
                        <a14:foregroundMark x1="90071" y1="48345" x2="99823" y2="36052"/>
                        <a14:foregroundMark x1="98759" y1="38298" x2="87234" y2="36998"/>
                        <a14:foregroundMark x1="98227" y1="32033" x2="91312" y2="41608"/>
                        <a14:foregroundMark x1="95213" y1="33924" x2="90426" y2="39953"/>
                        <a14:foregroundMark x1="95922" y1="32033" x2="90957" y2="36525"/>
                        <a14:foregroundMark x1="90426" y1="48582" x2="86879" y2="51537"/>
                        <a14:foregroundMark x1="91844" y1="48463" x2="91844" y2="48463"/>
                        <a14:foregroundMark x1="92553" y1="47872" x2="83688" y2="53191"/>
                        <a14:foregroundMark x1="85816" y1="49409" x2="90603" y2="37470"/>
                        <a14:foregroundMark x1="87411" y1="38534" x2="84043" y2="49527"/>
                        <a14:foregroundMark x1="88652" y1="48463" x2="92553" y2="371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40344" flipH="1">
            <a:off x="10708484" y="182128"/>
            <a:ext cx="1290632" cy="2090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13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73683">
            <a:off x="8599309" y="7510894"/>
            <a:ext cx="2996617" cy="5329090"/>
          </a:xfrm>
          <a:prstGeom prst="rect">
            <a:avLst/>
          </a:prstGeom>
        </p:spPr>
      </p:pic>
      <p:sp>
        <p:nvSpPr>
          <p:cNvPr id="34" name="Овал 33"/>
          <p:cNvSpPr/>
          <p:nvPr/>
        </p:nvSpPr>
        <p:spPr>
          <a:xfrm rot="16200000">
            <a:off x="341572" y="3930369"/>
            <a:ext cx="560887" cy="557401"/>
          </a:xfrm>
          <a:prstGeom prst="ellipse">
            <a:avLst/>
          </a:prstGeom>
          <a:gradFill>
            <a:gsLst>
              <a:gs pos="0">
                <a:srgbClr val="F3D9D9"/>
              </a:gs>
              <a:gs pos="46000">
                <a:srgbClr val="F8E8E8"/>
              </a:gs>
              <a:gs pos="70000">
                <a:srgbClr val="F8E8E8"/>
              </a:gs>
              <a:gs pos="100000">
                <a:srgbClr val="FAF0F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 rot="16200000">
            <a:off x="3878202" y="4330376"/>
            <a:ext cx="1296570" cy="1288511"/>
          </a:xfrm>
          <a:prstGeom prst="ellipse">
            <a:avLst/>
          </a:prstGeom>
          <a:gradFill>
            <a:gsLst>
              <a:gs pos="0">
                <a:srgbClr val="F3D9D9"/>
              </a:gs>
              <a:gs pos="46000">
                <a:srgbClr val="F8E8E8"/>
              </a:gs>
              <a:gs pos="70000">
                <a:srgbClr val="F8E8E8"/>
              </a:gs>
              <a:gs pos="100000">
                <a:srgbClr val="FAF0F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 rot="16200000">
            <a:off x="10188109" y="3396678"/>
            <a:ext cx="1474497" cy="1463042"/>
          </a:xfrm>
          <a:prstGeom prst="ellipse">
            <a:avLst/>
          </a:prstGeom>
          <a:gradFill>
            <a:gsLst>
              <a:gs pos="0">
                <a:srgbClr val="F3D9D9"/>
              </a:gs>
              <a:gs pos="46000">
                <a:srgbClr val="F8E8E8"/>
              </a:gs>
              <a:gs pos="70000">
                <a:srgbClr val="F8E8E8"/>
              </a:gs>
              <a:gs pos="100000">
                <a:srgbClr val="FAF0F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529" y="7137509"/>
            <a:ext cx="2914091" cy="376750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80613">
            <a:off x="13936648" y="-1404746"/>
            <a:ext cx="4258751" cy="6399473"/>
          </a:xfrm>
          <a:prstGeom prst="rect">
            <a:avLst/>
          </a:prstGeom>
        </p:spPr>
      </p:pic>
      <p:sp>
        <p:nvSpPr>
          <p:cNvPr id="15" name="Скругленный прямоугольник 14"/>
          <p:cNvSpPr/>
          <p:nvPr/>
        </p:nvSpPr>
        <p:spPr>
          <a:xfrm>
            <a:off x="478971" y="1983006"/>
            <a:ext cx="11116393" cy="959013"/>
          </a:xfrm>
          <a:prstGeom prst="roundRect">
            <a:avLst/>
          </a:prstGeom>
          <a:solidFill>
            <a:srgbClr val="F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Century Gothic" panose="020B0502020202020204" pitchFamily="34" charset="0"/>
              </a:rPr>
              <a:t>Социально-значимый эффект</a:t>
            </a:r>
            <a:endParaRPr lang="ru-RU" dirty="0">
              <a:latin typeface="Century Gothic" panose="020B0502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369" b="35638" l="64362" r="946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24550">
            <a:off x="6379208" y="8058399"/>
            <a:ext cx="6858000" cy="6858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5816" b="67730" l="51064" r="898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8128" y="7622504"/>
            <a:ext cx="6858000" cy="6858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7024" y="5354749"/>
            <a:ext cx="6858000" cy="6858000"/>
          </a:xfrm>
          <a:prstGeom prst="rect">
            <a:avLst/>
          </a:prstGeom>
        </p:spPr>
      </p:pic>
      <p:sp>
        <p:nvSpPr>
          <p:cNvPr id="13" name="Объект 2"/>
          <p:cNvSpPr txBox="1">
            <a:spLocks/>
          </p:cNvSpPr>
          <p:nvPr/>
        </p:nvSpPr>
        <p:spPr>
          <a:xfrm>
            <a:off x="596634" y="2095876"/>
            <a:ext cx="10998731" cy="749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8" indent="0" algn="ctr">
              <a:lnSpc>
                <a:spcPct val="100000"/>
              </a:lnSpc>
              <a:spcBef>
                <a:spcPts val="0"/>
              </a:spcBef>
              <a:buClr>
                <a:srgbClr val="1B1B1B"/>
              </a:buClr>
              <a:buSzPts val="1600"/>
              <a:buNone/>
              <a:defRPr/>
            </a:pPr>
            <a:r>
              <a:rPr lang="ru-RU" sz="2000" dirty="0" smtClean="0">
                <a:latin typeface="Century Gothic" panose="020B0502020202020204" pitchFamily="34" charset="0"/>
              </a:rPr>
              <a:t>Для </a:t>
            </a:r>
            <a:r>
              <a:rPr lang="ru-RU" sz="2000" dirty="0">
                <a:latin typeface="Century Gothic" panose="020B0502020202020204" pitchFamily="34" charset="0"/>
              </a:rPr>
              <a:t>определенных категорий граждан будут действовать скидки и различные акции, которые позволят им порадовать кого-то или себя цветами</a:t>
            </a:r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7315066" y="3928626"/>
            <a:ext cx="4168529" cy="8672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8" indent="0">
              <a:lnSpc>
                <a:spcPct val="100000"/>
              </a:lnSpc>
              <a:spcBef>
                <a:spcPts val="0"/>
              </a:spcBef>
              <a:buClr>
                <a:srgbClr val="1B1B1B"/>
              </a:buClr>
              <a:buSzPts val="1600"/>
              <a:buNone/>
              <a:defRPr/>
            </a:pPr>
            <a:r>
              <a:rPr lang="ru-RU" sz="1400" dirty="0" smtClean="0">
                <a:latin typeface="Century Gothic" panose="020B0502020202020204" pitchFamily="34" charset="0"/>
              </a:rPr>
              <a:t>Для </a:t>
            </a:r>
            <a:r>
              <a:rPr lang="ru-RU" sz="1400" b="1" dirty="0">
                <a:solidFill>
                  <a:srgbClr val="8F1377"/>
                </a:solidFill>
                <a:latin typeface="Century Gothic" panose="020B0502020202020204" pitchFamily="34" charset="0"/>
              </a:rPr>
              <a:t>школьников</a:t>
            </a:r>
            <a:r>
              <a:rPr lang="ru-RU" sz="1400" dirty="0">
                <a:latin typeface="Century Gothic" panose="020B0502020202020204" pitchFamily="34" charset="0"/>
              </a:rPr>
              <a:t> и студентов будут скидки</a:t>
            </a:r>
            <a:r>
              <a:rPr lang="en-US" sz="1400" dirty="0">
                <a:latin typeface="Century Gothic" panose="020B0502020202020204" pitchFamily="34" charset="0"/>
              </a:rPr>
              <a:t>/</a:t>
            </a:r>
            <a:r>
              <a:rPr lang="ru-RU" sz="1400" dirty="0">
                <a:latin typeface="Century Gothic" panose="020B0502020202020204" pitchFamily="34" charset="0"/>
              </a:rPr>
              <a:t>бесплатная доставка на </a:t>
            </a:r>
            <a:r>
              <a:rPr lang="ru-RU" sz="1400" b="1" dirty="0">
                <a:solidFill>
                  <a:srgbClr val="8F1377"/>
                </a:solidFill>
                <a:latin typeface="Century Gothic" panose="020B0502020202020204" pitchFamily="34" charset="0"/>
              </a:rPr>
              <a:t>1 </a:t>
            </a:r>
            <a:r>
              <a:rPr lang="ru-RU" sz="1400" b="1" dirty="0" smtClean="0">
                <a:solidFill>
                  <a:srgbClr val="8F1377"/>
                </a:solidFill>
                <a:latin typeface="Century Gothic" panose="020B0502020202020204" pitchFamily="34" charset="0"/>
              </a:rPr>
              <a:t>сентября</a:t>
            </a:r>
            <a:endParaRPr lang="ru-RU" sz="1400" b="1" dirty="0">
              <a:solidFill>
                <a:srgbClr val="8F1377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Объект 2"/>
          <p:cNvSpPr txBox="1">
            <a:spLocks/>
          </p:cNvSpPr>
          <p:nvPr/>
        </p:nvSpPr>
        <p:spPr>
          <a:xfrm>
            <a:off x="478971" y="3950199"/>
            <a:ext cx="2891971" cy="5232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8" indent="0">
              <a:lnSpc>
                <a:spcPct val="100000"/>
              </a:lnSpc>
              <a:spcBef>
                <a:spcPts val="0"/>
              </a:spcBef>
              <a:buClr>
                <a:srgbClr val="1B1B1B"/>
              </a:buClr>
              <a:buSzPts val="1600"/>
              <a:buNone/>
              <a:defRPr/>
            </a:pPr>
            <a:r>
              <a:rPr lang="ru-RU" sz="1400" dirty="0">
                <a:latin typeface="Century Gothic" panose="020B0502020202020204" pitchFamily="34" charset="0"/>
              </a:rPr>
              <a:t>Для </a:t>
            </a:r>
            <a:r>
              <a:rPr lang="ru-RU" sz="1400" b="1" dirty="0">
                <a:solidFill>
                  <a:srgbClr val="8F1377"/>
                </a:solidFill>
                <a:latin typeface="Century Gothic" panose="020B0502020202020204" pitchFamily="34" charset="0"/>
              </a:rPr>
              <a:t>пенсионеров</a:t>
            </a:r>
            <a:r>
              <a:rPr lang="ru-RU" sz="1400" dirty="0">
                <a:latin typeface="Century Gothic" panose="020B0502020202020204" pitchFamily="34" charset="0"/>
              </a:rPr>
              <a:t> внедрить постоянную </a:t>
            </a:r>
            <a:r>
              <a:rPr lang="ru-RU" sz="1400" b="1" dirty="0">
                <a:solidFill>
                  <a:srgbClr val="8F1377"/>
                </a:solidFill>
                <a:latin typeface="Century Gothic" panose="020B0502020202020204" pitchFamily="34" charset="0"/>
              </a:rPr>
              <a:t>скидку в 10%</a:t>
            </a:r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>
            <a:off x="3853490" y="4676274"/>
            <a:ext cx="4913286" cy="11959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8" indent="0">
              <a:lnSpc>
                <a:spcPct val="100000"/>
              </a:lnSpc>
              <a:spcBef>
                <a:spcPts val="0"/>
              </a:spcBef>
              <a:buClr>
                <a:srgbClr val="1B1B1B"/>
              </a:buClr>
              <a:buSzPts val="1600"/>
              <a:buNone/>
              <a:defRPr/>
            </a:pPr>
            <a:r>
              <a:rPr lang="ru-RU" sz="1400" dirty="0" smtClean="0">
                <a:latin typeface="Century Gothic" panose="020B0502020202020204" pitchFamily="34" charset="0"/>
              </a:rPr>
              <a:t>На </a:t>
            </a:r>
            <a:r>
              <a:rPr lang="ru-RU" sz="1400" b="1" dirty="0">
                <a:solidFill>
                  <a:srgbClr val="8F1377"/>
                </a:solidFill>
                <a:latin typeface="Century Gothic" panose="020B0502020202020204" pitchFamily="34" charset="0"/>
              </a:rPr>
              <a:t>праздники</a:t>
            </a:r>
            <a:r>
              <a:rPr lang="ru-RU" sz="1400" dirty="0">
                <a:latin typeface="Century Gothic" panose="020B0502020202020204" pitchFamily="34" charset="0"/>
              </a:rPr>
              <a:t> внедрить тематические </a:t>
            </a:r>
            <a:r>
              <a:rPr lang="ru-RU" sz="1400" b="1" dirty="0">
                <a:solidFill>
                  <a:srgbClr val="8F1377"/>
                </a:solidFill>
                <a:latin typeface="Century Gothic" panose="020B0502020202020204" pitchFamily="34" charset="0"/>
              </a:rPr>
              <a:t>скидки</a:t>
            </a:r>
            <a:r>
              <a:rPr lang="en-US" sz="1400" b="1" dirty="0">
                <a:solidFill>
                  <a:srgbClr val="8F1377"/>
                </a:solidFill>
                <a:latin typeface="Century Gothic" panose="020B0502020202020204" pitchFamily="34" charset="0"/>
              </a:rPr>
              <a:t>/</a:t>
            </a:r>
            <a:r>
              <a:rPr lang="ru-RU" sz="1400" b="1" dirty="0">
                <a:solidFill>
                  <a:srgbClr val="8F1377"/>
                </a:solidFill>
                <a:latin typeface="Century Gothic" panose="020B0502020202020204" pitchFamily="34" charset="0"/>
              </a:rPr>
              <a:t>бесплатные</a:t>
            </a:r>
            <a:r>
              <a:rPr lang="ru-RU" sz="1400" dirty="0">
                <a:latin typeface="Century Gothic" panose="020B0502020202020204" pitchFamily="34" charset="0"/>
              </a:rPr>
              <a:t> доставки </a:t>
            </a:r>
            <a:endParaRPr lang="ru-RU" sz="1400" dirty="0" smtClean="0">
              <a:latin typeface="Century Gothic" panose="020B0502020202020204" pitchFamily="34" charset="0"/>
            </a:endParaRPr>
          </a:p>
          <a:p>
            <a:pPr marL="0" lvl="8" indent="0">
              <a:lnSpc>
                <a:spcPct val="100000"/>
              </a:lnSpc>
              <a:spcBef>
                <a:spcPts val="0"/>
              </a:spcBef>
              <a:buClr>
                <a:srgbClr val="1B1B1B"/>
              </a:buClr>
              <a:buSzPts val="1600"/>
              <a:buNone/>
              <a:defRPr/>
            </a:pPr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(</a:t>
            </a:r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на 9 мая скидки на самые часто покупаемые виды цветов на этот праздник, на 8 марта на тюльпаны)</a:t>
            </a:r>
          </a:p>
        </p:txBody>
      </p:sp>
      <p:sp>
        <p:nvSpPr>
          <p:cNvPr id="20" name="Объект 2"/>
          <p:cNvSpPr txBox="1">
            <a:spLocks/>
          </p:cNvSpPr>
          <p:nvPr/>
        </p:nvSpPr>
        <p:spPr>
          <a:xfrm>
            <a:off x="478971" y="3268044"/>
            <a:ext cx="2378529" cy="44826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8" indent="0">
              <a:lnSpc>
                <a:spcPct val="100000"/>
              </a:lnSpc>
              <a:spcBef>
                <a:spcPts val="0"/>
              </a:spcBef>
              <a:buClr>
                <a:srgbClr val="1B1B1B"/>
              </a:buClr>
              <a:buSzPts val="1600"/>
              <a:buNone/>
              <a:defRPr/>
            </a:pPr>
            <a:r>
              <a:rPr lang="ru-RU" sz="2400" b="1" dirty="0" smtClean="0">
                <a:latin typeface="Prata" panose="00000500000000000000" pitchFamily="2" charset="-52"/>
              </a:rPr>
              <a:t>Например</a:t>
            </a:r>
            <a:r>
              <a:rPr lang="en-US" sz="2400" b="1" dirty="0" smtClean="0">
                <a:latin typeface="Prata" panose="00000500000000000000" pitchFamily="2" charset="-52"/>
              </a:rPr>
              <a:t>:</a:t>
            </a:r>
            <a:endParaRPr lang="ru-RU" sz="2400" b="1" dirty="0" smtClean="0">
              <a:latin typeface="Prata" panose="00000500000000000000" pitchFamily="2" charset="-52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591" b="99448" l="2143" r="95179">
                        <a14:foregroundMark x1="3393" y1="5387" x2="91607" y2="99033"/>
                        <a14:foregroundMark x1="26250" y1="13398" x2="75179" y2="13398"/>
                        <a14:foregroundMark x1="48571" y1="9392" x2="62143" y2="35912"/>
                        <a14:foregroundMark x1="22857" y1="16713" x2="66786" y2="51519"/>
                        <a14:foregroundMark x1="5179" y1="39088" x2="93750" y2="40193"/>
                        <a14:foregroundMark x1="8750" y1="54144" x2="17500" y2="84254"/>
                        <a14:foregroundMark x1="5357" y1="71271" x2="33929" y2="73757"/>
                        <a14:foregroundMark x1="26250" y1="81630" x2="89286" y2="635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1" y="4713372"/>
            <a:ext cx="2914091" cy="3767504"/>
          </a:xfrm>
          <a:prstGeom prst="rect">
            <a:avLst/>
          </a:prstGeom>
          <a:effectLst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0245" y="4865448"/>
            <a:ext cx="1717627" cy="2410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22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37637">
            <a:off x="10117777" y="3916952"/>
            <a:ext cx="2786694" cy="384405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156620">
            <a:off x="10339451" y="-3206547"/>
            <a:ext cx="4896091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976868">
            <a:off x="-707443" y="-1712666"/>
            <a:ext cx="4558523" cy="637708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37721" y="2036762"/>
            <a:ext cx="8790396" cy="2387600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 smtClean="0">
                <a:latin typeface="Century Gothic" panose="020B0502020202020204" pitchFamily="34" charset="0"/>
              </a:rPr>
              <a:t>Благодарим за внимание!</a:t>
            </a:r>
            <a:r>
              <a:rPr lang="ru-RU" dirty="0">
                <a:latin typeface="Century Gothic" panose="020B0502020202020204" pitchFamily="34" charset="0"/>
              </a:rPr>
              <a:t/>
            </a:r>
            <a:br>
              <a:rPr lang="ru-RU" dirty="0">
                <a:latin typeface="Century Gothic" panose="020B0502020202020204" pitchFamily="34" charset="0"/>
              </a:rPr>
            </a:br>
            <a:endParaRPr lang="ru-RU" dirty="0">
              <a:latin typeface="Century Gothic" panose="020B050202020202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934857" y="1708220"/>
            <a:ext cx="7697442" cy="0"/>
          </a:xfrm>
          <a:prstGeom prst="line">
            <a:avLst/>
          </a:prstGeom>
          <a:ln w="19050">
            <a:solidFill>
              <a:srgbClr val="1E1E1E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994736" y="3892620"/>
            <a:ext cx="7718293" cy="0"/>
          </a:xfrm>
          <a:prstGeom prst="line">
            <a:avLst/>
          </a:prstGeom>
          <a:ln w="19050">
            <a:solidFill>
              <a:srgbClr val="1E1E1E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00" b="100000" l="0" r="100000">
                        <a14:foregroundMark x1="16444" y1="16000" x2="92222" y2="14333"/>
                        <a14:foregroundMark x1="79556" y1="98667" x2="64222" y2="39667"/>
                        <a14:foregroundMark x1="52667" y1="33167" x2="53111" y2="60833"/>
                        <a14:foregroundMark x1="64000" y1="37167" x2="62222" y2="32333"/>
                        <a14:foregroundMark x1="52444" y1="33667" x2="36000" y2="31833"/>
                        <a14:backgroundMark x1="41778" y1="44167" x2="48000" y2="86333"/>
                        <a14:backgroundMark x1="30444" y1="50667" x2="27778" y2="81333"/>
                        <a14:backgroundMark x1="56000" y1="41333" x2="59111" y2="54167"/>
                        <a14:backgroundMark x1="29556" y1="38333" x2="48000" y2="37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93" y="4090508"/>
            <a:ext cx="3442013" cy="4589350"/>
          </a:xfrm>
          <a:prstGeom prst="rect">
            <a:avLst/>
          </a:prstGeom>
        </p:spPr>
      </p:pic>
      <p:sp>
        <p:nvSpPr>
          <p:cNvPr id="14" name="Google Shape;106;p1"/>
          <p:cNvSpPr txBox="1"/>
          <p:nvPr/>
        </p:nvSpPr>
        <p:spPr bwMode="auto">
          <a:xfrm>
            <a:off x="4969411" y="4617873"/>
            <a:ext cx="1584415" cy="373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99" tIns="45699" rIns="45699" bIns="45699" anchor="ctr" anchorCtr="0">
            <a:normAutofit fontScale="85000" lnSpcReduction="10000"/>
          </a:bodyPr>
          <a:lstStyle/>
          <a:p>
            <a:pPr lvl="0" algn="ctr">
              <a:buClr>
                <a:srgbClr val="8F00FF"/>
              </a:buClr>
              <a:buSzPts val="4000"/>
              <a:defRPr/>
            </a:pPr>
            <a:r>
              <a:rPr lang="en-US" sz="2300" dirty="0">
                <a:latin typeface="Century Gothic" panose="020B0502020202020204" pitchFamily="34" charset="0"/>
              </a:rPr>
              <a:t>@</a:t>
            </a:r>
            <a:r>
              <a:rPr lang="en-US" sz="2300" dirty="0" err="1" smtClean="0">
                <a:latin typeface="Century Gothic" panose="020B0502020202020204" pitchFamily="34" charset="0"/>
              </a:rPr>
              <a:t>CesarLaia</a:t>
            </a:r>
            <a:endParaRPr sz="23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046" y="4535199"/>
            <a:ext cx="503151" cy="503151"/>
          </a:xfrm>
          <a:prstGeom prst="rect">
            <a:avLst/>
          </a:prstGeom>
          <a:effectLst/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046" y="5153267"/>
            <a:ext cx="514221" cy="514221"/>
          </a:xfrm>
          <a:prstGeom prst="rect">
            <a:avLst/>
          </a:prstGeom>
        </p:spPr>
      </p:pic>
      <p:sp>
        <p:nvSpPr>
          <p:cNvPr id="17" name="Google Shape;106;p1"/>
          <p:cNvSpPr txBox="1"/>
          <p:nvPr/>
        </p:nvSpPr>
        <p:spPr bwMode="auto">
          <a:xfrm>
            <a:off x="4969548" y="5211837"/>
            <a:ext cx="5367081" cy="373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99" tIns="45699" rIns="45699" bIns="45699" anchor="ctr" anchorCtr="0">
            <a:noAutofit/>
          </a:bodyPr>
          <a:lstStyle/>
          <a:p>
            <a:pPr lvl="0" algn="ctr">
              <a:buClr>
                <a:srgbClr val="8F00FF"/>
              </a:buClr>
              <a:buSzPts val="4000"/>
              <a:defRPr/>
            </a:pPr>
            <a:r>
              <a:rPr lang="ru-RU" sz="2000" dirty="0">
                <a:latin typeface="Century Gothic" panose="020B0502020202020204" pitchFamily="34" charset="0"/>
              </a:rPr>
              <a:t>reginaponorova89rusnyancat@gmail.com</a:t>
            </a:r>
            <a:endParaRPr sz="20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94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4" t="425" r="31746" b="16516"/>
          <a:stretch>
            <a:fillRect/>
          </a:stretch>
        </p:blipFill>
        <p:spPr>
          <a:xfrm>
            <a:off x="1089439" y="4973130"/>
            <a:ext cx="1325480" cy="1325480"/>
          </a:xfrm>
          <a:custGeom>
            <a:avLst/>
            <a:gdLst>
              <a:gd name="connsiteX0" fmla="*/ 662740 w 1325480"/>
              <a:gd name="connsiteY0" fmla="*/ 0 h 1325480"/>
              <a:gd name="connsiteX1" fmla="*/ 1325480 w 1325480"/>
              <a:gd name="connsiteY1" fmla="*/ 662740 h 1325480"/>
              <a:gd name="connsiteX2" fmla="*/ 662740 w 1325480"/>
              <a:gd name="connsiteY2" fmla="*/ 1325480 h 1325480"/>
              <a:gd name="connsiteX3" fmla="*/ 0 w 1325480"/>
              <a:gd name="connsiteY3" fmla="*/ 662740 h 1325480"/>
              <a:gd name="connsiteX4" fmla="*/ 662740 w 1325480"/>
              <a:gd name="connsiteY4" fmla="*/ 0 h 1325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5480" h="1325480">
                <a:moveTo>
                  <a:pt x="662740" y="0"/>
                </a:moveTo>
                <a:cubicBezTo>
                  <a:pt x="1028761" y="0"/>
                  <a:pt x="1325480" y="296719"/>
                  <a:pt x="1325480" y="662740"/>
                </a:cubicBezTo>
                <a:cubicBezTo>
                  <a:pt x="1325480" y="1028761"/>
                  <a:pt x="1028761" y="1325480"/>
                  <a:pt x="662740" y="1325480"/>
                </a:cubicBezTo>
                <a:cubicBezTo>
                  <a:pt x="296719" y="1325480"/>
                  <a:pt x="0" y="1028761"/>
                  <a:pt x="0" y="662740"/>
                </a:cubicBezTo>
                <a:cubicBezTo>
                  <a:pt x="0" y="296719"/>
                  <a:pt x="296719" y="0"/>
                  <a:pt x="662740" y="0"/>
                </a:cubicBezTo>
                <a:close/>
              </a:path>
            </a:pathLst>
          </a:cu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Century Gothic" panose="020B0502020202020204" pitchFamily="34" charset="0"/>
              </a:rPr>
              <a:t>Состав команды</a:t>
            </a:r>
            <a:endParaRPr lang="ru-RU" dirty="0">
              <a:latin typeface="Century Gothic" panose="020B0502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69" b="35638" l="64362" r="946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24550">
            <a:off x="2750500" y="8642971"/>
            <a:ext cx="6858000" cy="6858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816" b="67730" l="51064" r="898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529" y="6342640"/>
            <a:ext cx="6858000" cy="6858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7024" y="5354749"/>
            <a:ext cx="6858000" cy="6858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7979" b="89894" l="2837" r="425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19894">
            <a:off x="9098983" y="8330054"/>
            <a:ext cx="6858000" cy="6858000"/>
          </a:xfrm>
          <a:prstGeom prst="rect">
            <a:avLst/>
          </a:prstGeom>
        </p:spPr>
      </p:pic>
      <p:pic>
        <p:nvPicPr>
          <p:cNvPr id="22" name="Рисунок 21" descr="Обои на монитор | Цветы | красный тюльпан, размытый фон, тюльпаны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1" t="742" r="28031" b="1710"/>
          <a:stretch>
            <a:fillRect/>
          </a:stretch>
        </p:blipFill>
        <p:spPr bwMode="auto">
          <a:xfrm>
            <a:off x="1063302" y="1583664"/>
            <a:ext cx="1324959" cy="1324959"/>
          </a:xfrm>
          <a:prstGeom prst="ellipse">
            <a:avLst/>
          </a:pr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/>
          <a:srcRect l="5713" t="3308" r="5713" b="7950"/>
          <a:stretch>
            <a:fillRect/>
          </a:stretch>
        </p:blipFill>
        <p:spPr bwMode="auto">
          <a:xfrm>
            <a:off x="7228112" y="1580320"/>
            <a:ext cx="1324959" cy="1324959"/>
          </a:xfrm>
          <a:prstGeom prst="ellipse">
            <a:avLst/>
          </a:prstGeom>
        </p:spPr>
      </p:pic>
      <p:sp>
        <p:nvSpPr>
          <p:cNvPr id="24" name="TextBox 23"/>
          <p:cNvSpPr txBox="1"/>
          <p:nvPr/>
        </p:nvSpPr>
        <p:spPr bwMode="auto">
          <a:xfrm>
            <a:off x="2723493" y="1867068"/>
            <a:ext cx="2871899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 err="1" smtClean="0">
                <a:solidFill>
                  <a:srgbClr val="8F1377"/>
                </a:solidFill>
                <a:latin typeface="Century Gothic" panose="020B0502020202020204" pitchFamily="34" charset="0"/>
              </a:rPr>
              <a:t>Понорова</a:t>
            </a:r>
            <a:r>
              <a:rPr lang="ru-RU" sz="2400" b="1" dirty="0" smtClean="0">
                <a:solidFill>
                  <a:srgbClr val="8F1377"/>
                </a:solidFill>
                <a:latin typeface="Century Gothic" panose="020B0502020202020204" pitchFamily="34" charset="0"/>
              </a:rPr>
              <a:t> Р.В.</a:t>
            </a:r>
          </a:p>
          <a:p>
            <a:pPr>
              <a:defRPr/>
            </a:pPr>
            <a:endParaRPr lang="ru-RU" sz="80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r>
              <a:rPr lang="ru-RU" sz="2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Дизайнер</a:t>
            </a:r>
            <a:endParaRPr sz="20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9" name="Рисунок 28" descr="Василек - садовый цветок. Посадка, уход и выращивание. Описание и виды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0" t="200" r="14100" b="200"/>
          <a:stretch>
            <a:fillRect/>
          </a:stretch>
        </p:blipFill>
        <p:spPr bwMode="auto">
          <a:xfrm>
            <a:off x="4509859" y="3318248"/>
            <a:ext cx="1324959" cy="132495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21" t="18966" r="22357" b="7879"/>
          <a:stretch>
            <a:fillRect/>
          </a:stretch>
        </p:blipFill>
        <p:spPr bwMode="auto">
          <a:xfrm>
            <a:off x="7355110" y="4984362"/>
            <a:ext cx="1324959" cy="1324959"/>
          </a:xfrm>
          <a:prstGeom prst="ellipse">
            <a:avLst/>
          </a:prstGeom>
        </p:spPr>
      </p:pic>
      <p:sp>
        <p:nvSpPr>
          <p:cNvPr id="31" name="TextBox 30"/>
          <p:cNvSpPr txBox="1"/>
          <p:nvPr/>
        </p:nvSpPr>
        <p:spPr bwMode="auto">
          <a:xfrm>
            <a:off x="6189530" y="3601652"/>
            <a:ext cx="2871899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rgbClr val="8F1377"/>
                </a:solidFill>
                <a:latin typeface="Century Gothic" panose="020B0502020202020204" pitchFamily="34" charset="0"/>
              </a:rPr>
              <a:t>Тихомиров В.С.</a:t>
            </a:r>
          </a:p>
          <a:p>
            <a:pPr>
              <a:defRPr/>
            </a:pPr>
            <a:endParaRPr lang="ru-RU" sz="80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r>
              <a:rPr lang="ru-RU" sz="2000" dirty="0" err="1" smtClean="0">
                <a:latin typeface="Century Gothic" panose="020B0502020202020204" pitchFamily="34" charset="0"/>
              </a:rPr>
              <a:t>Тимлид</a:t>
            </a:r>
            <a:r>
              <a:rPr lang="ru-RU" sz="2000" dirty="0" smtClean="0">
                <a:latin typeface="Century Gothic" panose="020B0502020202020204" pitchFamily="34" charset="0"/>
              </a:rPr>
              <a:t>, аналитик</a:t>
            </a:r>
            <a:endParaRPr sz="20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 bwMode="auto">
          <a:xfrm>
            <a:off x="8907370" y="1825262"/>
            <a:ext cx="2871899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rgbClr val="8F1377"/>
                </a:solidFill>
                <a:latin typeface="Century Gothic" panose="020B0502020202020204" pitchFamily="34" charset="0"/>
              </a:rPr>
              <a:t>Круглова Е.Д.</a:t>
            </a:r>
          </a:p>
          <a:p>
            <a:pPr>
              <a:defRPr/>
            </a:pPr>
            <a:endParaRPr lang="ru-RU" sz="80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r>
              <a:rPr lang="ru-RU" sz="2000" dirty="0" smtClean="0">
                <a:latin typeface="Century Gothic" panose="020B0502020202020204" pitchFamily="34" charset="0"/>
              </a:rPr>
              <a:t>Аналитик</a:t>
            </a:r>
            <a:endParaRPr sz="20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 bwMode="auto">
          <a:xfrm>
            <a:off x="9034370" y="5295496"/>
            <a:ext cx="2871899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 err="1" smtClean="0">
                <a:solidFill>
                  <a:srgbClr val="8F1377"/>
                </a:solidFill>
                <a:latin typeface="Century Gothic" panose="020B0502020202020204" pitchFamily="34" charset="0"/>
              </a:rPr>
              <a:t>Таланкин</a:t>
            </a:r>
            <a:r>
              <a:rPr lang="ru-RU" sz="2400" b="1" dirty="0" smtClean="0">
                <a:solidFill>
                  <a:srgbClr val="8F1377"/>
                </a:solidFill>
                <a:latin typeface="Century Gothic" panose="020B0502020202020204" pitchFamily="34" charset="0"/>
              </a:rPr>
              <a:t> Д.Д.</a:t>
            </a:r>
          </a:p>
          <a:p>
            <a:pPr>
              <a:defRPr/>
            </a:pPr>
            <a:endParaRPr lang="ru-RU" sz="80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r>
              <a:rPr lang="ru-RU" sz="2000" dirty="0">
                <a:latin typeface="Century Gothic" panose="020B0502020202020204" pitchFamily="34" charset="0"/>
              </a:rPr>
              <a:t>А</a:t>
            </a:r>
            <a:r>
              <a:rPr lang="ru-RU" sz="2000" dirty="0" smtClean="0">
                <a:latin typeface="Century Gothic" panose="020B0502020202020204" pitchFamily="34" charset="0"/>
              </a:rPr>
              <a:t>налитик</a:t>
            </a:r>
            <a:endParaRPr sz="20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4" name="Рисунок 33" descr="Обои на монитор | Цветы | красный тюльпан, размытый фон, тюльпаны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1" t="742" r="28031" b="1710"/>
          <a:stretch>
            <a:fillRect/>
          </a:stretch>
        </p:blipFill>
        <p:spPr bwMode="auto">
          <a:xfrm>
            <a:off x="-1764409" y="8262597"/>
            <a:ext cx="2159757" cy="2159757"/>
          </a:xfrm>
          <a:prstGeom prst="ellipse">
            <a:avLst/>
          </a:pr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9"/>
          <a:srcRect l="5713" t="3308" r="5713" b="7950"/>
          <a:stretch>
            <a:fillRect/>
          </a:stretch>
        </p:blipFill>
        <p:spPr bwMode="auto">
          <a:xfrm>
            <a:off x="4587373" y="8262596"/>
            <a:ext cx="2159757" cy="2159757"/>
          </a:xfrm>
          <a:prstGeom prst="ellipse">
            <a:avLst/>
          </a:prstGeom>
        </p:spPr>
      </p:pic>
      <p:pic>
        <p:nvPicPr>
          <p:cNvPr id="36" name="Рисунок 35" descr="Василек - садовый цветок. Посадка, уход и выращивание. Описание и виды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0" t="200" r="14100" b="200"/>
          <a:stretch>
            <a:fillRect/>
          </a:stretch>
        </p:blipFill>
        <p:spPr bwMode="auto">
          <a:xfrm>
            <a:off x="-1764409" y="10754792"/>
            <a:ext cx="2159757" cy="215975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21" t="18966" r="22357" b="7879"/>
          <a:stretch>
            <a:fillRect/>
          </a:stretch>
        </p:blipFill>
        <p:spPr bwMode="auto">
          <a:xfrm>
            <a:off x="4587372" y="10994593"/>
            <a:ext cx="2159757" cy="2159757"/>
          </a:xfrm>
          <a:prstGeom prst="ellipse">
            <a:avLst/>
          </a:prstGeom>
        </p:spPr>
      </p:pic>
      <p:sp>
        <p:nvSpPr>
          <p:cNvPr id="20" name="TextBox 19"/>
          <p:cNvSpPr txBox="1"/>
          <p:nvPr/>
        </p:nvSpPr>
        <p:spPr bwMode="auto">
          <a:xfrm>
            <a:off x="2769109" y="5189594"/>
            <a:ext cx="2871899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rgbClr val="8F1377"/>
                </a:solidFill>
                <a:latin typeface="Century Gothic" panose="020B0502020202020204" pitchFamily="34" charset="0"/>
              </a:rPr>
              <a:t>Егоренко Д.</a:t>
            </a:r>
          </a:p>
          <a:p>
            <a:pPr>
              <a:defRPr/>
            </a:pPr>
            <a:endParaRPr lang="ru-RU" sz="80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r>
              <a:rPr lang="ru-RU" sz="2000" dirty="0">
                <a:latin typeface="Century Gothic" panose="020B0502020202020204" pitchFamily="34" charset="0"/>
              </a:rPr>
              <a:t>А</a:t>
            </a:r>
            <a:r>
              <a:rPr lang="ru-RU" sz="2000" dirty="0" smtClean="0">
                <a:latin typeface="Century Gothic" panose="020B0502020202020204" pitchFamily="34" charset="0"/>
              </a:rPr>
              <a:t>налитик</a:t>
            </a:r>
            <a:endParaRPr sz="20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47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Овал 18"/>
          <p:cNvSpPr/>
          <p:nvPr/>
        </p:nvSpPr>
        <p:spPr>
          <a:xfrm rot="8201050">
            <a:off x="1469832" y="3575897"/>
            <a:ext cx="1755402" cy="1761842"/>
          </a:xfrm>
          <a:prstGeom prst="ellipse">
            <a:avLst/>
          </a:prstGeom>
          <a:noFill/>
          <a:ln>
            <a:solidFill>
              <a:srgbClr val="8F13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 rot="8201050">
            <a:off x="1177260" y="4044549"/>
            <a:ext cx="1928100" cy="1952160"/>
          </a:xfrm>
          <a:prstGeom prst="ellipse">
            <a:avLst/>
          </a:prstGeom>
          <a:gradFill>
            <a:gsLst>
              <a:gs pos="0">
                <a:srgbClr val="F3D9D9"/>
              </a:gs>
              <a:gs pos="46000">
                <a:srgbClr val="F8E8E8"/>
              </a:gs>
              <a:gs pos="70000">
                <a:srgbClr val="F8E8E8"/>
              </a:gs>
              <a:gs pos="100000">
                <a:srgbClr val="FAF0F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 rot="19163147">
            <a:off x="4233989" y="1829231"/>
            <a:ext cx="1755402" cy="1761842"/>
          </a:xfrm>
          <a:prstGeom prst="ellipse">
            <a:avLst/>
          </a:prstGeom>
          <a:noFill/>
          <a:ln>
            <a:solidFill>
              <a:srgbClr val="8F13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 rot="19163147">
            <a:off x="4395230" y="2277778"/>
            <a:ext cx="1928100" cy="1952160"/>
          </a:xfrm>
          <a:prstGeom prst="ellipse">
            <a:avLst/>
          </a:prstGeom>
          <a:gradFill>
            <a:gsLst>
              <a:gs pos="0">
                <a:srgbClr val="F3D9D9"/>
              </a:gs>
              <a:gs pos="46000">
                <a:srgbClr val="F8E8E8"/>
              </a:gs>
              <a:gs pos="70000">
                <a:srgbClr val="F8E8E8"/>
              </a:gs>
              <a:gs pos="100000">
                <a:srgbClr val="FAF0F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 rot="14319176">
            <a:off x="-225928" y="1983671"/>
            <a:ext cx="1755402" cy="1761842"/>
          </a:xfrm>
          <a:prstGeom prst="ellipse">
            <a:avLst/>
          </a:prstGeom>
          <a:noFill/>
          <a:ln>
            <a:solidFill>
              <a:srgbClr val="8F13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 rot="14319176">
            <a:off x="267949" y="1552602"/>
            <a:ext cx="1928100" cy="1952160"/>
          </a:xfrm>
          <a:prstGeom prst="ellipse">
            <a:avLst/>
          </a:prstGeom>
          <a:gradFill>
            <a:gsLst>
              <a:gs pos="0">
                <a:srgbClr val="F3D9D9"/>
              </a:gs>
              <a:gs pos="46000">
                <a:srgbClr val="F8E8E8"/>
              </a:gs>
              <a:gs pos="70000">
                <a:srgbClr val="F8E8E8"/>
              </a:gs>
              <a:gs pos="100000">
                <a:srgbClr val="FAF0F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55" b="97754" l="0" r="98759">
                        <a14:foregroundMark x1="37766" y1="42080" x2="38298" y2="28251"/>
                        <a14:foregroundMark x1="47518" y1="44326" x2="96099" y2="14303"/>
                        <a14:foregroundMark x1="2482" y1="17494" x2="9220" y2="22222"/>
                        <a14:foregroundMark x1="8333" y1="57920" x2="30319" y2="64775"/>
                        <a14:foregroundMark x1="5674" y1="67021" x2="33333" y2="71277"/>
                        <a14:foregroundMark x1="33333" y1="62530" x2="44681" y2="58274"/>
                        <a14:foregroundMark x1="15957" y1="74586" x2="42553" y2="80851"/>
                        <a14:foregroundMark x1="14184" y1="78251" x2="33511" y2="82270"/>
                        <a14:foregroundMark x1="43794" y1="85225" x2="55674" y2="97872"/>
                        <a14:foregroundMark x1="68262" y1="47400" x2="75000" y2="34752"/>
                        <a14:foregroundMark x1="66312" y1="45390" x2="77660" y2="44563"/>
                        <a14:foregroundMark x1="35284" y1="74232" x2="41489" y2="80260"/>
                        <a14:foregroundMark x1="30674" y1="86998" x2="38652" y2="88652"/>
                        <a14:foregroundMark x1="57447" y1="26359" x2="75709" y2="17849"/>
                        <a14:foregroundMark x1="67376" y1="18794" x2="73582" y2="20686"/>
                        <a14:foregroundMark x1="75000" y1="16785" x2="92376" y2="16430"/>
                        <a14:foregroundMark x1="69858" y1="18558" x2="73404" y2="19031"/>
                        <a14:foregroundMark x1="77128" y1="34988" x2="91135" y2="24704"/>
                        <a14:foregroundMark x1="90957" y1="26714" x2="96809" y2="13593"/>
                        <a14:foregroundMark x1="78014" y1="16903" x2="98759" y2="12175"/>
                        <a14:backgroundMark x1="68440" y1="8865" x2="84220" y2="53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940" y="3082640"/>
            <a:ext cx="3705109" cy="555766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02858">
            <a:off x="8248457" y="-1388639"/>
            <a:ext cx="3328988" cy="528025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4445" y="359618"/>
            <a:ext cx="10515600" cy="1325563"/>
          </a:xfrm>
        </p:spPr>
        <p:txBody>
          <a:bodyPr/>
          <a:lstStyle/>
          <a:p>
            <a:r>
              <a:rPr lang="ru-RU" dirty="0" err="1" smtClean="0">
                <a:latin typeface="Century Gothic" panose="020B0502020202020204" pitchFamily="34" charset="0"/>
              </a:rPr>
              <a:t>Стрей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78598" y="4409383"/>
            <a:ext cx="6175326" cy="2408105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ru-RU" sz="2400" b="1" dirty="0" smtClean="0">
                <a:solidFill>
                  <a:srgbClr val="8F1377"/>
                </a:solidFill>
                <a:latin typeface="Prata" panose="00000500000000000000" pitchFamily="2" charset="-52"/>
              </a:rPr>
              <a:t>Зачем</a:t>
            </a:r>
            <a:r>
              <a:rPr lang="ru-RU" sz="2400" b="1" dirty="0">
                <a:solidFill>
                  <a:srgbClr val="8F1377"/>
                </a:solidFill>
                <a:latin typeface="Prata" panose="00000500000000000000" pitchFamily="2" charset="-52"/>
              </a:rPr>
              <a:t>? </a:t>
            </a:r>
          </a:p>
          <a:p>
            <a:pPr marL="0" indent="0">
              <a:buNone/>
              <a:defRPr/>
            </a:pPr>
            <a:r>
              <a:rPr lang="en-US" sz="1400" b="1" dirty="0" smtClean="0">
                <a:latin typeface="Bodoni MT" panose="02070603080606020203" pitchFamily="18" charset="0"/>
              </a:rPr>
              <a:t>1.</a:t>
            </a:r>
            <a:r>
              <a:rPr lang="en-US" sz="1400" dirty="0" smtClean="0">
                <a:latin typeface="Bodoni MT" panose="02070603080606020203" pitchFamily="18" charset="0"/>
              </a:rPr>
              <a:t> </a:t>
            </a:r>
            <a:r>
              <a:rPr lang="ru-RU" sz="1400" dirty="0" smtClean="0">
                <a:latin typeface="Century Gothic" panose="020B0502020202020204" pitchFamily="34" charset="0"/>
              </a:rPr>
              <a:t>Люди которые хотят купить цветы смогут выбрать букет, собрать свой и заказать его с круглосуточной доставкой</a:t>
            </a:r>
          </a:p>
          <a:p>
            <a:pPr marL="0" indent="0">
              <a:buNone/>
              <a:defRPr/>
            </a:pPr>
            <a:r>
              <a:rPr lang="en-US" sz="1400" b="1" dirty="0" smtClean="0">
                <a:latin typeface="Bodoni MT" panose="02070603080606020203" pitchFamily="18" charset="0"/>
              </a:rPr>
              <a:t>2.</a:t>
            </a:r>
            <a:r>
              <a:rPr lang="ru-RU" sz="1400" dirty="0" smtClean="0">
                <a:latin typeface="Century Gothic" panose="020B0502020202020204" pitchFamily="34" charset="0"/>
              </a:rPr>
              <a:t> Люди\организации занимающиеся продажей цветов смогут предоставлять свою продукцию и получать деньги</a:t>
            </a:r>
          </a:p>
          <a:p>
            <a:pPr marL="0" indent="0">
              <a:buNone/>
              <a:defRPr/>
            </a:pPr>
            <a:r>
              <a:rPr lang="en-US" sz="1400" b="1" dirty="0" smtClean="0">
                <a:latin typeface="Bodoni MT" panose="02070603080606020203" pitchFamily="18" charset="0"/>
              </a:rPr>
              <a:t>3.</a:t>
            </a:r>
            <a:r>
              <a:rPr lang="ru-RU" sz="1400" dirty="0" smtClean="0">
                <a:latin typeface="Century Gothic" panose="020B0502020202020204" pitchFamily="34" charset="0"/>
              </a:rPr>
              <a:t> Доставщики – появляется дополнительная работа\вакансии для них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3865109" y="440245"/>
            <a:ext cx="4192350" cy="2181968"/>
          </a:xfrm>
          <a:prstGeom prst="rect">
            <a:avLst/>
          </a:prstGeom>
          <a:noFill/>
          <a:ln w="25400">
            <a:solidFill>
              <a:srgbClr val="8F13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3611109" y="142538"/>
            <a:ext cx="4192350" cy="2181968"/>
          </a:xfrm>
          <a:prstGeom prst="rect">
            <a:avLst/>
          </a:prstGeom>
          <a:solidFill>
            <a:srgbClr val="F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3419" b="97125" l="9620" r="92394">
                        <a14:foregroundMark x1="54139" y1="86102" x2="56376" y2="74281"/>
                        <a14:foregroundMark x1="43624" y1="63419" x2="31096" y2="78435"/>
                        <a14:foregroundMark x1="35123" y1="57029" x2="29306" y2="62780"/>
                        <a14:foregroundMark x1="37584" y1="55272" x2="34899" y2="56230"/>
                        <a14:foregroundMark x1="55034" y1="36422" x2="40940" y2="33227"/>
                        <a14:foregroundMark x1="76957" y1="65495" x2="56600" y2="60703"/>
                        <a14:foregroundMark x1="91499" y1="66613" x2="85906" y2="59425"/>
                        <a14:foregroundMark x1="44295" y1="53355" x2="44295" y2="53355"/>
                        <a14:foregroundMark x1="42953" y1="52875" x2="42953" y2="52875"/>
                        <a14:foregroundMark x1="40940" y1="52077" x2="40940" y2="52077"/>
                        <a14:foregroundMark x1="39597" y1="50958" x2="39597" y2="50958"/>
                        <a14:foregroundMark x1="34228" y1="43770" x2="36018" y2="45847"/>
                        <a14:foregroundMark x1="36242" y1="46166" x2="42282" y2="48562"/>
                        <a14:foregroundMark x1="43177" y1="48882" x2="40045" y2="47923"/>
                        <a14:foregroundMark x1="29083" y1="27476" x2="29083" y2="27476"/>
                        <a14:foregroundMark x1="47651" y1="60383" x2="40940" y2="52396"/>
                        <a14:foregroundMark x1="31544" y1="44409" x2="43177" y2="55112"/>
                        <a14:foregroundMark x1="43624" y1="55112" x2="35794" y2="47764"/>
                        <a14:foregroundMark x1="45638" y1="57668" x2="39150" y2="50958"/>
                        <a14:foregroundMark x1="52796" y1="60543" x2="49217" y2="55591"/>
                        <a14:foregroundMark x1="55928" y1="63099" x2="51454" y2="59105"/>
                        <a14:foregroundMark x1="81208" y1="65815" x2="81432" y2="60543"/>
                        <a14:foregroundMark x1="38031" y1="53514" x2="33333" y2="44249"/>
                        <a14:foregroundMark x1="36913" y1="50639" x2="36913" y2="50639"/>
                        <a14:foregroundMark x1="38479" y1="53514" x2="38479" y2="53514"/>
                        <a14:backgroundMark x1="24161" y1="66294" x2="30872" y2="55591"/>
                        <a14:backgroundMark x1="39821" y1="53355" x2="46309" y2="61981"/>
                        <a14:backgroundMark x1="21700" y1="21406" x2="21700" y2="21406"/>
                        <a14:backgroundMark x1="22148" y1="21885" x2="22148" y2="21885"/>
                        <a14:backgroundMark x1="22371" y1="23163" x2="22371" y2="23163"/>
                        <a14:backgroundMark x1="83445" y1="64537" x2="87919" y2="66454"/>
                        <a14:backgroundMark x1="82998" y1="63578" x2="82998" y2="63578"/>
                        <a14:backgroundMark x1="45638" y1="64217" x2="43624" y2="68530"/>
                        <a14:backgroundMark x1="34228" y1="48403" x2="34228" y2="48403"/>
                        <a14:backgroundMark x1="44966" y1="51597" x2="41163" y2="50958"/>
                        <a14:backgroundMark x1="76734" y1="48562" x2="79642" y2="48882"/>
                        <a14:backgroundMark x1="75615" y1="48243" x2="75615" y2="48243"/>
                        <a14:backgroundMark x1="76510" y1="49042" x2="85011" y2="51757"/>
                        <a14:backgroundMark x1="74273" y1="48562" x2="74273" y2="48562"/>
                        <a14:backgroundMark x1="83893" y1="51118" x2="92617" y2="60703"/>
                        <a14:backgroundMark x1="88814" y1="51438" x2="89485" y2="62141"/>
                        <a14:backgroundMark x1="89709" y1="62300" x2="93960" y2="69329"/>
                        <a14:backgroundMark x1="91275" y1="69649" x2="92617" y2="61981"/>
                        <a14:backgroundMark x1="90380" y1="66773" x2="86130" y2="63738"/>
                        <a14:backgroundMark x1="86130" y1="63738" x2="81879" y2="62939"/>
                        <a14:backgroundMark x1="46085" y1="31470" x2="48098" y2="30990"/>
                        <a14:backgroundMark x1="36689" y1="47604" x2="41387" y2="50000"/>
                        <a14:backgroundMark x1="43624" y1="68530" x2="42282" y2="71725"/>
                        <a14:backgroundMark x1="39597" y1="75879" x2="41834" y2="73003"/>
                        <a14:backgroundMark x1="42058" y1="73003" x2="43177" y2="69489"/>
                        <a14:backgroundMark x1="36018" y1="47125" x2="36018" y2="47125"/>
                        <a14:backgroundMark x1="35123" y1="46326" x2="35123" y2="46326"/>
                        <a14:backgroundMark x1="19687" y1="33227" x2="19239" y2="31629"/>
                        <a14:backgroundMark x1="23266" y1="30192" x2="21029" y2="30511"/>
                        <a14:backgroundMark x1="25056" y1="26837" x2="27517" y2="25080"/>
                        <a14:backgroundMark x1="44743" y1="55591" x2="48322" y2="58626"/>
                        <a14:backgroundMark x1="38255" y1="51118" x2="38255" y2="511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970165">
            <a:off x="12831817" y="-687122"/>
            <a:ext cx="2235650" cy="3130910"/>
          </a:xfrm>
          <a:prstGeom prst="rect">
            <a:avLst/>
          </a:prstGeom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584648" y="2190485"/>
            <a:ext cx="5043250" cy="11534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sz="2400" b="1" dirty="0" smtClean="0">
                <a:solidFill>
                  <a:srgbClr val="8F1377"/>
                </a:solidFill>
                <a:latin typeface="Prata" panose="00000500000000000000" pitchFamily="2" charset="-52"/>
              </a:rPr>
              <a:t>Что делаем? </a:t>
            </a:r>
          </a:p>
          <a:p>
            <a:pPr marL="0" indent="0">
              <a:buNone/>
              <a:defRPr/>
            </a:pPr>
            <a:r>
              <a:rPr lang="ru-RU" sz="1400" dirty="0" smtClean="0">
                <a:latin typeface="Century Gothic" panose="020B0502020202020204" pitchFamily="34" charset="0"/>
                <a:ea typeface="Source Sans Pro" panose="020B0503030403020204" pitchFamily="34" charset="0"/>
              </a:rPr>
              <a:t>Сайт агрегатор для доставки цветов</a:t>
            </a: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4789350" y="2892501"/>
            <a:ext cx="5378044" cy="10732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ru-RU" sz="2400" b="1" dirty="0" smtClean="0">
                <a:solidFill>
                  <a:srgbClr val="8F1377"/>
                </a:solidFill>
                <a:latin typeface="Prata" panose="00000500000000000000" pitchFamily="2" charset="-52"/>
              </a:rPr>
              <a:t>Для кого? </a:t>
            </a:r>
          </a:p>
          <a:p>
            <a:pPr marL="0" indent="0">
              <a:buNone/>
              <a:defRPr/>
            </a:pPr>
            <a:r>
              <a:rPr lang="ru-RU" sz="1400" dirty="0" smtClean="0">
                <a:latin typeface="Century Gothic" panose="020B0502020202020204" pitchFamily="34" charset="0"/>
              </a:rPr>
              <a:t>Людей разных возрастов (граждане, юридические лица)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3147154" y="4136236"/>
            <a:ext cx="4192350" cy="2181968"/>
          </a:xfrm>
          <a:prstGeom prst="rect">
            <a:avLst/>
          </a:prstGeom>
          <a:noFill/>
          <a:ln w="25400">
            <a:solidFill>
              <a:srgbClr val="8F13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841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авнобедренный треугольник 12"/>
          <p:cNvSpPr/>
          <p:nvPr/>
        </p:nvSpPr>
        <p:spPr>
          <a:xfrm>
            <a:off x="855561" y="2333956"/>
            <a:ext cx="4362759" cy="3499097"/>
          </a:xfrm>
          <a:prstGeom prst="triangle">
            <a:avLst/>
          </a:prstGeom>
          <a:noFill/>
          <a:ln w="25400">
            <a:solidFill>
              <a:srgbClr val="8F13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1389552" y="1967538"/>
            <a:ext cx="4362759" cy="3499097"/>
          </a:xfrm>
          <a:prstGeom prst="triangle">
            <a:avLst/>
          </a:prstGeom>
          <a:gradFill>
            <a:gsLst>
              <a:gs pos="0">
                <a:srgbClr val="F3D9D9"/>
              </a:gs>
              <a:gs pos="46000">
                <a:srgbClr val="F8E8E8"/>
              </a:gs>
              <a:gs pos="70000">
                <a:srgbClr val="F8E8E8"/>
              </a:gs>
              <a:gs pos="100000">
                <a:srgbClr val="FAF0F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2868">
            <a:off x="12950999" y="-1935427"/>
            <a:ext cx="51435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Century Gothic" panose="020B0502020202020204" pitchFamily="34" charset="0"/>
              </a:rPr>
              <a:t>Сквозная цифровая технология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13066" y="3094498"/>
            <a:ext cx="5396738" cy="1693863"/>
          </a:xfrm>
          <a:effectLst/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US" sz="8800" dirty="0" err="1" smtClean="0">
                <a:latin typeface="Bodoni MT" panose="02070603080606020203" pitchFamily="18" charset="0"/>
              </a:rPr>
              <a:t>NeuroNet</a:t>
            </a:r>
            <a:endParaRPr lang="ru-RU" sz="8800" dirty="0" smtClean="0">
              <a:latin typeface="Prata" panose="00000500000000000000" pitchFamily="2" charset="-52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3096" flipH="1">
            <a:off x="9155940" y="4075703"/>
            <a:ext cx="2575603" cy="278186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369" b="35638" l="64362" r="946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24550">
            <a:off x="1758459" y="7990091"/>
            <a:ext cx="6858000" cy="6858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5816" b="67730" l="51064" r="898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596" y="6997392"/>
            <a:ext cx="6858000" cy="6858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7024" y="5354749"/>
            <a:ext cx="6858000" cy="6858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7979" b="89894" l="2837" r="425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19894">
            <a:off x="7574356" y="949215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6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40050">
            <a:off x="10264523" y="-558677"/>
            <a:ext cx="2616810" cy="414328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596" b="94814" l="9752" r="89894">
                        <a14:foregroundMark x1="34043" y1="29122" x2="30851" y2="285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2868">
            <a:off x="-332700" y="2609050"/>
            <a:ext cx="51435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25318" y="2116902"/>
            <a:ext cx="2346457" cy="1666460"/>
          </a:xfrm>
          <a:prstGeom prst="rect">
            <a:avLst/>
          </a:prstGeom>
          <a:noFill/>
          <a:ln w="25400">
            <a:solidFill>
              <a:srgbClr val="8F13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47568" y="2057400"/>
            <a:ext cx="7550380" cy="1243399"/>
          </a:xfrm>
          <a:prstGeom prst="rect">
            <a:avLst/>
          </a:prstGeom>
          <a:gradFill>
            <a:gsLst>
              <a:gs pos="0">
                <a:srgbClr val="F3D9D9"/>
              </a:gs>
              <a:gs pos="46000">
                <a:srgbClr val="F8E8E8"/>
              </a:gs>
              <a:gs pos="70000">
                <a:srgbClr val="F8E8E8"/>
              </a:gs>
              <a:gs pos="100000">
                <a:srgbClr val="FAF0F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Century Gothic" panose="020B0502020202020204" pitchFamily="34" charset="0"/>
              </a:rPr>
              <a:t>Проблемы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799569" y="1631187"/>
            <a:ext cx="7245483" cy="18784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sz="2400" b="1" dirty="0" smtClean="0">
                <a:latin typeface="Prata" panose="00000500000000000000" pitchFamily="2" charset="-52"/>
              </a:rPr>
              <a:t>Целевая аудитория</a:t>
            </a:r>
          </a:p>
          <a:p>
            <a:pPr marL="0" lvl="8" indent="0">
              <a:lnSpc>
                <a:spcPct val="100000"/>
              </a:lnSpc>
              <a:spcBef>
                <a:spcPts val="0"/>
              </a:spcBef>
              <a:buClr>
                <a:srgbClr val="1B1B1B"/>
              </a:buClr>
              <a:buSzPts val="1600"/>
              <a:buNone/>
              <a:defRPr/>
            </a:pPr>
            <a:endParaRPr lang="ru-RU" sz="1400" dirty="0" smtClean="0">
              <a:latin typeface="Century Gothic" panose="020B0502020202020204" pitchFamily="34" charset="0"/>
            </a:endParaRPr>
          </a:p>
          <a:p>
            <a:pPr marL="0" lvl="8" indent="0">
              <a:lnSpc>
                <a:spcPct val="100000"/>
              </a:lnSpc>
              <a:spcBef>
                <a:spcPts val="0"/>
              </a:spcBef>
              <a:buClr>
                <a:srgbClr val="1B1B1B"/>
              </a:buClr>
              <a:buSzPts val="1600"/>
              <a:buNone/>
              <a:defRPr/>
            </a:pPr>
            <a:r>
              <a:rPr lang="ru-RU" sz="2000" b="1" dirty="0" smtClean="0">
                <a:solidFill>
                  <a:srgbClr val="8F1377"/>
                </a:solidFill>
                <a:latin typeface="Century Gothic" panose="020B0502020202020204" pitchFamily="34" charset="0"/>
              </a:rPr>
              <a:t>1.</a:t>
            </a:r>
            <a:r>
              <a:rPr lang="ru-RU" dirty="0" smtClean="0">
                <a:latin typeface="Century Gothic" panose="020B0502020202020204" pitchFamily="34" charset="0"/>
              </a:rPr>
              <a:t> Люди, которые хотят </a:t>
            </a:r>
            <a:r>
              <a:rPr lang="ru-RU" dirty="0">
                <a:latin typeface="Century Gothic" panose="020B0502020202020204" pitchFamily="34" charset="0"/>
              </a:rPr>
              <a:t>выбрать букет или собрать свой</a:t>
            </a:r>
          </a:p>
          <a:p>
            <a:pPr marL="0" lvl="8" indent="0">
              <a:lnSpc>
                <a:spcPct val="100000"/>
              </a:lnSpc>
              <a:spcBef>
                <a:spcPts val="0"/>
              </a:spcBef>
              <a:buClr>
                <a:srgbClr val="1B1B1B"/>
              </a:buClr>
              <a:buSzPts val="1600"/>
              <a:buNone/>
              <a:defRPr/>
            </a:pPr>
            <a:r>
              <a:rPr lang="ru-RU" sz="2000" b="1" dirty="0">
                <a:solidFill>
                  <a:srgbClr val="8F1377"/>
                </a:solidFill>
                <a:latin typeface="Century Gothic" panose="020B0502020202020204" pitchFamily="34" charset="0"/>
              </a:rPr>
              <a:t>2. </a:t>
            </a:r>
            <a:r>
              <a:rPr lang="ru-RU" dirty="0" smtClean="0">
                <a:latin typeface="Century Gothic" panose="020B0502020202020204" pitchFamily="34" charset="0"/>
              </a:rPr>
              <a:t>Организации </a:t>
            </a:r>
            <a:r>
              <a:rPr lang="ru-RU" dirty="0">
                <a:latin typeface="Century Gothic" panose="020B0502020202020204" pitchFamily="34" charset="0"/>
              </a:rPr>
              <a:t>которые хотят продать цветы</a:t>
            </a:r>
          </a:p>
          <a:p>
            <a:pPr marL="0" lvl="8" indent="0">
              <a:lnSpc>
                <a:spcPct val="100000"/>
              </a:lnSpc>
              <a:spcBef>
                <a:spcPts val="0"/>
              </a:spcBef>
              <a:buClr>
                <a:srgbClr val="1B1B1B"/>
              </a:buClr>
              <a:buSzPts val="1600"/>
              <a:buNone/>
              <a:defRPr/>
            </a:pPr>
            <a:r>
              <a:rPr lang="ru-RU" sz="2000" b="1" dirty="0">
                <a:solidFill>
                  <a:srgbClr val="8F1377"/>
                </a:solidFill>
                <a:latin typeface="Century Gothic" panose="020B0502020202020204" pitchFamily="34" charset="0"/>
              </a:rPr>
              <a:t>3. </a:t>
            </a:r>
            <a:r>
              <a:rPr lang="ru-RU" dirty="0" smtClean="0">
                <a:latin typeface="Century Gothic" panose="020B0502020202020204" pitchFamily="34" charset="0"/>
              </a:rPr>
              <a:t>Курьеры которые хотят работать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035299" y="4941606"/>
            <a:ext cx="8763001" cy="1751792"/>
          </a:xfrm>
          <a:prstGeom prst="rect">
            <a:avLst/>
          </a:prstGeom>
          <a:gradFill>
            <a:gsLst>
              <a:gs pos="0">
                <a:srgbClr val="F3D9D9"/>
              </a:gs>
              <a:gs pos="46000">
                <a:srgbClr val="F8E8E8"/>
              </a:gs>
              <a:gs pos="70000">
                <a:srgbClr val="F8E8E8"/>
              </a:gs>
              <a:gs pos="100000">
                <a:srgbClr val="FAF0F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3192827" y="4492377"/>
            <a:ext cx="8160973" cy="21953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8" indent="0">
              <a:lnSpc>
                <a:spcPct val="100000"/>
              </a:lnSpc>
              <a:spcBef>
                <a:spcPts val="0"/>
              </a:spcBef>
              <a:buClr>
                <a:srgbClr val="1B1B1B"/>
              </a:buClr>
              <a:buSzPts val="1600"/>
              <a:buNone/>
              <a:defRPr/>
            </a:pPr>
            <a:r>
              <a:rPr lang="ru-RU" sz="2400" b="1" dirty="0" smtClean="0">
                <a:latin typeface="Prata" panose="00000500000000000000" pitchFamily="2" charset="-52"/>
              </a:rPr>
              <a:t>Формулировка </a:t>
            </a:r>
            <a:r>
              <a:rPr lang="ru-RU" sz="2400" b="1" dirty="0">
                <a:latin typeface="Prata" panose="00000500000000000000" pitchFamily="2" charset="-52"/>
              </a:rPr>
              <a:t>проблемы</a:t>
            </a:r>
            <a:r>
              <a:rPr lang="ru-RU" sz="2400" b="1" dirty="0" smtClean="0">
                <a:latin typeface="Prata" panose="00000500000000000000" pitchFamily="2" charset="-52"/>
              </a:rPr>
              <a:t>:</a:t>
            </a:r>
            <a:endParaRPr lang="en-US" sz="2400" b="1" dirty="0" smtClean="0">
              <a:latin typeface="Prata" panose="00000500000000000000" pitchFamily="2" charset="-52"/>
            </a:endParaRPr>
          </a:p>
          <a:p>
            <a:pPr marL="0" lvl="8" indent="0">
              <a:lnSpc>
                <a:spcPct val="100000"/>
              </a:lnSpc>
              <a:spcBef>
                <a:spcPts val="0"/>
              </a:spcBef>
              <a:buClr>
                <a:srgbClr val="1B1B1B"/>
              </a:buClr>
              <a:buSzPts val="1600"/>
              <a:buNone/>
              <a:defRPr/>
            </a:pPr>
            <a:endParaRPr lang="ru-RU" sz="1400" b="1" dirty="0">
              <a:latin typeface="Century Gothic" panose="020B0502020202020204" pitchFamily="34" charset="0"/>
            </a:endParaRPr>
          </a:p>
          <a:p>
            <a:pPr marL="0" lvl="8" indent="0">
              <a:lnSpc>
                <a:spcPct val="100000"/>
              </a:lnSpc>
              <a:spcBef>
                <a:spcPts val="0"/>
              </a:spcBef>
              <a:buClr>
                <a:srgbClr val="1B1B1B"/>
              </a:buClr>
              <a:buSzPts val="1600"/>
              <a:buNone/>
              <a:defRPr/>
            </a:pPr>
            <a:r>
              <a:rPr lang="en-US" sz="2000" b="1" dirty="0" smtClean="0">
                <a:solidFill>
                  <a:srgbClr val="8F1377"/>
                </a:solidFill>
                <a:latin typeface="Century Gothic" panose="020B0502020202020204" pitchFamily="34" charset="0"/>
              </a:rPr>
              <a:t>1. </a:t>
            </a:r>
            <a:r>
              <a:rPr lang="ru-RU" dirty="0" smtClean="0">
                <a:latin typeface="Century Gothic" panose="020B0502020202020204" pitchFamily="34" charset="0"/>
              </a:rPr>
              <a:t>Невозможность </a:t>
            </a:r>
            <a:r>
              <a:rPr lang="ru-RU" dirty="0">
                <a:latin typeface="Century Gothic" panose="020B0502020202020204" pitchFamily="34" charset="0"/>
              </a:rPr>
              <a:t>на сайте собрать свой собственный букет из цветов. Желание получить доставку в любое время дня и ночи</a:t>
            </a:r>
          </a:p>
          <a:p>
            <a:pPr marL="0" lvl="8" indent="0">
              <a:lnSpc>
                <a:spcPct val="100000"/>
              </a:lnSpc>
              <a:spcBef>
                <a:spcPts val="0"/>
              </a:spcBef>
              <a:buClr>
                <a:srgbClr val="1B1B1B"/>
              </a:buClr>
              <a:buSzPts val="1600"/>
              <a:buNone/>
              <a:defRPr/>
            </a:pPr>
            <a:r>
              <a:rPr lang="en-US" sz="2000" b="1" dirty="0">
                <a:solidFill>
                  <a:srgbClr val="8F1377"/>
                </a:solidFill>
                <a:latin typeface="Century Gothic" panose="020B0502020202020204" pitchFamily="34" charset="0"/>
              </a:rPr>
              <a:t>2.</a:t>
            </a:r>
            <a:r>
              <a:rPr lang="en-US" dirty="0" smtClean="0">
                <a:latin typeface="Century Gothic" panose="020B0502020202020204" pitchFamily="34" charset="0"/>
              </a:rPr>
              <a:t> </a:t>
            </a:r>
            <a:r>
              <a:rPr lang="ru-RU" dirty="0" smtClean="0">
                <a:latin typeface="Century Gothic" panose="020B0502020202020204" pitchFamily="34" charset="0"/>
              </a:rPr>
              <a:t>Для </a:t>
            </a:r>
            <a:r>
              <a:rPr lang="ru-RU" dirty="0">
                <a:latin typeface="Century Gothic" panose="020B0502020202020204" pitchFamily="34" charset="0"/>
              </a:rPr>
              <a:t>организаций </a:t>
            </a:r>
            <a:r>
              <a:rPr lang="en-US" dirty="0" smtClean="0">
                <a:latin typeface="Century Gothic" panose="020B0502020202020204" pitchFamily="34" charset="0"/>
              </a:rPr>
              <a:t>- </a:t>
            </a:r>
            <a:r>
              <a:rPr lang="ru-RU" dirty="0" smtClean="0">
                <a:latin typeface="Century Gothic" panose="020B0502020202020204" pitchFamily="34" charset="0"/>
              </a:rPr>
              <a:t>наличие </a:t>
            </a:r>
            <a:r>
              <a:rPr lang="ru-RU" dirty="0">
                <a:latin typeface="Century Gothic" panose="020B0502020202020204" pitchFamily="34" charset="0"/>
              </a:rPr>
              <a:t>продаж цветов (т.к. цветы являются продуктом который продаётся по праздникам)</a:t>
            </a:r>
          </a:p>
          <a:p>
            <a:pPr marL="0" lvl="8" indent="0">
              <a:lnSpc>
                <a:spcPct val="100000"/>
              </a:lnSpc>
              <a:spcBef>
                <a:spcPts val="0"/>
              </a:spcBef>
              <a:buClr>
                <a:srgbClr val="1B1B1B"/>
              </a:buClr>
              <a:buSzPts val="1600"/>
              <a:buNone/>
              <a:defRPr/>
            </a:pPr>
            <a:r>
              <a:rPr lang="en-US" sz="2000" b="1" dirty="0">
                <a:solidFill>
                  <a:srgbClr val="8F1377"/>
                </a:solidFill>
                <a:latin typeface="Century Gothic" panose="020B0502020202020204" pitchFamily="34" charset="0"/>
              </a:rPr>
              <a:t>3.</a:t>
            </a:r>
            <a:r>
              <a:rPr lang="en-US" dirty="0" smtClean="0">
                <a:latin typeface="Century Gothic" panose="020B0502020202020204" pitchFamily="34" charset="0"/>
              </a:rPr>
              <a:t> </a:t>
            </a:r>
            <a:r>
              <a:rPr lang="ru-RU" dirty="0" smtClean="0">
                <a:latin typeface="Century Gothic" panose="020B0502020202020204" pitchFamily="34" charset="0"/>
              </a:rPr>
              <a:t>Дополнительные </a:t>
            </a:r>
            <a:r>
              <a:rPr lang="ru-RU" dirty="0">
                <a:latin typeface="Century Gothic" panose="020B0502020202020204" pitchFamily="34" charset="0"/>
              </a:rPr>
              <a:t>вакансии </a:t>
            </a:r>
            <a:r>
              <a:rPr lang="ru-RU" dirty="0" smtClean="0">
                <a:latin typeface="Century Gothic" panose="020B0502020202020204" pitchFamily="34" charset="0"/>
              </a:rPr>
              <a:t>курьеров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H="1">
            <a:off x="11545048" y="3149600"/>
            <a:ext cx="24652" cy="3371122"/>
          </a:xfrm>
          <a:prstGeom prst="line">
            <a:avLst/>
          </a:prstGeom>
          <a:ln w="25400">
            <a:solidFill>
              <a:srgbClr val="8F1377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7273313" y="6693763"/>
            <a:ext cx="3915387" cy="5733"/>
          </a:xfrm>
          <a:prstGeom prst="line">
            <a:avLst/>
          </a:prstGeom>
          <a:ln w="25400">
            <a:solidFill>
              <a:srgbClr val="8F1377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264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743" b="97822" l="35167" r="679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167308">
            <a:off x="5621488" y="-1411326"/>
            <a:ext cx="11428571" cy="48095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1881" l="71000" r="97250">
                        <a14:foregroundMark x1="71750" y1="11881" x2="97000" y2="83168"/>
                        <a14:foregroundMark x1="74417" y1="72475" x2="90167" y2="198"/>
                        <a14:foregroundMark x1="74583" y1="43564" x2="94167" y2="85347"/>
                        <a14:foregroundMark x1="87417" y1="87525" x2="97250" y2="42772"/>
                        <a14:foregroundMark x1="95750" y1="21584" x2="82750" y2="90297"/>
                        <a14:foregroundMark x1="93750" y1="14851" x2="78750" y2="58614"/>
                        <a14:foregroundMark x1="80500" y1="9703" x2="81000" y2="46535"/>
                        <a14:foregroundMark x1="74417" y1="9901" x2="86583" y2="40990"/>
                        <a14:foregroundMark x1="92667" y1="91881" x2="90250" y2="823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94512">
            <a:off x="2769158" y="5102"/>
            <a:ext cx="11428571" cy="480952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62" b="98020" l="333" r="29500">
                        <a14:foregroundMark x1="5750" y1="22772" x2="29583" y2="8119"/>
                        <a14:foregroundMark x1="18000" y1="8119" x2="11083" y2="85743"/>
                        <a14:foregroundMark x1="25750" y1="96832" x2="333" y2="58614"/>
                        <a14:backgroundMark x1="1083" y1="77822" x2="7250" y2="97426"/>
                        <a14:backgroundMark x1="14583" y1="93069" x2="20833" y2="99406"/>
                        <a14:backgroundMark x1="1417" y1="68317" x2="417" y2="659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37252">
            <a:off x="-1582863" y="982211"/>
            <a:ext cx="11428571" cy="480952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89448">
            <a:off x="18474135" y="-5503310"/>
            <a:ext cx="510921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Century Gothic" panose="020B0502020202020204" pitchFamily="34" charset="0"/>
              </a:rPr>
              <a:t>Аналоги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838200" y="2185988"/>
            <a:ext cx="10515600" cy="24019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8" indent="0">
              <a:lnSpc>
                <a:spcPct val="100000"/>
              </a:lnSpc>
              <a:spcBef>
                <a:spcPts val="0"/>
              </a:spcBef>
              <a:buClr>
                <a:srgbClr val="1B1B1B"/>
              </a:buClr>
              <a:buSzPts val="1600"/>
              <a:buNone/>
              <a:defRPr/>
            </a:pPr>
            <a:r>
              <a:rPr lang="ru-RU" sz="2200" dirty="0" smtClean="0">
                <a:latin typeface="Century Gothic" panose="020B0502020202020204" pitchFamily="34" charset="0"/>
              </a:rPr>
              <a:t>На </a:t>
            </a:r>
            <a:r>
              <a:rPr lang="ru-RU" sz="2200" dirty="0">
                <a:latin typeface="Century Gothic" panose="020B0502020202020204" pitchFamily="34" charset="0"/>
              </a:rPr>
              <a:t>данный момент не было найдено на </a:t>
            </a:r>
            <a:r>
              <a:rPr lang="ru-RU" sz="2200" dirty="0" smtClean="0">
                <a:latin typeface="Century Gothic" panose="020B0502020202020204" pitchFamily="34" charset="0"/>
              </a:rPr>
              <a:t>сайтах</a:t>
            </a:r>
            <a:r>
              <a:rPr lang="en-US" sz="2200" dirty="0" smtClean="0">
                <a:latin typeface="Century Gothic" panose="020B0502020202020204" pitchFamily="34" charset="0"/>
              </a:rPr>
              <a:t>-</a:t>
            </a:r>
            <a:r>
              <a:rPr lang="ru-RU" sz="2200" dirty="0" smtClean="0">
                <a:latin typeface="Century Gothic" panose="020B0502020202020204" pitchFamily="34" charset="0"/>
              </a:rPr>
              <a:t>аналогах </a:t>
            </a:r>
            <a:r>
              <a:rPr lang="ru-RU" sz="2200" dirty="0">
                <a:latin typeface="Century Gothic" panose="020B0502020202020204" pitchFamily="34" charset="0"/>
              </a:rPr>
              <a:t>возможностей собирать собственный букет цветов </a:t>
            </a:r>
            <a:r>
              <a:rPr lang="ru-RU" sz="2200" dirty="0" smtClean="0">
                <a:latin typeface="Century Gothic" panose="020B0502020202020204" pitchFamily="34" charset="0"/>
              </a:rPr>
              <a:t>онлайн (также не нашли способ собрать свой букет при помощи </a:t>
            </a:r>
            <a:r>
              <a:rPr lang="ru-RU" sz="2200" b="1" dirty="0" err="1" smtClean="0">
                <a:solidFill>
                  <a:srgbClr val="8F1377"/>
                </a:solidFill>
                <a:latin typeface="Century Gothic" panose="020B0502020202020204" pitchFamily="34" charset="0"/>
              </a:rPr>
              <a:t>нейросети</a:t>
            </a:r>
            <a:r>
              <a:rPr lang="ru-RU" sz="2200" dirty="0" smtClean="0">
                <a:latin typeface="Century Gothic" panose="020B0502020202020204" pitchFamily="34" charset="0"/>
              </a:rPr>
              <a:t>), </a:t>
            </a:r>
            <a:r>
              <a:rPr lang="ru-RU" sz="2200" dirty="0">
                <a:latin typeface="Century Gothic" panose="020B0502020202020204" pitchFamily="34" charset="0"/>
              </a:rPr>
              <a:t>а только через </a:t>
            </a:r>
            <a:r>
              <a:rPr lang="ru-RU" sz="2200" dirty="0" smtClean="0">
                <a:latin typeface="Century Gothic" panose="020B0502020202020204" pitchFamily="34" charset="0"/>
              </a:rPr>
              <a:t>консультацию </a:t>
            </a:r>
            <a:r>
              <a:rPr lang="ru-RU" sz="2200" dirty="0">
                <a:latin typeface="Century Gothic" panose="020B0502020202020204" pitchFamily="34" charset="0"/>
              </a:rPr>
              <a:t>или звонок, что не очевидно для посетителей </a:t>
            </a:r>
            <a:r>
              <a:rPr lang="ru-RU" sz="2200" dirty="0" smtClean="0">
                <a:latin typeface="Century Gothic" panose="020B0502020202020204" pitchFamily="34" charset="0"/>
              </a:rPr>
              <a:t>сайтов</a:t>
            </a:r>
            <a:endParaRPr lang="ru-RU" sz="2200" dirty="0">
              <a:latin typeface="Century Gothic" panose="020B0502020202020204" pitchFamily="34" charset="0"/>
            </a:endParaRPr>
          </a:p>
          <a:p>
            <a:pPr marL="0" lvl="8" indent="0">
              <a:lnSpc>
                <a:spcPct val="100000"/>
              </a:lnSpc>
              <a:spcBef>
                <a:spcPts val="0"/>
              </a:spcBef>
              <a:buClr>
                <a:srgbClr val="1B1B1B"/>
              </a:buClr>
              <a:buSzPts val="1600"/>
              <a:buNone/>
              <a:defRPr/>
            </a:pPr>
            <a:endParaRPr lang="ru-RU" sz="2200" dirty="0">
              <a:latin typeface="Century Gothic" panose="020B0502020202020204" pitchFamily="34" charset="0"/>
            </a:endParaRPr>
          </a:p>
          <a:p>
            <a:pPr marL="0" lvl="8" indent="0">
              <a:lnSpc>
                <a:spcPct val="100000"/>
              </a:lnSpc>
              <a:spcBef>
                <a:spcPts val="0"/>
              </a:spcBef>
              <a:buClr>
                <a:srgbClr val="1B1B1B"/>
              </a:buClr>
              <a:buSzPts val="1600"/>
              <a:buNone/>
              <a:defRPr/>
            </a:pPr>
            <a:r>
              <a:rPr lang="ru-RU" sz="2200" dirty="0">
                <a:latin typeface="Century Gothic" panose="020B0502020202020204" pitchFamily="34" charset="0"/>
              </a:rPr>
              <a:t>Круглосуточную доставку предоставляет большинство </a:t>
            </a:r>
            <a:r>
              <a:rPr lang="ru-RU" sz="2200" dirty="0" smtClean="0">
                <a:latin typeface="Century Gothic" panose="020B0502020202020204" pitchFamily="34" charset="0"/>
              </a:rPr>
              <a:t>площадок</a:t>
            </a:r>
            <a:endParaRPr lang="ru-RU" sz="2200" dirty="0">
              <a:latin typeface="Century Gothic" panose="020B0502020202020204" pitchFamily="34" charset="0"/>
            </a:endParaRPr>
          </a:p>
          <a:p>
            <a:pPr marL="0" lvl="8" indent="0">
              <a:lnSpc>
                <a:spcPct val="100000"/>
              </a:lnSpc>
              <a:spcBef>
                <a:spcPts val="0"/>
              </a:spcBef>
              <a:buClr>
                <a:srgbClr val="1B1B1B"/>
              </a:buClr>
              <a:buSzPts val="1600"/>
              <a:buNone/>
              <a:defRPr/>
            </a:pPr>
            <a:endParaRPr lang="ru-RU" dirty="0" smtClean="0">
              <a:latin typeface="Century Gothic" panose="020B0502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53347" y="7351874"/>
            <a:ext cx="11428571" cy="48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00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-111125"/>
            <a:ext cx="10515600" cy="1325563"/>
          </a:xfrm>
        </p:spPr>
        <p:txBody>
          <a:bodyPr/>
          <a:lstStyle/>
          <a:p>
            <a:pPr algn="ctr"/>
            <a:r>
              <a:rPr lang="ru-RU" dirty="0" smtClean="0">
                <a:latin typeface="Century Gothic" panose="020B0502020202020204" pitchFamily="34" charset="0"/>
              </a:rPr>
              <a:t>Конкуренты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618966" y="7161852"/>
            <a:ext cx="3504223" cy="32818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8" indent="0">
              <a:buClr>
                <a:srgbClr val="1B1B1B"/>
              </a:buClr>
              <a:buSzPct val="100000"/>
              <a:buNone/>
              <a:defRPr/>
            </a:pPr>
            <a:r>
              <a:rPr lang="ru-RU" sz="2000" b="1" dirty="0" smtClean="0">
                <a:solidFill>
                  <a:srgbClr val="8F1377"/>
                </a:solidFill>
                <a:latin typeface="Century Gothic" panose="020B0502020202020204" pitchFamily="34" charset="0"/>
              </a:rPr>
              <a:t>1. </a:t>
            </a:r>
            <a:r>
              <a:rPr lang="en-US" dirty="0" err="1" smtClean="0">
                <a:latin typeface="Century Gothic" panose="020B0502020202020204" pitchFamily="34" charset="0"/>
              </a:rPr>
              <a:t>Flowwow</a:t>
            </a:r>
            <a:r>
              <a:rPr lang="ru-RU" dirty="0" smtClean="0">
                <a:latin typeface="Century Gothic" panose="020B0502020202020204" pitchFamily="34" charset="0"/>
              </a:rPr>
              <a:t> </a:t>
            </a:r>
          </a:p>
          <a:p>
            <a:pPr marL="0" lvl="8" indent="0">
              <a:buClr>
                <a:srgbClr val="1B1B1B"/>
              </a:buClr>
              <a:buSzPct val="100000"/>
              <a:buNone/>
              <a:defRPr/>
            </a:pPr>
            <a:endParaRPr lang="ru-RU" sz="1050" dirty="0" smtClean="0">
              <a:latin typeface="Century Gothic" panose="020B0502020202020204" pitchFamily="34" charset="0"/>
            </a:endParaRPr>
          </a:p>
          <a:p>
            <a:pPr marL="0" lvl="8" indent="0">
              <a:buClr>
                <a:srgbClr val="1B1B1B"/>
              </a:buClr>
              <a:buSzPct val="100000"/>
              <a:buNone/>
              <a:defRPr/>
            </a:pPr>
            <a:r>
              <a:rPr lang="ru-RU" sz="2000" b="1" dirty="0" smtClean="0">
                <a:solidFill>
                  <a:srgbClr val="8F1377"/>
                </a:solidFill>
                <a:latin typeface="Century Gothic" panose="020B0502020202020204" pitchFamily="34" charset="0"/>
              </a:rPr>
              <a:t>2</a:t>
            </a:r>
            <a:r>
              <a:rPr lang="ru-RU" sz="2000" b="1" dirty="0">
                <a:solidFill>
                  <a:srgbClr val="8F1377"/>
                </a:solidFill>
                <a:latin typeface="Century Gothic" panose="020B0502020202020204" pitchFamily="34" charset="0"/>
              </a:rPr>
              <a:t>. </a:t>
            </a:r>
            <a:r>
              <a:rPr lang="ru-RU" dirty="0" smtClean="0">
                <a:latin typeface="Century Gothic" panose="020B0502020202020204" pitchFamily="34" charset="0"/>
              </a:rPr>
              <a:t>Флорида</a:t>
            </a:r>
          </a:p>
          <a:p>
            <a:pPr marL="0" lvl="8" indent="0">
              <a:buClr>
                <a:srgbClr val="1B1B1B"/>
              </a:buClr>
              <a:buSzPct val="100000"/>
              <a:buNone/>
              <a:defRPr/>
            </a:pPr>
            <a:endParaRPr lang="ru-RU" sz="1050" dirty="0" smtClean="0">
              <a:latin typeface="Century Gothic" panose="020B0502020202020204" pitchFamily="34" charset="0"/>
            </a:endParaRPr>
          </a:p>
          <a:p>
            <a:pPr marL="0" lvl="8" indent="0">
              <a:buClr>
                <a:srgbClr val="1B1B1B"/>
              </a:buClr>
              <a:buSzPct val="100000"/>
              <a:buNone/>
              <a:defRPr/>
            </a:pPr>
            <a:r>
              <a:rPr lang="ru-RU" sz="2000" b="1" dirty="0" smtClean="0">
                <a:solidFill>
                  <a:srgbClr val="8F1377"/>
                </a:solidFill>
                <a:latin typeface="Century Gothic" panose="020B0502020202020204" pitchFamily="34" charset="0"/>
              </a:rPr>
              <a:t>3</a:t>
            </a:r>
            <a:r>
              <a:rPr lang="ru-RU" sz="2000" b="1" dirty="0">
                <a:solidFill>
                  <a:srgbClr val="8F1377"/>
                </a:solidFill>
                <a:latin typeface="Century Gothic" panose="020B0502020202020204" pitchFamily="34" charset="0"/>
              </a:rPr>
              <a:t>. </a:t>
            </a:r>
            <a:r>
              <a:rPr lang="ru-RU" dirty="0" smtClean="0">
                <a:latin typeface="Century Gothic" panose="020B0502020202020204" pitchFamily="34" charset="0"/>
              </a:rPr>
              <a:t>Цветы </a:t>
            </a:r>
            <a:r>
              <a:rPr lang="ru-RU" dirty="0">
                <a:latin typeface="Century Gothic" panose="020B0502020202020204" pitchFamily="34" charset="0"/>
              </a:rPr>
              <a:t>у </a:t>
            </a:r>
            <a:r>
              <a:rPr lang="ru-RU" dirty="0" smtClean="0">
                <a:latin typeface="Century Gothic" panose="020B0502020202020204" pitchFamily="34" charset="0"/>
              </a:rPr>
              <a:t>яблоньки</a:t>
            </a:r>
          </a:p>
          <a:p>
            <a:pPr marL="0" lvl="8" indent="0">
              <a:buClr>
                <a:srgbClr val="1B1B1B"/>
              </a:buClr>
              <a:buSzPct val="100000"/>
              <a:buNone/>
              <a:defRPr/>
            </a:pPr>
            <a:endParaRPr lang="ru-RU" sz="1050" dirty="0" smtClean="0">
              <a:latin typeface="Century Gothic" panose="020B0502020202020204" pitchFamily="34" charset="0"/>
            </a:endParaRPr>
          </a:p>
          <a:p>
            <a:pPr marL="0" lvl="8" indent="0">
              <a:buClr>
                <a:srgbClr val="1B1B1B"/>
              </a:buClr>
              <a:buSzPct val="100000"/>
              <a:buNone/>
              <a:defRPr/>
            </a:pPr>
            <a:r>
              <a:rPr lang="ru-RU" sz="2000" b="1" dirty="0" smtClean="0">
                <a:solidFill>
                  <a:srgbClr val="8F1377"/>
                </a:solidFill>
                <a:latin typeface="Century Gothic" panose="020B0502020202020204" pitchFamily="34" charset="0"/>
              </a:rPr>
              <a:t>4</a:t>
            </a:r>
            <a:r>
              <a:rPr lang="ru-RU" sz="2000" b="1" dirty="0">
                <a:solidFill>
                  <a:srgbClr val="8F1377"/>
                </a:solidFill>
                <a:latin typeface="Century Gothic" panose="020B0502020202020204" pitchFamily="34" charset="0"/>
              </a:rPr>
              <a:t>. </a:t>
            </a:r>
            <a:r>
              <a:rPr lang="ru-RU" dirty="0" smtClean="0">
                <a:latin typeface="Century Gothic" panose="020B0502020202020204" pitchFamily="34" charset="0"/>
              </a:rPr>
              <a:t>Салон </a:t>
            </a:r>
            <a:r>
              <a:rPr lang="ru-RU" dirty="0">
                <a:latin typeface="Century Gothic" panose="020B0502020202020204" pitchFamily="34" charset="0"/>
              </a:rPr>
              <a:t>цветов </a:t>
            </a:r>
            <a:r>
              <a:rPr lang="ru-RU" dirty="0" err="1" smtClean="0">
                <a:latin typeface="Century Gothic" panose="020B0502020202020204" pitchFamily="34" charset="0"/>
              </a:rPr>
              <a:t>Абари</a:t>
            </a:r>
            <a:endParaRPr lang="ru-RU" dirty="0" smtClean="0">
              <a:latin typeface="Century Gothic" panose="020B0502020202020204" pitchFamily="34" charset="0"/>
            </a:endParaRPr>
          </a:p>
          <a:p>
            <a:pPr marL="0" lvl="8" indent="0">
              <a:buClr>
                <a:srgbClr val="1B1B1B"/>
              </a:buClr>
              <a:buSzPct val="100000"/>
              <a:buNone/>
              <a:defRPr/>
            </a:pPr>
            <a:endParaRPr lang="ru-RU" sz="1050" dirty="0">
              <a:latin typeface="Century Gothic" panose="020B0502020202020204" pitchFamily="34" charset="0"/>
            </a:endParaRPr>
          </a:p>
          <a:p>
            <a:pPr marL="0" lvl="8" indent="0">
              <a:buClr>
                <a:srgbClr val="1B1B1B"/>
              </a:buClr>
              <a:buSzPts val="1600"/>
              <a:buNone/>
              <a:defRPr/>
            </a:pPr>
            <a:r>
              <a:rPr lang="ru-RU" sz="2000" b="1" dirty="0">
                <a:solidFill>
                  <a:srgbClr val="8F1377"/>
                </a:solidFill>
                <a:latin typeface="Century Gothic" panose="020B0502020202020204" pitchFamily="34" charset="0"/>
              </a:rPr>
              <a:t>5. </a:t>
            </a:r>
            <a:r>
              <a:rPr lang="en-US" dirty="0" err="1" smtClean="0">
                <a:latin typeface="Century Gothic" panose="020B0502020202020204" pitchFamily="34" charset="0"/>
              </a:rPr>
              <a:t>Interflora</a:t>
            </a:r>
            <a:endParaRPr lang="ru-RU" dirty="0" smtClean="0">
              <a:latin typeface="Century Gothic" panose="020B0502020202020204" pitchFamily="34" charset="0"/>
            </a:endParaRPr>
          </a:p>
          <a:p>
            <a:pPr marL="0" lvl="8" indent="0">
              <a:buClr>
                <a:srgbClr val="1B1B1B"/>
              </a:buClr>
              <a:buSzPts val="1600"/>
              <a:buNone/>
              <a:defRPr/>
            </a:pPr>
            <a:endParaRPr lang="ru-RU" sz="1050" dirty="0" smtClean="0">
              <a:latin typeface="Century Gothic" panose="020B0502020202020204" pitchFamily="34" charset="0"/>
            </a:endParaRPr>
          </a:p>
          <a:p>
            <a:pPr marL="0" lvl="8" indent="0">
              <a:buClr>
                <a:srgbClr val="1B1B1B"/>
              </a:buClr>
              <a:buSzPts val="1600"/>
              <a:buNone/>
              <a:defRPr/>
            </a:pPr>
            <a:r>
              <a:rPr lang="ru-RU" sz="2000" b="1" dirty="0" smtClean="0">
                <a:solidFill>
                  <a:srgbClr val="8F1377"/>
                </a:solidFill>
                <a:latin typeface="Century Gothic" panose="020B0502020202020204" pitchFamily="34" charset="0"/>
              </a:rPr>
              <a:t>6. </a:t>
            </a:r>
            <a:r>
              <a:rPr lang="ru-RU" dirty="0" smtClean="0">
                <a:latin typeface="Century Gothic" panose="020B0502020202020204" pitchFamily="34" charset="0"/>
              </a:rPr>
              <a:t>Цветы России</a:t>
            </a:r>
          </a:p>
          <a:p>
            <a:pPr marL="0" lvl="8" indent="0">
              <a:lnSpc>
                <a:spcPct val="100000"/>
              </a:lnSpc>
              <a:spcBef>
                <a:spcPts val="0"/>
              </a:spcBef>
              <a:buClr>
                <a:srgbClr val="1B1B1B"/>
              </a:buClr>
              <a:buSzPts val="1600"/>
              <a:buNone/>
              <a:defRPr/>
            </a:pPr>
            <a:endParaRPr lang="ru-RU" sz="2000" b="1" dirty="0">
              <a:solidFill>
                <a:srgbClr val="8F1377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87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-111125"/>
            <a:ext cx="10515600" cy="1325563"/>
          </a:xfrm>
        </p:spPr>
        <p:txBody>
          <a:bodyPr/>
          <a:lstStyle/>
          <a:p>
            <a:pPr algn="ctr"/>
            <a:r>
              <a:rPr lang="ru-RU" dirty="0" smtClean="0">
                <a:latin typeface="Century Gothic" panose="020B0502020202020204" pitchFamily="34" charset="0"/>
              </a:rPr>
              <a:t>Рынки</a:t>
            </a:r>
            <a:endParaRPr lang="ru-RU" dirty="0">
              <a:latin typeface="Century Gothic" panose="020B0502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9373" flipH="1">
            <a:off x="388367" y="5010907"/>
            <a:ext cx="2118866" cy="36941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48996" flipH="1">
            <a:off x="-932432" y="-61154"/>
            <a:ext cx="2118866" cy="3694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72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80" b="100000" l="9929" r="89894">
                        <a14:foregroundMark x1="48936" y1="56986" x2="43794" y2="70559"/>
                        <a14:foregroundMark x1="55319" y1="59182" x2="43794" y2="69162"/>
                        <a14:foregroundMark x1="31915" y1="59980" x2="39716" y2="70259"/>
                        <a14:foregroundMark x1="20922" y1="69461" x2="39184" y2="82236"/>
                        <a14:foregroundMark x1="20745" y1="84631" x2="47695" y2="96906"/>
                        <a14:foregroundMark x1="52660" y1="85130" x2="39362" y2="93713"/>
                        <a14:foregroundMark x1="21277" y1="95808" x2="45035" y2="99900"/>
                        <a14:foregroundMark x1="23582" y1="99202" x2="35638" y2="83733"/>
                        <a14:foregroundMark x1="27660" y1="80140" x2="31560" y2="83932"/>
                        <a14:foregroundMark x1="43085" y1="88922" x2="38652" y2="71657"/>
                        <a14:foregroundMark x1="38121" y1="70958" x2="32270" y2="81537"/>
                        <a14:foregroundMark x1="37943" y1="57485" x2="54078" y2="59182"/>
                        <a14:foregroundMark x1="46809" y1="53593" x2="56028" y2="59581"/>
                        <a14:foregroundMark x1="52660" y1="69361" x2="55674" y2="68263"/>
                        <a14:foregroundMark x1="53723" y1="67665" x2="51596" y2="69062"/>
                        <a14:foregroundMark x1="57447" y1="76248" x2="57447" y2="76248"/>
                        <a14:foregroundMark x1="48404" y1="67964" x2="48404" y2="67964"/>
                        <a14:foregroundMark x1="48936" y1="66267" x2="48936" y2="66267"/>
                        <a14:foregroundMark x1="43794" y1="72754" x2="50709" y2="69261"/>
                        <a14:foregroundMark x1="53901" y1="75250" x2="56738" y2="78044"/>
                        <a14:foregroundMark x1="57092" y1="78543" x2="57092" y2="78543"/>
                        <a14:backgroundMark x1="84929" y1="90818" x2="84929" y2="31936"/>
                        <a14:backgroundMark x1="78901" y1="67365" x2="70922" y2="86926"/>
                        <a14:backgroundMark x1="56028" y1="89321" x2="85816" y2="88323"/>
                        <a14:backgroundMark x1="61879" y1="92216" x2="64184" y2="80040"/>
                        <a14:backgroundMark x1="78546" y1="67665" x2="59574" y2="82036"/>
                        <a14:backgroundMark x1="51241" y1="71257" x2="54433" y2="72255"/>
                        <a14:backgroundMark x1="44504" y1="74850" x2="49823" y2="72954"/>
                        <a14:backgroundMark x1="50709" y1="67665" x2="54965" y2="62475"/>
                        <a14:backgroundMark x1="51064" y1="65968" x2="49468" y2="67465"/>
                        <a14:backgroundMark x1="51418" y1="67265" x2="48582" y2="68962"/>
                        <a14:backgroundMark x1="51773" y1="70359" x2="51773" y2="70359"/>
                        <a14:backgroundMark x1="51241" y1="68663" x2="51241" y2="68663"/>
                        <a14:backgroundMark x1="51064" y1="68563" x2="52305" y2="66467"/>
                        <a14:backgroundMark x1="50532" y1="74052" x2="58156" y2="74052"/>
                        <a14:backgroundMark x1="57979" y1="80439" x2="62411" y2="78144"/>
                        <a14:backgroundMark x1="55142" y1="80339" x2="59929" y2="77745"/>
                        <a14:backgroundMark x1="61348" y1="76747" x2="56915" y2="79142"/>
                        <a14:backgroundMark x1="56383" y1="82934" x2="56383" y2="829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6693">
            <a:off x="-98488" y="920265"/>
            <a:ext cx="3914870" cy="6858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100" y="0"/>
            <a:ext cx="33909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904" y="0"/>
            <a:ext cx="3860192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Century Gothic" panose="020B0502020202020204" pitchFamily="34" charset="0"/>
              </a:rPr>
              <a:t>Бизнес-модель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495300" y="1557339"/>
            <a:ext cx="5753100" cy="4974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8" indent="0">
              <a:lnSpc>
                <a:spcPct val="100000"/>
              </a:lnSpc>
              <a:spcBef>
                <a:spcPts val="0"/>
              </a:spcBef>
              <a:buClr>
                <a:srgbClr val="1B1B1B"/>
              </a:buClr>
              <a:buSzPts val="1600"/>
              <a:buNone/>
              <a:defRPr/>
            </a:pPr>
            <a:r>
              <a:rPr lang="ru-RU" sz="2000" b="1" dirty="0" smtClean="0">
                <a:solidFill>
                  <a:srgbClr val="8F1377"/>
                </a:solidFill>
                <a:latin typeface="Century Gothic" panose="020B0502020202020204" pitchFamily="34" charset="0"/>
              </a:rPr>
              <a:t>Цветочные композиции </a:t>
            </a:r>
            <a:r>
              <a:rPr lang="ru-RU" sz="2000" dirty="0" smtClean="0">
                <a:latin typeface="Century Gothic" panose="020B0502020202020204" pitchFamily="34" charset="0"/>
              </a:rPr>
              <a:t>– 2000 руб. до 5000 руб.</a:t>
            </a:r>
          </a:p>
          <a:p>
            <a:pPr marL="0" lvl="8" indent="0">
              <a:lnSpc>
                <a:spcPct val="100000"/>
              </a:lnSpc>
              <a:spcBef>
                <a:spcPts val="0"/>
              </a:spcBef>
              <a:buClr>
                <a:srgbClr val="1B1B1B"/>
              </a:buClr>
              <a:buSzPts val="1600"/>
              <a:buNone/>
              <a:defRPr/>
            </a:pPr>
            <a:endParaRPr lang="ru-RU" sz="2000" dirty="0">
              <a:latin typeface="Century Gothic" panose="020B0502020202020204" pitchFamily="34" charset="0"/>
            </a:endParaRPr>
          </a:p>
          <a:p>
            <a:pPr marL="0" lvl="8" indent="0">
              <a:lnSpc>
                <a:spcPct val="100000"/>
              </a:lnSpc>
              <a:spcBef>
                <a:spcPts val="0"/>
              </a:spcBef>
              <a:buClr>
                <a:srgbClr val="1B1B1B"/>
              </a:buClr>
              <a:buSzPts val="1600"/>
              <a:buNone/>
              <a:defRPr/>
            </a:pPr>
            <a:r>
              <a:rPr lang="ru-RU" sz="2000" dirty="0" smtClean="0">
                <a:latin typeface="Century Gothic" panose="020B0502020202020204" pitchFamily="34" charset="0"/>
              </a:rPr>
              <a:t>Наш сайт поможет покупателю найти подходящие цветы на любой случай: праздники, встречи с друзьями и родственниками, памятные даты и прочие поводы для покупки цветов. </a:t>
            </a:r>
          </a:p>
          <a:p>
            <a:pPr marL="0" lvl="8" indent="0">
              <a:lnSpc>
                <a:spcPct val="100000"/>
              </a:lnSpc>
              <a:spcBef>
                <a:spcPts val="0"/>
              </a:spcBef>
              <a:buClr>
                <a:srgbClr val="1B1B1B"/>
              </a:buClr>
              <a:buSzPts val="1600"/>
              <a:buNone/>
              <a:defRPr/>
            </a:pPr>
            <a:r>
              <a:rPr lang="ru-RU" sz="2000" dirty="0">
                <a:latin typeface="Century Gothic" panose="020B0502020202020204" pitchFamily="34" charset="0"/>
              </a:rPr>
              <a:t>Сможем создать уникальный букет с </a:t>
            </a:r>
            <a:r>
              <a:rPr lang="ru-RU" sz="2000" dirty="0" smtClean="0">
                <a:latin typeface="Century Gothic" panose="020B0502020202020204" pitchFamily="34" charset="0"/>
              </a:rPr>
              <a:t>использованием </a:t>
            </a:r>
            <a:r>
              <a:rPr lang="ru-RU" sz="2000" b="1" dirty="0" err="1" smtClean="0">
                <a:solidFill>
                  <a:srgbClr val="8F1377"/>
                </a:solidFill>
                <a:latin typeface="Century Gothic" panose="020B0502020202020204" pitchFamily="34" charset="0"/>
              </a:rPr>
              <a:t>нейросети</a:t>
            </a:r>
            <a:r>
              <a:rPr lang="ru-RU" sz="2000" dirty="0" smtClean="0">
                <a:latin typeface="Century Gothic" panose="020B0502020202020204" pitchFamily="34" charset="0"/>
              </a:rPr>
              <a:t>, а также </a:t>
            </a:r>
            <a:r>
              <a:rPr lang="ru-RU" sz="2000" b="1" dirty="0" smtClean="0">
                <a:solidFill>
                  <a:srgbClr val="8F1377"/>
                </a:solidFill>
                <a:latin typeface="Century Gothic" panose="020B0502020202020204" pitchFamily="34" charset="0"/>
              </a:rPr>
              <a:t>подобрать </a:t>
            </a:r>
            <a:r>
              <a:rPr lang="ru-RU" sz="2000" b="1" dirty="0">
                <a:solidFill>
                  <a:srgbClr val="8F1377"/>
                </a:solidFill>
                <a:latin typeface="Century Gothic" panose="020B0502020202020204" pitchFamily="34" charset="0"/>
              </a:rPr>
              <a:t>композицию </a:t>
            </a:r>
            <a:r>
              <a:rPr lang="ru-RU" sz="2000" dirty="0">
                <a:latin typeface="Century Gothic" panose="020B0502020202020204" pitchFamily="34" charset="0"/>
              </a:rPr>
              <a:t>с помощью </a:t>
            </a:r>
            <a:r>
              <a:rPr lang="ru-RU" sz="2000" dirty="0" smtClean="0">
                <a:latin typeface="Century Gothic" panose="020B0502020202020204" pitchFamily="34" charset="0"/>
              </a:rPr>
              <a:t>ассистента </a:t>
            </a:r>
            <a:r>
              <a:rPr lang="ru-RU" sz="2000" dirty="0">
                <a:latin typeface="Century Gothic" panose="020B0502020202020204" pitchFamily="34" charset="0"/>
              </a:rPr>
              <a:t>или выбрать вариант из каталога. </a:t>
            </a:r>
            <a:endParaRPr lang="ru-RU" sz="2000" dirty="0" smtClean="0">
              <a:latin typeface="Century Gothic" panose="020B0502020202020204" pitchFamily="34" charset="0"/>
            </a:endParaRPr>
          </a:p>
          <a:p>
            <a:pPr marL="0" lvl="8" indent="0">
              <a:lnSpc>
                <a:spcPct val="100000"/>
              </a:lnSpc>
              <a:spcBef>
                <a:spcPts val="0"/>
              </a:spcBef>
              <a:buClr>
                <a:srgbClr val="1B1B1B"/>
              </a:buClr>
              <a:buSzPts val="1600"/>
              <a:buNone/>
              <a:defRPr/>
            </a:pPr>
            <a:r>
              <a:rPr lang="ru-RU" sz="2000" dirty="0" smtClean="0">
                <a:latin typeface="Century Gothic" panose="020B0502020202020204" pitchFamily="34" charset="0"/>
              </a:rPr>
              <a:t>Сайт </a:t>
            </a:r>
            <a:r>
              <a:rPr lang="ru-RU" sz="2000" b="1" dirty="0">
                <a:solidFill>
                  <a:srgbClr val="8F1377"/>
                </a:solidFill>
                <a:latin typeface="Century Gothic" panose="020B0502020202020204" pitchFamily="34" charset="0"/>
              </a:rPr>
              <a:t>решит проблему </a:t>
            </a:r>
            <a:r>
              <a:rPr lang="ru-RU" sz="2000" dirty="0">
                <a:latin typeface="Century Gothic" panose="020B0502020202020204" pitchFamily="34" charset="0"/>
              </a:rPr>
              <a:t>долгого выбора подарка и избавит от лишних проблем с поиском качественного товара.</a:t>
            </a:r>
          </a:p>
          <a:p>
            <a:pPr marL="0" lvl="8" indent="0">
              <a:lnSpc>
                <a:spcPct val="100000"/>
              </a:lnSpc>
              <a:spcBef>
                <a:spcPts val="0"/>
              </a:spcBef>
              <a:buClr>
                <a:srgbClr val="1B1B1B"/>
              </a:buClr>
              <a:buSzPts val="1600"/>
              <a:buNone/>
              <a:defRPr/>
            </a:pPr>
            <a:endParaRPr lang="ru-RU" sz="2200" dirty="0">
              <a:latin typeface="Century Gothic" panose="020B0502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377" y="1410509"/>
            <a:ext cx="4779242" cy="6254085"/>
          </a:xfrm>
          <a:prstGeom prst="rect">
            <a:avLst/>
          </a:prstGeom>
          <a:ln>
            <a:solidFill>
              <a:srgbClr val="F3D9D9"/>
            </a:solidFill>
          </a:ln>
        </p:spPr>
      </p:pic>
    </p:spTree>
    <p:extLst>
      <p:ext uri="{BB962C8B-B14F-4D97-AF65-F5344CB8AC3E}">
        <p14:creationId xmlns:p14="http://schemas.microsoft.com/office/powerpoint/2010/main" val="269022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2584</TotalTime>
  <Words>529</Words>
  <Application>Microsoft Office PowerPoint</Application>
  <PresentationFormat>Широкоэкранный</PresentationFormat>
  <Paragraphs>130</Paragraphs>
  <Slides>12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3" baseType="lpstr">
      <vt:lpstr>Arial</vt:lpstr>
      <vt:lpstr>Bodoni MT</vt:lpstr>
      <vt:lpstr>Calibri</vt:lpstr>
      <vt:lpstr>Calibri Light</vt:lpstr>
      <vt:lpstr>Century Gothic</vt:lpstr>
      <vt:lpstr>Prata</vt:lpstr>
      <vt:lpstr>Proxima Nova Bold</vt:lpstr>
      <vt:lpstr>Proxima Nova Regular</vt:lpstr>
      <vt:lpstr>Source Sans Pro</vt:lpstr>
      <vt:lpstr>Times New Roman</vt:lpstr>
      <vt:lpstr>Тема Office</vt:lpstr>
      <vt:lpstr>Сайт-Агрегатор для доставки цветов </vt:lpstr>
      <vt:lpstr>Состав команды</vt:lpstr>
      <vt:lpstr>Стрей</vt:lpstr>
      <vt:lpstr>Сквозная цифровая технология</vt:lpstr>
      <vt:lpstr>Проблемы</vt:lpstr>
      <vt:lpstr>Аналоги</vt:lpstr>
      <vt:lpstr>Конкуренты</vt:lpstr>
      <vt:lpstr>Рынки</vt:lpstr>
      <vt:lpstr>Бизнес-модель</vt:lpstr>
      <vt:lpstr>Финансовая модель</vt:lpstr>
      <vt:lpstr>Социально-значимый эффект</vt:lpstr>
      <vt:lpstr>Благодарим за внимание!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Сайт-Агрегатор для доставки цветов </dc:title>
  <dc:creator>Vasiliy</dc:creator>
  <cp:lastModifiedBy>Wolf Divine</cp:lastModifiedBy>
  <cp:revision>111</cp:revision>
  <dcterms:created xsi:type="dcterms:W3CDTF">2023-11-06T05:57:52Z</dcterms:created>
  <dcterms:modified xsi:type="dcterms:W3CDTF">2023-12-02T10:27:51Z</dcterms:modified>
</cp:coreProperties>
</file>