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9" r:id="rId3"/>
    <p:sldId id="257" r:id="rId4"/>
    <p:sldId id="270" r:id="rId5"/>
    <p:sldId id="267" r:id="rId6"/>
    <p:sldId id="273" r:id="rId7"/>
    <p:sldId id="274" r:id="rId8"/>
    <p:sldId id="272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CAF"/>
    <a:srgbClr val="8F1377"/>
    <a:srgbClr val="FAF0F0"/>
    <a:srgbClr val="F3D9D9"/>
    <a:srgbClr val="F8E8E8"/>
    <a:srgbClr val="1E1E1E"/>
    <a:srgbClr val="940E0E"/>
    <a:srgbClr val="8F5A13"/>
    <a:srgbClr val="F4E8E8"/>
    <a:srgbClr val="7F7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 snapToGrid="0">
      <p:cViewPr>
        <p:scale>
          <a:sx n="50" d="100"/>
          <a:sy n="50" d="100"/>
        </p:scale>
        <p:origin x="2034" y="1368"/>
      </p:cViewPr>
      <p:guideLst>
        <p:guide orient="horz" pos="2160"/>
        <p:guide pos="3840"/>
        <p:guide orient="horz" pos="1616"/>
        <p:guide orient="horz" pos="11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4D73B-DB25-4901-842D-FB2042DD66B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F7C68-C144-4769-9FF7-0A40F751D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8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7C68-C144-4769-9FF7-0A40F751D9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1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7C68-C144-4769-9FF7-0A40F751D9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88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7C68-C144-4769-9FF7-0A40F751D9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2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6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6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2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2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8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2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1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2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BAAF-4B11-484F-8BA7-C349F48A0F5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8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jpg"/><Relationship Id="rId7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jpg"/><Relationship Id="rId7" Type="http://schemas.microsoft.com/office/2007/relationships/hdphoto" Target="../media/hdphoto2.wdp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7.wdp"/><Relationship Id="rId5" Type="http://schemas.openxmlformats.org/officeDocument/2006/relationships/image" Target="../media/image31.jpg"/><Relationship Id="rId10" Type="http://schemas.openxmlformats.org/officeDocument/2006/relationships/image" Target="../media/image32.png"/><Relationship Id="rId4" Type="http://schemas.openxmlformats.org/officeDocument/2006/relationships/image" Target="../media/image30.jpg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g"/><Relationship Id="rId7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7637">
            <a:off x="10117777" y="3916952"/>
            <a:ext cx="2786694" cy="3844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6620">
            <a:off x="10339451" y="-3206547"/>
            <a:ext cx="489609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6868">
            <a:off x="-707443" y="-1712666"/>
            <a:ext cx="4558523" cy="6377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2253" y="2036762"/>
            <a:ext cx="8403771" cy="23876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latin typeface="Century Gothic" panose="020B0502020202020204" pitchFamily="34" charset="0"/>
              </a:rPr>
              <a:t>Сайт-</a:t>
            </a:r>
            <a:r>
              <a:rPr lang="ru-RU" dirty="0" err="1">
                <a:latin typeface="Century Gothic" panose="020B0502020202020204" pitchFamily="34" charset="0"/>
              </a:rPr>
              <a:t>Агрегатор</a:t>
            </a:r>
            <a:r>
              <a:rPr lang="ru-RU" dirty="0">
                <a:latin typeface="Century Gothic" panose="020B0502020202020204" pitchFamily="34" charset="0"/>
              </a:rPr>
              <a:t> для доставки цветов</a:t>
            </a:r>
            <a:br>
              <a:rPr lang="ru-RU" dirty="0">
                <a:latin typeface="Century Gothic" panose="020B0502020202020204" pitchFamily="34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Google Shape;106;p1"/>
          <p:cNvSpPr txBox="1"/>
          <p:nvPr/>
        </p:nvSpPr>
        <p:spPr bwMode="auto">
          <a:xfrm>
            <a:off x="5355771" y="5930537"/>
            <a:ext cx="5783284" cy="37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 fontScale="92500" lnSpcReduction="20000"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300" dirty="0" smtClean="0">
                <a:latin typeface="Century Gothic" panose="020B0502020202020204" pitchFamily="34" charset="0"/>
              </a:rPr>
              <a:t>Лидер команды</a:t>
            </a:r>
            <a:r>
              <a:rPr lang="en-US" sz="2300" dirty="0" smtClean="0">
                <a:latin typeface="Century Gothic" panose="020B0502020202020204" pitchFamily="34" charset="0"/>
              </a:rPr>
              <a:t>:</a:t>
            </a:r>
            <a:r>
              <a:rPr lang="ru-RU" sz="2300" dirty="0" smtClean="0">
                <a:latin typeface="Century Gothic" panose="020B0502020202020204" pitchFamily="34" charset="0"/>
              </a:rPr>
              <a:t> </a:t>
            </a:r>
            <a:r>
              <a:rPr lang="ru-RU" sz="2300" dirty="0" err="1" smtClean="0">
                <a:latin typeface="Century Gothic" panose="020B0502020202020204" pitchFamily="34" charset="0"/>
              </a:rPr>
              <a:t>Понорова</a:t>
            </a:r>
            <a:r>
              <a:rPr lang="ru-RU" sz="2300" dirty="0" smtClean="0">
                <a:latin typeface="Century Gothic" panose="020B0502020202020204" pitchFamily="34" charset="0"/>
              </a:rPr>
              <a:t> Регина</a:t>
            </a:r>
            <a:endParaRPr sz="2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34857" y="1708220"/>
            <a:ext cx="7697442" cy="0"/>
          </a:xfrm>
          <a:prstGeom prst="line">
            <a:avLst/>
          </a:prstGeom>
          <a:ln w="19050">
            <a:solidFill>
              <a:srgbClr val="1E1E1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94736" y="3892620"/>
            <a:ext cx="7718293" cy="0"/>
          </a:xfrm>
          <a:prstGeom prst="line">
            <a:avLst/>
          </a:prstGeom>
          <a:ln w="19050">
            <a:solidFill>
              <a:srgbClr val="1E1E1E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514415" y="6417693"/>
            <a:ext cx="2589214" cy="0"/>
          </a:xfrm>
          <a:prstGeom prst="line">
            <a:avLst/>
          </a:prstGeom>
          <a:ln w="19050">
            <a:solidFill>
              <a:srgbClr val="1E1E1E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8173414" y="6362253"/>
            <a:ext cx="99503" cy="106335"/>
          </a:xfrm>
          <a:prstGeom prst="ellipse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F1377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337828" y="6425441"/>
            <a:ext cx="2589214" cy="0"/>
          </a:xfrm>
          <a:prstGeom prst="line">
            <a:avLst/>
          </a:prstGeom>
          <a:ln w="19050">
            <a:solidFill>
              <a:srgbClr val="1E1E1E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" b="100000" l="0" r="100000">
                        <a14:foregroundMark x1="16444" y1="16000" x2="92222" y2="14333"/>
                        <a14:foregroundMark x1="79556" y1="98667" x2="64222" y2="39667"/>
                        <a14:foregroundMark x1="52667" y1="33167" x2="53111" y2="60833"/>
                        <a14:foregroundMark x1="64000" y1="37167" x2="62222" y2="32333"/>
                        <a14:foregroundMark x1="52444" y1="33667" x2="36000" y2="31833"/>
                        <a14:backgroundMark x1="41778" y1="44167" x2="48000" y2="86333"/>
                        <a14:backgroundMark x1="30444" y1="50667" x2="27778" y2="81333"/>
                        <a14:backgroundMark x1="56000" y1="41333" x2="59111" y2="54167"/>
                        <a14:backgroundMark x1="29556" y1="38333" x2="48000" y2="3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3" y="4090508"/>
            <a:ext cx="3442013" cy="45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Состав команды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69" b="35638" l="64362" r="94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550">
            <a:off x="2750500" y="8642971"/>
            <a:ext cx="6858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16" b="67730" l="5106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29" y="6342640"/>
            <a:ext cx="6858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024" y="5354749"/>
            <a:ext cx="6858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979" b="89894" l="2837" r="425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9894">
            <a:off x="9098983" y="8330054"/>
            <a:ext cx="6858000" cy="6858000"/>
          </a:xfrm>
          <a:prstGeom prst="rect">
            <a:avLst/>
          </a:prstGeom>
        </p:spPr>
      </p:pic>
      <p:pic>
        <p:nvPicPr>
          <p:cNvPr id="22" name="Рисунок 21" descr="Обои на монитор | Цветы | красный тюльпан, размытый фон, тюльпан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742" r="28031" b="1710"/>
          <a:stretch>
            <a:fillRect/>
          </a:stretch>
        </p:blipFill>
        <p:spPr bwMode="auto">
          <a:xfrm>
            <a:off x="6821710" y="3398056"/>
            <a:ext cx="1324959" cy="1324959"/>
          </a:xfrm>
          <a:prstGeom prst="ellipse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rcRect l="5713" t="3308" r="5713" b="7950"/>
          <a:stretch>
            <a:fillRect/>
          </a:stretch>
        </p:blipFill>
        <p:spPr bwMode="auto">
          <a:xfrm>
            <a:off x="6821712" y="1580320"/>
            <a:ext cx="1324959" cy="1324959"/>
          </a:xfrm>
          <a:prstGeom prst="ellipse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8481901" y="3681460"/>
            <a:ext cx="28718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rgbClr val="8F1377"/>
                </a:solidFill>
                <a:latin typeface="Century Gothic" panose="020B0502020202020204" pitchFamily="34" charset="0"/>
              </a:rPr>
              <a:t>Понорова</a:t>
            </a:r>
            <a:r>
              <a:rPr lang="ru-RU" sz="24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 Р.В.</a:t>
            </a:r>
          </a:p>
          <a:p>
            <a:pPr>
              <a:defRPr/>
            </a:pPr>
            <a:endParaRPr lang="ru-RU" sz="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Дизайнер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Рисунок 28" descr="Василек - садовый цветок. Посадка, уход и выращивание. Описание и виды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00" r="14100" b="200"/>
          <a:stretch>
            <a:fillRect/>
          </a:stretch>
        </p:blipFill>
        <p:spPr bwMode="auto">
          <a:xfrm>
            <a:off x="968829" y="3398056"/>
            <a:ext cx="1324959" cy="1324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t="18966" r="22357" b="7879"/>
          <a:stretch>
            <a:fillRect/>
          </a:stretch>
        </p:blipFill>
        <p:spPr bwMode="auto">
          <a:xfrm>
            <a:off x="6821710" y="5124062"/>
            <a:ext cx="1324959" cy="1324959"/>
          </a:xfrm>
          <a:prstGeom prst="ellipse">
            <a:avLst/>
          </a:prstGeom>
        </p:spPr>
      </p:pic>
      <p:sp>
        <p:nvSpPr>
          <p:cNvPr id="31" name="TextBox 30"/>
          <p:cNvSpPr txBox="1"/>
          <p:nvPr/>
        </p:nvSpPr>
        <p:spPr bwMode="auto">
          <a:xfrm>
            <a:off x="2648500" y="3681460"/>
            <a:ext cx="28718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Тихомиров В.С.</a:t>
            </a:r>
          </a:p>
          <a:p>
            <a:pPr>
              <a:defRPr/>
            </a:pPr>
            <a:endParaRPr lang="ru-RU" sz="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2000" dirty="0" err="1" smtClean="0">
                <a:latin typeface="Century Gothic" panose="020B0502020202020204" pitchFamily="34" charset="0"/>
              </a:rPr>
              <a:t>Тимлид</a:t>
            </a:r>
            <a:r>
              <a:rPr lang="ru-RU" sz="2000" dirty="0" smtClean="0">
                <a:latin typeface="Century Gothic" panose="020B0502020202020204" pitchFamily="34" charset="0"/>
              </a:rPr>
              <a:t>, аналитик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8500970" y="1825262"/>
            <a:ext cx="28718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Круглова Е.Д.</a:t>
            </a:r>
          </a:p>
          <a:p>
            <a:pPr>
              <a:defRPr/>
            </a:pPr>
            <a:endParaRPr lang="ru-RU" sz="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2000" dirty="0" smtClean="0">
                <a:latin typeface="Century Gothic" panose="020B0502020202020204" pitchFamily="34" charset="0"/>
              </a:rPr>
              <a:t>Аналитик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8500970" y="5435196"/>
            <a:ext cx="28718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rgbClr val="8F1377"/>
                </a:solidFill>
                <a:latin typeface="Century Gothic" panose="020B0502020202020204" pitchFamily="34" charset="0"/>
              </a:rPr>
              <a:t>Таланкин</a:t>
            </a:r>
            <a:r>
              <a:rPr lang="ru-RU" sz="24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 Д.Д.</a:t>
            </a:r>
          </a:p>
          <a:p>
            <a:pPr>
              <a:defRPr/>
            </a:pPr>
            <a:endParaRPr lang="ru-RU" sz="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2000" dirty="0">
                <a:latin typeface="Century Gothic" panose="020B0502020202020204" pitchFamily="34" charset="0"/>
              </a:rPr>
              <a:t>А</a:t>
            </a:r>
            <a:r>
              <a:rPr lang="ru-RU" sz="2000" dirty="0" smtClean="0">
                <a:latin typeface="Century Gothic" panose="020B0502020202020204" pitchFamily="34" charset="0"/>
              </a:rPr>
              <a:t>налитик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Рисунок 33" descr="Обои на монитор | Цветы | красный тюльпан, размытый фон, тюльпаны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742" r="28031" b="1710"/>
          <a:stretch>
            <a:fillRect/>
          </a:stretch>
        </p:blipFill>
        <p:spPr bwMode="auto">
          <a:xfrm>
            <a:off x="-1764409" y="8262597"/>
            <a:ext cx="2159757" cy="2159757"/>
          </a:xfrm>
          <a:prstGeom prst="ellipse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rcRect l="5713" t="3308" r="5713" b="7950"/>
          <a:stretch>
            <a:fillRect/>
          </a:stretch>
        </p:blipFill>
        <p:spPr bwMode="auto">
          <a:xfrm>
            <a:off x="4587373" y="8262596"/>
            <a:ext cx="2159757" cy="2159757"/>
          </a:xfrm>
          <a:prstGeom prst="ellipse">
            <a:avLst/>
          </a:prstGeom>
        </p:spPr>
      </p:pic>
      <p:pic>
        <p:nvPicPr>
          <p:cNvPr id="36" name="Рисунок 35" descr="Василек - садовый цветок. Посадка, уход и выращивание. Описание и виды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00" r="14100" b="200"/>
          <a:stretch>
            <a:fillRect/>
          </a:stretch>
        </p:blipFill>
        <p:spPr bwMode="auto">
          <a:xfrm>
            <a:off x="-1764409" y="10754792"/>
            <a:ext cx="2159757" cy="21597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t="18966" r="22357" b="7879"/>
          <a:stretch>
            <a:fillRect/>
          </a:stretch>
        </p:blipFill>
        <p:spPr bwMode="auto">
          <a:xfrm>
            <a:off x="4587372" y="10994593"/>
            <a:ext cx="2159757" cy="21597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674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 rot="8201050">
            <a:off x="1469832" y="3575897"/>
            <a:ext cx="1755402" cy="1761842"/>
          </a:xfrm>
          <a:prstGeom prst="ellipse">
            <a:avLst/>
          </a:prstGeom>
          <a:noFill/>
          <a:ln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8201050">
            <a:off x="1177260" y="4044549"/>
            <a:ext cx="1928100" cy="1952160"/>
          </a:xfrm>
          <a:prstGeom prst="ellipse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19163147">
            <a:off x="4233989" y="1829231"/>
            <a:ext cx="1755402" cy="1761842"/>
          </a:xfrm>
          <a:prstGeom prst="ellipse">
            <a:avLst/>
          </a:prstGeom>
          <a:noFill/>
          <a:ln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19163147">
            <a:off x="4395230" y="2277778"/>
            <a:ext cx="1928100" cy="1952160"/>
          </a:xfrm>
          <a:prstGeom prst="ellipse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14319176">
            <a:off x="-225928" y="1983671"/>
            <a:ext cx="1755402" cy="1761842"/>
          </a:xfrm>
          <a:prstGeom prst="ellipse">
            <a:avLst/>
          </a:prstGeom>
          <a:noFill/>
          <a:ln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4319176">
            <a:off x="267949" y="1552602"/>
            <a:ext cx="1928100" cy="1952160"/>
          </a:xfrm>
          <a:prstGeom prst="ellipse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55" b="97754" l="0" r="98759">
                        <a14:foregroundMark x1="37766" y1="42080" x2="38298" y2="28251"/>
                        <a14:foregroundMark x1="47518" y1="44326" x2="96099" y2="14303"/>
                        <a14:foregroundMark x1="2482" y1="17494" x2="9220" y2="22222"/>
                        <a14:foregroundMark x1="8333" y1="57920" x2="30319" y2="64775"/>
                        <a14:foregroundMark x1="5674" y1="67021" x2="33333" y2="71277"/>
                        <a14:foregroundMark x1="33333" y1="62530" x2="44681" y2="58274"/>
                        <a14:foregroundMark x1="15957" y1="74586" x2="42553" y2="80851"/>
                        <a14:foregroundMark x1="14184" y1="78251" x2="33511" y2="82270"/>
                        <a14:foregroundMark x1="43794" y1="85225" x2="55674" y2="97872"/>
                        <a14:foregroundMark x1="68262" y1="47400" x2="75000" y2="34752"/>
                        <a14:foregroundMark x1="66312" y1="45390" x2="77660" y2="44563"/>
                        <a14:foregroundMark x1="35284" y1="74232" x2="41489" y2="80260"/>
                        <a14:foregroundMark x1="30674" y1="86998" x2="38652" y2="88652"/>
                        <a14:foregroundMark x1="57447" y1="26359" x2="75709" y2="17849"/>
                        <a14:foregroundMark x1="67376" y1="18794" x2="73582" y2="20686"/>
                        <a14:foregroundMark x1="75000" y1="16785" x2="92376" y2="16430"/>
                        <a14:foregroundMark x1="69858" y1="18558" x2="73404" y2="19031"/>
                        <a14:foregroundMark x1="77128" y1="34988" x2="91135" y2="24704"/>
                        <a14:foregroundMark x1="90957" y1="26714" x2="96809" y2="13593"/>
                        <a14:foregroundMark x1="78014" y1="16903" x2="98759" y2="12175"/>
                        <a14:backgroundMark x1="68440" y1="8865" x2="84220" y2="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0" y="3082640"/>
            <a:ext cx="3705109" cy="55576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2858">
            <a:off x="8248457" y="-1388639"/>
            <a:ext cx="3328988" cy="52802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445" y="359618"/>
            <a:ext cx="10515600" cy="1325563"/>
          </a:xfrm>
        </p:spPr>
        <p:txBody>
          <a:bodyPr/>
          <a:lstStyle/>
          <a:p>
            <a:r>
              <a:rPr lang="ru-RU" dirty="0" err="1" smtClean="0">
                <a:latin typeface="Century Gothic" panose="020B0502020202020204" pitchFamily="34" charset="0"/>
              </a:rPr>
              <a:t>Стрей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8598" y="4409383"/>
            <a:ext cx="6175326" cy="240810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b="1" dirty="0" smtClean="0">
                <a:solidFill>
                  <a:srgbClr val="8F1377"/>
                </a:solidFill>
                <a:latin typeface="Prata" panose="00000500000000000000" pitchFamily="2" charset="-52"/>
              </a:rPr>
              <a:t>Зачем</a:t>
            </a:r>
            <a:r>
              <a:rPr lang="ru-RU" sz="2400" b="1" dirty="0">
                <a:solidFill>
                  <a:srgbClr val="8F1377"/>
                </a:solidFill>
                <a:latin typeface="Prata" panose="00000500000000000000" pitchFamily="2" charset="-52"/>
              </a:rPr>
              <a:t>? </a:t>
            </a:r>
          </a:p>
          <a:p>
            <a:pPr marL="0" indent="0">
              <a:buNone/>
              <a:defRPr/>
            </a:pPr>
            <a:r>
              <a:rPr lang="en-US" sz="1400" b="1" dirty="0" smtClean="0">
                <a:latin typeface="Bodoni MT" panose="02070603080606020203" pitchFamily="18" charset="0"/>
              </a:rPr>
              <a:t>1.</a:t>
            </a:r>
            <a:r>
              <a:rPr lang="en-US" sz="1400" dirty="0" smtClean="0">
                <a:latin typeface="Bodoni MT" panose="02070603080606020203" pitchFamily="18" charset="0"/>
              </a:rPr>
              <a:t> </a:t>
            </a:r>
            <a:r>
              <a:rPr lang="ru-RU" sz="1400" dirty="0" smtClean="0">
                <a:latin typeface="Century Gothic" panose="020B0502020202020204" pitchFamily="34" charset="0"/>
              </a:rPr>
              <a:t>Люди которые хотят купить цветы смогут выбрать букет, собрать свой и заказать его с круглосуточной доставкой</a:t>
            </a:r>
          </a:p>
          <a:p>
            <a:pPr marL="0" indent="0">
              <a:buNone/>
              <a:defRPr/>
            </a:pPr>
            <a:r>
              <a:rPr lang="en-US" sz="1400" b="1" dirty="0" smtClean="0">
                <a:latin typeface="Bodoni MT" panose="02070603080606020203" pitchFamily="18" charset="0"/>
              </a:rPr>
              <a:t>2.</a:t>
            </a:r>
            <a:r>
              <a:rPr lang="ru-RU" sz="1400" dirty="0" smtClean="0">
                <a:latin typeface="Century Gothic" panose="020B0502020202020204" pitchFamily="34" charset="0"/>
              </a:rPr>
              <a:t> Люди\организации занимающиеся продажей цветов смогут предоставлять свою продукцию и получать деньги</a:t>
            </a:r>
          </a:p>
          <a:p>
            <a:pPr marL="0" indent="0">
              <a:buNone/>
              <a:defRPr/>
            </a:pPr>
            <a:r>
              <a:rPr lang="en-US" sz="1400" b="1" dirty="0" smtClean="0">
                <a:latin typeface="Bodoni MT" panose="02070603080606020203" pitchFamily="18" charset="0"/>
              </a:rPr>
              <a:t>3.</a:t>
            </a:r>
            <a:r>
              <a:rPr lang="ru-RU" sz="1400" dirty="0" smtClean="0">
                <a:latin typeface="Century Gothic" panose="020B0502020202020204" pitchFamily="34" charset="0"/>
              </a:rPr>
              <a:t> Доставщики – появляется дополнительная работа\вакансии для них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865109" y="440245"/>
            <a:ext cx="4192350" cy="2181968"/>
          </a:xfrm>
          <a:prstGeom prst="rect">
            <a:avLst/>
          </a:prstGeom>
          <a:noFill/>
          <a:ln w="25400"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11109" y="142538"/>
            <a:ext cx="4192350" cy="2181968"/>
          </a:xfrm>
          <a:prstGeom prst="rect">
            <a:avLst/>
          </a:prstGeom>
          <a:solidFill>
            <a:srgbClr val="F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419" b="97125" l="9620" r="92394">
                        <a14:foregroundMark x1="54139" y1="86102" x2="56376" y2="74281"/>
                        <a14:foregroundMark x1="43624" y1="63419" x2="31096" y2="78435"/>
                        <a14:foregroundMark x1="35123" y1="57029" x2="29306" y2="62780"/>
                        <a14:foregroundMark x1="37584" y1="55272" x2="34899" y2="56230"/>
                        <a14:foregroundMark x1="55034" y1="36422" x2="40940" y2="33227"/>
                        <a14:foregroundMark x1="76957" y1="65495" x2="56600" y2="60703"/>
                        <a14:foregroundMark x1="91499" y1="66613" x2="85906" y2="59425"/>
                        <a14:foregroundMark x1="44295" y1="53355" x2="44295" y2="53355"/>
                        <a14:foregroundMark x1="42953" y1="52875" x2="42953" y2="52875"/>
                        <a14:foregroundMark x1="40940" y1="52077" x2="40940" y2="52077"/>
                        <a14:foregroundMark x1="39597" y1="50958" x2="39597" y2="50958"/>
                        <a14:foregroundMark x1="34228" y1="43770" x2="36018" y2="45847"/>
                        <a14:foregroundMark x1="36242" y1="46166" x2="42282" y2="48562"/>
                        <a14:foregroundMark x1="43177" y1="48882" x2="40045" y2="47923"/>
                        <a14:foregroundMark x1="29083" y1="27476" x2="29083" y2="27476"/>
                        <a14:foregroundMark x1="47651" y1="60383" x2="40940" y2="52396"/>
                        <a14:foregroundMark x1="31544" y1="44409" x2="43177" y2="55112"/>
                        <a14:foregroundMark x1="43624" y1="55112" x2="35794" y2="47764"/>
                        <a14:foregroundMark x1="45638" y1="57668" x2="39150" y2="50958"/>
                        <a14:foregroundMark x1="52796" y1="60543" x2="49217" y2="55591"/>
                        <a14:foregroundMark x1="55928" y1="63099" x2="51454" y2="59105"/>
                        <a14:foregroundMark x1="81208" y1="65815" x2="81432" y2="60543"/>
                        <a14:foregroundMark x1="38031" y1="53514" x2="33333" y2="44249"/>
                        <a14:foregroundMark x1="36913" y1="50639" x2="36913" y2="50639"/>
                        <a14:foregroundMark x1="38479" y1="53514" x2="38479" y2="53514"/>
                        <a14:backgroundMark x1="24161" y1="66294" x2="30872" y2="55591"/>
                        <a14:backgroundMark x1="39821" y1="53355" x2="46309" y2="61981"/>
                        <a14:backgroundMark x1="21700" y1="21406" x2="21700" y2="21406"/>
                        <a14:backgroundMark x1="22148" y1="21885" x2="22148" y2="21885"/>
                        <a14:backgroundMark x1="22371" y1="23163" x2="22371" y2="23163"/>
                        <a14:backgroundMark x1="83445" y1="64537" x2="87919" y2="66454"/>
                        <a14:backgroundMark x1="82998" y1="63578" x2="82998" y2="63578"/>
                        <a14:backgroundMark x1="45638" y1="64217" x2="43624" y2="68530"/>
                        <a14:backgroundMark x1="34228" y1="48403" x2="34228" y2="48403"/>
                        <a14:backgroundMark x1="44966" y1="51597" x2="41163" y2="50958"/>
                        <a14:backgroundMark x1="76734" y1="48562" x2="79642" y2="48882"/>
                        <a14:backgroundMark x1="75615" y1="48243" x2="75615" y2="48243"/>
                        <a14:backgroundMark x1="76510" y1="49042" x2="85011" y2="51757"/>
                        <a14:backgroundMark x1="74273" y1="48562" x2="74273" y2="48562"/>
                        <a14:backgroundMark x1="83893" y1="51118" x2="92617" y2="60703"/>
                        <a14:backgroundMark x1="88814" y1="51438" x2="89485" y2="62141"/>
                        <a14:backgroundMark x1="89709" y1="62300" x2="93960" y2="69329"/>
                        <a14:backgroundMark x1="91275" y1="69649" x2="92617" y2="61981"/>
                        <a14:backgroundMark x1="90380" y1="66773" x2="86130" y2="63738"/>
                        <a14:backgroundMark x1="86130" y1="63738" x2="81879" y2="62939"/>
                        <a14:backgroundMark x1="46085" y1="31470" x2="48098" y2="30990"/>
                        <a14:backgroundMark x1="36689" y1="47604" x2="41387" y2="50000"/>
                        <a14:backgroundMark x1="43624" y1="68530" x2="42282" y2="71725"/>
                        <a14:backgroundMark x1="39597" y1="75879" x2="41834" y2="73003"/>
                        <a14:backgroundMark x1="42058" y1="73003" x2="43177" y2="69489"/>
                        <a14:backgroundMark x1="36018" y1="47125" x2="36018" y2="47125"/>
                        <a14:backgroundMark x1="35123" y1="46326" x2="35123" y2="46326"/>
                        <a14:backgroundMark x1="19687" y1="33227" x2="19239" y2="31629"/>
                        <a14:backgroundMark x1="23266" y1="30192" x2="21029" y2="30511"/>
                        <a14:backgroundMark x1="25056" y1="26837" x2="27517" y2="25080"/>
                        <a14:backgroundMark x1="44743" y1="55591" x2="48322" y2="58626"/>
                        <a14:backgroundMark x1="38255" y1="51118" x2="38255" y2="51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0165">
            <a:off x="12831817" y="-687122"/>
            <a:ext cx="2235650" cy="313091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84648" y="2190485"/>
            <a:ext cx="5043250" cy="115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8F1377"/>
                </a:solidFill>
                <a:latin typeface="Prata" panose="00000500000000000000" pitchFamily="2" charset="-52"/>
              </a:rPr>
              <a:t>Что делаем? </a:t>
            </a:r>
          </a:p>
          <a:p>
            <a:pPr marL="0" indent="0">
              <a:buNone/>
              <a:defRPr/>
            </a:pPr>
            <a:r>
              <a:rPr lang="ru-RU" sz="1400" dirty="0" smtClean="0">
                <a:latin typeface="Century Gothic" panose="020B0502020202020204" pitchFamily="34" charset="0"/>
                <a:ea typeface="Source Sans Pro" panose="020B0503030403020204" pitchFamily="34" charset="0"/>
              </a:rPr>
              <a:t>Сайт агрегатор для доставки цветов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789350" y="2892501"/>
            <a:ext cx="5378044" cy="1073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400" b="1" dirty="0" smtClean="0">
                <a:solidFill>
                  <a:srgbClr val="8F1377"/>
                </a:solidFill>
                <a:latin typeface="Prata" panose="00000500000000000000" pitchFamily="2" charset="-52"/>
              </a:rPr>
              <a:t>Для кого? </a:t>
            </a:r>
          </a:p>
          <a:p>
            <a:pPr marL="0" indent="0">
              <a:buNone/>
              <a:defRPr/>
            </a:pPr>
            <a:r>
              <a:rPr lang="ru-RU" sz="1400" dirty="0" smtClean="0">
                <a:latin typeface="Century Gothic" panose="020B0502020202020204" pitchFamily="34" charset="0"/>
              </a:rPr>
              <a:t>Людей разных возрастов (граждане, юридические лица)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147154" y="4136236"/>
            <a:ext cx="4192350" cy="2181968"/>
          </a:xfrm>
          <a:prstGeom prst="rect">
            <a:avLst/>
          </a:prstGeom>
          <a:noFill/>
          <a:ln w="25400"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внобедренный треугольник 12"/>
          <p:cNvSpPr/>
          <p:nvPr/>
        </p:nvSpPr>
        <p:spPr>
          <a:xfrm>
            <a:off x="855561" y="2333956"/>
            <a:ext cx="4362759" cy="3499097"/>
          </a:xfrm>
          <a:prstGeom prst="triangle">
            <a:avLst/>
          </a:prstGeom>
          <a:noFill/>
          <a:ln w="25400"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89552" y="1967538"/>
            <a:ext cx="4362759" cy="3499097"/>
          </a:xfrm>
          <a:prstGeom prst="triangle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868">
            <a:off x="12950999" y="-1935427"/>
            <a:ext cx="51435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Сквозная цифровая технология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550" y="3092448"/>
            <a:ext cx="4673600" cy="1693863"/>
          </a:xfrm>
          <a:effectLst/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Bodoni MT" panose="02070603080606020203" pitchFamily="18" charset="0"/>
              </a:rPr>
              <a:t>Big Data</a:t>
            </a:r>
            <a:endParaRPr lang="ru-RU" sz="8800" dirty="0" smtClean="0">
              <a:latin typeface="Prata" panose="000005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096" flipH="1">
            <a:off x="9155940" y="4075703"/>
            <a:ext cx="2575603" cy="2781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9" b="35638" l="64362" r="94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550">
            <a:off x="1758459" y="7990091"/>
            <a:ext cx="6858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816" b="67730" l="5106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50" y="6367422"/>
            <a:ext cx="6858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024" y="5354749"/>
            <a:ext cx="6858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79" b="89894" l="2837" r="425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9894">
            <a:off x="9098983" y="833005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0050">
            <a:off x="10264523" y="-558677"/>
            <a:ext cx="2616810" cy="4143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96" b="94814" l="9752" r="89894">
                        <a14:foregroundMark x1="34043" y1="29122" x2="30851" y2="2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868">
            <a:off x="-332700" y="2609050"/>
            <a:ext cx="51435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5318" y="2116902"/>
            <a:ext cx="2346457" cy="1666460"/>
          </a:xfrm>
          <a:prstGeom prst="rect">
            <a:avLst/>
          </a:prstGeom>
          <a:noFill/>
          <a:ln w="25400"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7568" y="2057400"/>
            <a:ext cx="7550380" cy="1243399"/>
          </a:xfrm>
          <a:prstGeom prst="rect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Проблемы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9569" y="1631187"/>
            <a:ext cx="7245483" cy="187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Prata" panose="00000500000000000000" pitchFamily="2" charset="-52"/>
              </a:rPr>
              <a:t>Целевая аудитория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endParaRPr lang="ru-RU" sz="1400" dirty="0" smtClean="0">
              <a:latin typeface="Century Gothic" panose="020B0502020202020204" pitchFamily="34" charset="0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0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1.</a:t>
            </a:r>
            <a:r>
              <a:rPr lang="ru-RU" dirty="0" smtClean="0">
                <a:latin typeface="Century Gothic" panose="020B0502020202020204" pitchFamily="34" charset="0"/>
              </a:rPr>
              <a:t> Люди, которые хотят </a:t>
            </a:r>
            <a:r>
              <a:rPr lang="ru-RU" dirty="0">
                <a:latin typeface="Century Gothic" panose="020B0502020202020204" pitchFamily="34" charset="0"/>
              </a:rPr>
              <a:t>выбрать букет или собрать свой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2. </a:t>
            </a:r>
            <a:r>
              <a:rPr lang="ru-RU" dirty="0" smtClean="0">
                <a:latin typeface="Century Gothic" panose="020B0502020202020204" pitchFamily="34" charset="0"/>
              </a:rPr>
              <a:t>Организации </a:t>
            </a:r>
            <a:r>
              <a:rPr lang="ru-RU" dirty="0">
                <a:latin typeface="Century Gothic" panose="020B0502020202020204" pitchFamily="34" charset="0"/>
              </a:rPr>
              <a:t>которые хотят продать цветы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3. </a:t>
            </a:r>
            <a:r>
              <a:rPr lang="ru-RU" dirty="0" smtClean="0">
                <a:latin typeface="Century Gothic" panose="020B0502020202020204" pitchFamily="34" charset="0"/>
              </a:rPr>
              <a:t>Курьеры которые хотят работать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35299" y="4941606"/>
            <a:ext cx="8763001" cy="1751792"/>
          </a:xfrm>
          <a:prstGeom prst="rect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192827" y="4492377"/>
            <a:ext cx="8160973" cy="219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400" b="1" dirty="0" smtClean="0">
                <a:latin typeface="Prata" panose="00000500000000000000" pitchFamily="2" charset="-52"/>
              </a:rPr>
              <a:t>Формулировка </a:t>
            </a:r>
            <a:r>
              <a:rPr lang="ru-RU" sz="2400" b="1" dirty="0">
                <a:latin typeface="Prata" panose="00000500000000000000" pitchFamily="2" charset="-52"/>
              </a:rPr>
              <a:t>проблемы</a:t>
            </a:r>
            <a:r>
              <a:rPr lang="ru-RU" sz="2400" b="1" dirty="0" smtClean="0">
                <a:latin typeface="Prata" panose="00000500000000000000" pitchFamily="2" charset="-52"/>
              </a:rPr>
              <a:t>:</a:t>
            </a:r>
            <a:endParaRPr lang="en-US" sz="2400" b="1" dirty="0" smtClean="0">
              <a:latin typeface="Prata" panose="00000500000000000000" pitchFamily="2" charset="-52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endParaRPr lang="ru-RU" sz="1400" b="1" dirty="0">
              <a:latin typeface="Century Gothic" panose="020B0502020202020204" pitchFamily="34" charset="0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en-US" sz="20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1. </a:t>
            </a:r>
            <a:r>
              <a:rPr lang="ru-RU" dirty="0" smtClean="0">
                <a:latin typeface="Century Gothic" panose="020B0502020202020204" pitchFamily="34" charset="0"/>
              </a:rPr>
              <a:t>Невозможность </a:t>
            </a:r>
            <a:r>
              <a:rPr lang="ru-RU" dirty="0">
                <a:latin typeface="Century Gothic" panose="020B0502020202020204" pitchFamily="34" charset="0"/>
              </a:rPr>
              <a:t>на сайте собрать свой собственный букет из цветов. Желание получить доставку в любое время дня и ночи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en-US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2.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Для </a:t>
            </a:r>
            <a:r>
              <a:rPr lang="ru-RU" dirty="0">
                <a:latin typeface="Century Gothic" panose="020B0502020202020204" pitchFamily="34" charset="0"/>
              </a:rPr>
              <a:t>организаций наличие продаж цветов (т.к. цветы являются продуктом который продаётся по праздникам)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en-US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3.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Дополнительные </a:t>
            </a:r>
            <a:r>
              <a:rPr lang="ru-RU" dirty="0">
                <a:latin typeface="Century Gothic" panose="020B0502020202020204" pitchFamily="34" charset="0"/>
              </a:rPr>
              <a:t>вакансии </a:t>
            </a:r>
            <a:r>
              <a:rPr lang="ru-RU" dirty="0" smtClean="0">
                <a:latin typeface="Century Gothic" panose="020B0502020202020204" pitchFamily="34" charset="0"/>
              </a:rPr>
              <a:t>курьеров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1545048" y="3149600"/>
            <a:ext cx="24652" cy="3371122"/>
          </a:xfrm>
          <a:prstGeom prst="line">
            <a:avLst/>
          </a:prstGeom>
          <a:ln w="25400">
            <a:solidFill>
              <a:srgbClr val="8F137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273313" y="6693763"/>
            <a:ext cx="3915387" cy="5733"/>
          </a:xfrm>
          <a:prstGeom prst="line">
            <a:avLst/>
          </a:prstGeom>
          <a:ln w="25400">
            <a:solidFill>
              <a:srgbClr val="8F137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6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43" b="97822" l="35167" r="6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7308">
            <a:off x="5621488" y="-1411326"/>
            <a:ext cx="11428571" cy="4809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881" l="71000" r="97250">
                        <a14:foregroundMark x1="71750" y1="11881" x2="97000" y2="83168"/>
                        <a14:foregroundMark x1="74417" y1="72475" x2="90167" y2="198"/>
                        <a14:foregroundMark x1="74583" y1="43564" x2="94167" y2="85347"/>
                        <a14:foregroundMark x1="87417" y1="87525" x2="97250" y2="42772"/>
                        <a14:foregroundMark x1="95750" y1="21584" x2="82750" y2="90297"/>
                        <a14:foregroundMark x1="93750" y1="14851" x2="78750" y2="58614"/>
                        <a14:foregroundMark x1="80500" y1="9703" x2="81000" y2="46535"/>
                        <a14:foregroundMark x1="74417" y1="9901" x2="86583" y2="40990"/>
                        <a14:foregroundMark x1="92667" y1="91881" x2="90250" y2="82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4512">
            <a:off x="2769158" y="5102"/>
            <a:ext cx="11428571" cy="4809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2" b="98020" l="333" r="29500">
                        <a14:foregroundMark x1="5750" y1="22772" x2="29583" y2="8119"/>
                        <a14:foregroundMark x1="18000" y1="8119" x2="11083" y2="85743"/>
                        <a14:foregroundMark x1="25750" y1="96832" x2="333" y2="58614"/>
                        <a14:backgroundMark x1="1083" y1="77822" x2="7250" y2="97426"/>
                        <a14:backgroundMark x1="14583" y1="93069" x2="20833" y2="99406"/>
                        <a14:backgroundMark x1="1417" y1="68317" x2="417" y2="65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7252">
            <a:off x="-1452234" y="778430"/>
            <a:ext cx="11428571" cy="4809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9448">
            <a:off x="18474135" y="-5503310"/>
            <a:ext cx="5109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Аналоги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38200" y="2185988"/>
            <a:ext cx="10515600" cy="187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200" dirty="0" smtClean="0">
                <a:latin typeface="Century Gothic" panose="020B0502020202020204" pitchFamily="34" charset="0"/>
              </a:rPr>
              <a:t>На </a:t>
            </a:r>
            <a:r>
              <a:rPr lang="ru-RU" sz="2200" dirty="0">
                <a:latin typeface="Century Gothic" panose="020B0502020202020204" pitchFamily="34" charset="0"/>
              </a:rPr>
              <a:t>данный момент не было найдено на сайтах аналогах возможностей собирать собственный букет цветов онлайн, а только через консультацию, или звонок, что не очевидно для посетителей сайтов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endParaRPr lang="ru-RU" sz="2200" dirty="0">
              <a:latin typeface="Century Gothic" panose="020B0502020202020204" pitchFamily="34" charset="0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200" dirty="0">
                <a:latin typeface="Century Gothic" panose="020B0502020202020204" pitchFamily="34" charset="0"/>
              </a:rPr>
              <a:t>Круглосуточную доставку предоставляет большинство площадок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endParaRPr lang="ru-RU" dirty="0" smtClean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3347" y="7351874"/>
            <a:ext cx="11428571" cy="4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11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Конкуренты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18966" y="7161852"/>
            <a:ext cx="3504223" cy="328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buClr>
                <a:srgbClr val="1B1B1B"/>
              </a:buClr>
              <a:buSzPct val="100000"/>
              <a:buNone/>
              <a:defRPr/>
            </a:pPr>
            <a:r>
              <a:rPr lang="ru-RU" sz="20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1. </a:t>
            </a:r>
            <a:r>
              <a:rPr lang="en-US" dirty="0" err="1" smtClean="0">
                <a:latin typeface="Century Gothic" panose="020B0502020202020204" pitchFamily="34" charset="0"/>
              </a:rPr>
              <a:t>Flowwow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</a:p>
          <a:p>
            <a:pPr marL="0" lvl="8" indent="0">
              <a:buClr>
                <a:srgbClr val="1B1B1B"/>
              </a:buClr>
              <a:buSzPct val="100000"/>
              <a:buNone/>
              <a:defRPr/>
            </a:pPr>
            <a:endParaRPr lang="ru-RU" sz="1050" dirty="0" smtClean="0">
              <a:latin typeface="Century Gothic" panose="020B0502020202020204" pitchFamily="34" charset="0"/>
            </a:endParaRPr>
          </a:p>
          <a:p>
            <a:pPr marL="0" lvl="8" indent="0">
              <a:buClr>
                <a:srgbClr val="1B1B1B"/>
              </a:buClr>
              <a:buSzPct val="100000"/>
              <a:buNone/>
              <a:defRPr/>
            </a:pPr>
            <a:r>
              <a:rPr lang="ru-RU" sz="20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2</a:t>
            </a:r>
            <a:r>
              <a:rPr lang="ru-RU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. </a:t>
            </a:r>
            <a:r>
              <a:rPr lang="ru-RU" dirty="0" smtClean="0">
                <a:latin typeface="Century Gothic" panose="020B0502020202020204" pitchFamily="34" charset="0"/>
              </a:rPr>
              <a:t>Флорида</a:t>
            </a:r>
          </a:p>
          <a:p>
            <a:pPr marL="0" lvl="8" indent="0">
              <a:buClr>
                <a:srgbClr val="1B1B1B"/>
              </a:buClr>
              <a:buSzPct val="100000"/>
              <a:buNone/>
              <a:defRPr/>
            </a:pPr>
            <a:endParaRPr lang="ru-RU" sz="1050" dirty="0" smtClean="0">
              <a:latin typeface="Century Gothic" panose="020B0502020202020204" pitchFamily="34" charset="0"/>
            </a:endParaRPr>
          </a:p>
          <a:p>
            <a:pPr marL="0" lvl="8" indent="0">
              <a:buClr>
                <a:srgbClr val="1B1B1B"/>
              </a:buClr>
              <a:buSzPct val="100000"/>
              <a:buNone/>
              <a:defRPr/>
            </a:pPr>
            <a:r>
              <a:rPr lang="ru-RU" sz="20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3</a:t>
            </a:r>
            <a:r>
              <a:rPr lang="ru-RU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. </a:t>
            </a:r>
            <a:r>
              <a:rPr lang="ru-RU" dirty="0" smtClean="0">
                <a:latin typeface="Century Gothic" panose="020B0502020202020204" pitchFamily="34" charset="0"/>
              </a:rPr>
              <a:t>Цветы </a:t>
            </a:r>
            <a:r>
              <a:rPr lang="ru-RU" dirty="0">
                <a:latin typeface="Century Gothic" panose="020B0502020202020204" pitchFamily="34" charset="0"/>
              </a:rPr>
              <a:t>у </a:t>
            </a:r>
            <a:r>
              <a:rPr lang="ru-RU" dirty="0" smtClean="0">
                <a:latin typeface="Century Gothic" panose="020B0502020202020204" pitchFamily="34" charset="0"/>
              </a:rPr>
              <a:t>яблоньки</a:t>
            </a:r>
          </a:p>
          <a:p>
            <a:pPr marL="0" lvl="8" indent="0">
              <a:buClr>
                <a:srgbClr val="1B1B1B"/>
              </a:buClr>
              <a:buSzPct val="100000"/>
              <a:buNone/>
              <a:defRPr/>
            </a:pPr>
            <a:endParaRPr lang="ru-RU" sz="1050" dirty="0" smtClean="0">
              <a:latin typeface="Century Gothic" panose="020B0502020202020204" pitchFamily="34" charset="0"/>
            </a:endParaRPr>
          </a:p>
          <a:p>
            <a:pPr marL="0" lvl="8" indent="0">
              <a:buClr>
                <a:srgbClr val="1B1B1B"/>
              </a:buClr>
              <a:buSzPct val="100000"/>
              <a:buNone/>
              <a:defRPr/>
            </a:pPr>
            <a:r>
              <a:rPr lang="ru-RU" sz="20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4</a:t>
            </a:r>
            <a:r>
              <a:rPr lang="ru-RU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. </a:t>
            </a:r>
            <a:r>
              <a:rPr lang="ru-RU" dirty="0" smtClean="0">
                <a:latin typeface="Century Gothic" panose="020B0502020202020204" pitchFamily="34" charset="0"/>
              </a:rPr>
              <a:t>Салон </a:t>
            </a:r>
            <a:r>
              <a:rPr lang="ru-RU" dirty="0">
                <a:latin typeface="Century Gothic" panose="020B0502020202020204" pitchFamily="34" charset="0"/>
              </a:rPr>
              <a:t>цветов </a:t>
            </a:r>
            <a:r>
              <a:rPr lang="ru-RU" dirty="0" err="1" smtClean="0">
                <a:latin typeface="Century Gothic" panose="020B0502020202020204" pitchFamily="34" charset="0"/>
              </a:rPr>
              <a:t>Абари</a:t>
            </a:r>
            <a:endParaRPr lang="ru-RU" dirty="0" smtClean="0">
              <a:latin typeface="Century Gothic" panose="020B0502020202020204" pitchFamily="34" charset="0"/>
            </a:endParaRPr>
          </a:p>
          <a:p>
            <a:pPr marL="0" lvl="8" indent="0">
              <a:buClr>
                <a:srgbClr val="1B1B1B"/>
              </a:buClr>
              <a:buSzPct val="100000"/>
              <a:buNone/>
              <a:defRPr/>
            </a:pPr>
            <a:endParaRPr lang="ru-RU" sz="1050" dirty="0">
              <a:latin typeface="Century Gothic" panose="020B0502020202020204" pitchFamily="34" charset="0"/>
            </a:endParaRPr>
          </a:p>
          <a:p>
            <a:pPr marL="0" lvl="8" indent="0">
              <a:buClr>
                <a:srgbClr val="1B1B1B"/>
              </a:buClr>
              <a:buSzPts val="1600"/>
              <a:buNone/>
              <a:defRPr/>
            </a:pPr>
            <a:r>
              <a:rPr lang="ru-RU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5. </a:t>
            </a:r>
            <a:r>
              <a:rPr lang="en-US" dirty="0" err="1" smtClean="0">
                <a:latin typeface="Century Gothic" panose="020B0502020202020204" pitchFamily="34" charset="0"/>
              </a:rPr>
              <a:t>Interflora</a:t>
            </a:r>
            <a:endParaRPr lang="ru-RU" dirty="0" smtClean="0">
              <a:latin typeface="Century Gothic" panose="020B0502020202020204" pitchFamily="34" charset="0"/>
            </a:endParaRPr>
          </a:p>
          <a:p>
            <a:pPr marL="0" lvl="8" indent="0">
              <a:buClr>
                <a:srgbClr val="1B1B1B"/>
              </a:buClr>
              <a:buSzPts val="1600"/>
              <a:buNone/>
              <a:defRPr/>
            </a:pPr>
            <a:endParaRPr lang="ru-RU" sz="1050" dirty="0" smtClean="0">
              <a:latin typeface="Century Gothic" panose="020B0502020202020204" pitchFamily="34" charset="0"/>
            </a:endParaRPr>
          </a:p>
          <a:p>
            <a:pPr marL="0" lvl="8" indent="0">
              <a:buClr>
                <a:srgbClr val="1B1B1B"/>
              </a:buClr>
              <a:buSzPts val="1600"/>
              <a:buNone/>
              <a:defRPr/>
            </a:pPr>
            <a:r>
              <a:rPr lang="ru-RU" sz="20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6. </a:t>
            </a:r>
            <a:r>
              <a:rPr lang="ru-RU" dirty="0" smtClean="0">
                <a:latin typeface="Century Gothic" panose="020B0502020202020204" pitchFamily="34" charset="0"/>
              </a:rPr>
              <a:t>Цветы России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endParaRPr lang="ru-RU" sz="2000" b="1" dirty="0">
              <a:solidFill>
                <a:srgbClr val="8F137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3683">
            <a:off x="8599309" y="7510894"/>
            <a:ext cx="2996617" cy="5329090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 rot="16200000">
            <a:off x="341572" y="3930369"/>
            <a:ext cx="560887" cy="557401"/>
          </a:xfrm>
          <a:prstGeom prst="ellipse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16200000">
            <a:off x="3878202" y="4330376"/>
            <a:ext cx="1296570" cy="1288511"/>
          </a:xfrm>
          <a:prstGeom prst="ellipse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rot="16200000">
            <a:off x="10188109" y="3396678"/>
            <a:ext cx="1474497" cy="1463042"/>
          </a:xfrm>
          <a:prstGeom prst="ellipse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29" y="7137509"/>
            <a:ext cx="2914091" cy="3767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613">
            <a:off x="13936648" y="-1404746"/>
            <a:ext cx="4258751" cy="639947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78971" y="1983006"/>
            <a:ext cx="11116393" cy="959013"/>
          </a:xfrm>
          <a:prstGeom prst="roundRect">
            <a:avLst/>
          </a:prstGeom>
          <a:solidFill>
            <a:srgbClr val="F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Социально-значимый эффект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69" b="35638" l="64362" r="94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550">
            <a:off x="6379208" y="8058399"/>
            <a:ext cx="6858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816" b="67730" l="5106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128" y="7622504"/>
            <a:ext cx="6858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024" y="5354749"/>
            <a:ext cx="6858000" cy="6858000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596634" y="2095876"/>
            <a:ext cx="10998731" cy="749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ctr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000" dirty="0" smtClean="0">
                <a:latin typeface="Century Gothic" panose="020B0502020202020204" pitchFamily="34" charset="0"/>
              </a:rPr>
              <a:t>Для </a:t>
            </a:r>
            <a:r>
              <a:rPr lang="ru-RU" sz="2000" dirty="0">
                <a:latin typeface="Century Gothic" panose="020B0502020202020204" pitchFamily="34" charset="0"/>
              </a:rPr>
              <a:t>определенных категорий граждан будут действовать скидки и различные акции, которые позволят им порадовать кого-то или себя цветами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315066" y="3928626"/>
            <a:ext cx="4168529" cy="867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1400" dirty="0" smtClean="0">
                <a:latin typeface="Century Gothic" panose="020B0502020202020204" pitchFamily="34" charset="0"/>
              </a:rPr>
              <a:t>Для </a:t>
            </a:r>
            <a:r>
              <a:rPr lang="ru-RU" sz="14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школьников</a:t>
            </a:r>
            <a:r>
              <a:rPr lang="ru-RU" sz="1400" dirty="0">
                <a:latin typeface="Century Gothic" panose="020B0502020202020204" pitchFamily="34" charset="0"/>
              </a:rPr>
              <a:t> и студентов будут скидки</a:t>
            </a:r>
            <a:r>
              <a:rPr lang="en-US" sz="1400" dirty="0">
                <a:latin typeface="Century Gothic" panose="020B0502020202020204" pitchFamily="34" charset="0"/>
              </a:rPr>
              <a:t>/</a:t>
            </a:r>
            <a:r>
              <a:rPr lang="ru-RU" sz="1400" dirty="0">
                <a:latin typeface="Century Gothic" panose="020B0502020202020204" pitchFamily="34" charset="0"/>
              </a:rPr>
              <a:t>бесплатная доставка на </a:t>
            </a:r>
            <a:r>
              <a:rPr lang="ru-RU" sz="14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1 </a:t>
            </a:r>
            <a:r>
              <a:rPr lang="ru-RU" sz="14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сентября</a:t>
            </a:r>
            <a:endParaRPr lang="ru-RU" sz="1400" b="1" dirty="0">
              <a:solidFill>
                <a:srgbClr val="8F1377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78971" y="3950199"/>
            <a:ext cx="2891971" cy="52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1400" dirty="0">
                <a:latin typeface="Century Gothic" panose="020B0502020202020204" pitchFamily="34" charset="0"/>
              </a:rPr>
              <a:t>Для </a:t>
            </a:r>
            <a:r>
              <a:rPr lang="ru-RU" sz="14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пенсионеров</a:t>
            </a:r>
            <a:r>
              <a:rPr lang="ru-RU" sz="1400" dirty="0">
                <a:latin typeface="Century Gothic" panose="020B0502020202020204" pitchFamily="34" charset="0"/>
              </a:rPr>
              <a:t> внедрить постоянную </a:t>
            </a:r>
            <a:r>
              <a:rPr lang="ru-RU" sz="14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скидку в 10%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3853490" y="4676274"/>
            <a:ext cx="4913286" cy="119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1400" dirty="0" smtClean="0">
                <a:latin typeface="Century Gothic" panose="020B0502020202020204" pitchFamily="34" charset="0"/>
              </a:rPr>
              <a:t>На </a:t>
            </a:r>
            <a:r>
              <a:rPr lang="ru-RU" sz="14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праздники</a:t>
            </a:r>
            <a:r>
              <a:rPr lang="ru-RU" sz="1400" dirty="0">
                <a:latin typeface="Century Gothic" panose="020B0502020202020204" pitchFamily="34" charset="0"/>
              </a:rPr>
              <a:t> внедрить тематические </a:t>
            </a:r>
            <a:r>
              <a:rPr lang="ru-RU" sz="14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скидки</a:t>
            </a:r>
            <a:r>
              <a:rPr lang="en-US" sz="14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/</a:t>
            </a:r>
            <a:r>
              <a:rPr lang="ru-RU" sz="14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бесплатные</a:t>
            </a:r>
            <a:r>
              <a:rPr lang="ru-RU" sz="1400" dirty="0">
                <a:latin typeface="Century Gothic" panose="020B0502020202020204" pitchFamily="34" charset="0"/>
              </a:rPr>
              <a:t> доставки 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на 9 мая скидки на самые часто покупаемые виды цветов на этот праздник, на 8 марта на тюльпаны)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78971" y="3268044"/>
            <a:ext cx="2378529" cy="4482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400" b="1" dirty="0" smtClean="0">
                <a:latin typeface="Prata" panose="00000500000000000000" pitchFamily="2" charset="-52"/>
              </a:rPr>
              <a:t>Например</a:t>
            </a:r>
            <a:r>
              <a:rPr lang="en-US" sz="2400" b="1" dirty="0" smtClean="0">
                <a:latin typeface="Prata" panose="00000500000000000000" pitchFamily="2" charset="-52"/>
              </a:rPr>
              <a:t>:</a:t>
            </a:r>
            <a:endParaRPr lang="ru-RU" sz="2400" b="1" dirty="0" smtClean="0">
              <a:latin typeface="Prata" panose="00000500000000000000" pitchFamily="2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91" b="99448" l="2143" r="95179">
                        <a14:foregroundMark x1="3393" y1="5387" x2="91607" y2="99033"/>
                        <a14:foregroundMark x1="26250" y1="13398" x2="75179" y2="13398"/>
                        <a14:foregroundMark x1="48571" y1="9392" x2="62143" y2="35912"/>
                        <a14:foregroundMark x1="22857" y1="16713" x2="66786" y2="51519"/>
                        <a14:foregroundMark x1="5179" y1="39088" x2="93750" y2="40193"/>
                        <a14:foregroundMark x1="8750" y1="54144" x2="17500" y2="84254"/>
                        <a14:foregroundMark x1="5357" y1="71271" x2="33929" y2="73757"/>
                        <a14:foregroundMark x1="26250" y1="81630" x2="89286" y2="63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" y="4713372"/>
            <a:ext cx="2914091" cy="376750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245" y="4865448"/>
            <a:ext cx="1717627" cy="24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7637">
            <a:off x="10117777" y="3916952"/>
            <a:ext cx="2786694" cy="3844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6620">
            <a:off x="10339451" y="-3206547"/>
            <a:ext cx="489609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6868">
            <a:off x="-707443" y="-1712666"/>
            <a:ext cx="4558523" cy="6377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4345" y="2036762"/>
            <a:ext cx="8403771" cy="23876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Century Gothic" panose="020B0502020202020204" pitchFamily="34" charset="0"/>
              </a:rPr>
              <a:t>Спасибо за внимание!</a:t>
            </a:r>
            <a:r>
              <a:rPr lang="ru-RU" dirty="0">
                <a:latin typeface="Century Gothic" panose="020B0502020202020204" pitchFamily="34" charset="0"/>
              </a:rPr>
              <a:t/>
            </a:r>
            <a:br>
              <a:rPr lang="ru-RU" dirty="0">
                <a:latin typeface="Century Gothic" panose="020B0502020202020204" pitchFamily="34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34857" y="1708220"/>
            <a:ext cx="7697442" cy="0"/>
          </a:xfrm>
          <a:prstGeom prst="line">
            <a:avLst/>
          </a:prstGeom>
          <a:ln w="19050">
            <a:solidFill>
              <a:srgbClr val="1E1E1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94736" y="3892620"/>
            <a:ext cx="7718293" cy="0"/>
          </a:xfrm>
          <a:prstGeom prst="line">
            <a:avLst/>
          </a:prstGeom>
          <a:ln w="19050">
            <a:solidFill>
              <a:srgbClr val="1E1E1E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" b="100000" l="0" r="100000">
                        <a14:foregroundMark x1="16444" y1="16000" x2="92222" y2="14333"/>
                        <a14:foregroundMark x1="79556" y1="98667" x2="64222" y2="39667"/>
                        <a14:foregroundMark x1="52667" y1="33167" x2="53111" y2="60833"/>
                        <a14:foregroundMark x1="64000" y1="37167" x2="62222" y2="32333"/>
                        <a14:foregroundMark x1="52444" y1="33667" x2="36000" y2="31833"/>
                        <a14:backgroundMark x1="41778" y1="44167" x2="48000" y2="86333"/>
                        <a14:backgroundMark x1="30444" y1="50667" x2="27778" y2="81333"/>
                        <a14:backgroundMark x1="56000" y1="41333" x2="59111" y2="54167"/>
                        <a14:backgroundMark x1="29556" y1="38333" x2="48000" y2="3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3" y="4090508"/>
            <a:ext cx="3442013" cy="4589350"/>
          </a:xfrm>
          <a:prstGeom prst="rect">
            <a:avLst/>
          </a:prstGeom>
        </p:spPr>
      </p:pic>
      <p:sp>
        <p:nvSpPr>
          <p:cNvPr id="14" name="Google Shape;106;p1"/>
          <p:cNvSpPr txBox="1"/>
          <p:nvPr/>
        </p:nvSpPr>
        <p:spPr bwMode="auto">
          <a:xfrm>
            <a:off x="4969411" y="4617873"/>
            <a:ext cx="1584415" cy="37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 fontScale="85000" lnSpcReduction="10000"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en-US" sz="2300" dirty="0">
                <a:latin typeface="Century Gothic" panose="020B0502020202020204" pitchFamily="34" charset="0"/>
              </a:rPr>
              <a:t>@</a:t>
            </a:r>
            <a:r>
              <a:rPr lang="en-US" sz="2300" dirty="0" err="1" smtClean="0">
                <a:latin typeface="Century Gothic" panose="020B0502020202020204" pitchFamily="34" charset="0"/>
              </a:rPr>
              <a:t>CesarLaia</a:t>
            </a:r>
            <a:endParaRPr sz="2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46" y="4535199"/>
            <a:ext cx="503151" cy="5031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46" y="5153267"/>
            <a:ext cx="514221" cy="514221"/>
          </a:xfrm>
          <a:prstGeom prst="rect">
            <a:avLst/>
          </a:prstGeom>
        </p:spPr>
      </p:pic>
      <p:sp>
        <p:nvSpPr>
          <p:cNvPr id="17" name="Google Shape;106;p1"/>
          <p:cNvSpPr txBox="1"/>
          <p:nvPr/>
        </p:nvSpPr>
        <p:spPr bwMode="auto">
          <a:xfrm>
            <a:off x="4969548" y="5211837"/>
            <a:ext cx="5367081" cy="37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000" dirty="0">
                <a:latin typeface="Century Gothic" panose="020B0502020202020204" pitchFamily="34" charset="0"/>
              </a:rPr>
              <a:t>reginaponorova89rusnyancat@gmail.com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314</Words>
  <Application>Microsoft Office PowerPoint</Application>
  <PresentationFormat>Широкоэкранный</PresentationFormat>
  <Paragraphs>66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Bodoni MT</vt:lpstr>
      <vt:lpstr>Calibri</vt:lpstr>
      <vt:lpstr>Calibri Light</vt:lpstr>
      <vt:lpstr>Century Gothic</vt:lpstr>
      <vt:lpstr>Prata</vt:lpstr>
      <vt:lpstr>Source Sans Pro</vt:lpstr>
      <vt:lpstr>Тема Office</vt:lpstr>
      <vt:lpstr>Сайт-Агрегатор для доставки цветов </vt:lpstr>
      <vt:lpstr>Состав команды</vt:lpstr>
      <vt:lpstr>Стрей</vt:lpstr>
      <vt:lpstr>Сквозная цифровая технология</vt:lpstr>
      <vt:lpstr>Проблемы</vt:lpstr>
      <vt:lpstr>Аналоги</vt:lpstr>
      <vt:lpstr>Конкуренты</vt:lpstr>
      <vt:lpstr>Социально-значимый эффект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Сайт-Агрегатор для доставки цветов </dc:title>
  <dc:creator>Vasiliy</dc:creator>
  <cp:lastModifiedBy>Vasiliy</cp:lastModifiedBy>
  <cp:revision>83</cp:revision>
  <dcterms:created xsi:type="dcterms:W3CDTF">2023-11-06T05:57:52Z</dcterms:created>
  <dcterms:modified xsi:type="dcterms:W3CDTF">2023-11-23T13:17:53Z</dcterms:modified>
</cp:coreProperties>
</file>