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5" r:id="rId2"/>
    <p:sldId id="257" r:id="rId3"/>
    <p:sldId id="258" r:id="rId4"/>
    <p:sldId id="26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1377"/>
    <a:srgbClr val="8F5A13"/>
    <a:srgbClr val="F4E8E8"/>
    <a:srgbClr val="7F7F75"/>
    <a:srgbClr val="F4EFEC"/>
    <a:srgbClr val="FFFFFF"/>
    <a:srgbClr val="787B63"/>
    <a:srgbClr val="6C6962"/>
    <a:srgbClr val="F5F5F5"/>
    <a:srgbClr val="F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4D73B-DB25-4901-842D-FB2042DD66B0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F7C68-C144-4769-9FF7-0A40F751D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8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F7C68-C144-4769-9FF7-0A40F751D9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91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06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66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8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6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2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72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78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42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41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2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8BAAF-4B11-484F-8BA7-C349F48A0F53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98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4.wdp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7637">
            <a:off x="10117777" y="3916952"/>
            <a:ext cx="2786694" cy="38440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56620">
            <a:off x="10339451" y="-3206547"/>
            <a:ext cx="489609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76868">
            <a:off x="-707443" y="-1712666"/>
            <a:ext cx="4558523" cy="63770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02253" y="2036762"/>
            <a:ext cx="8403771" cy="23876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latin typeface="Century Gothic" panose="020B0502020202020204" pitchFamily="34" charset="0"/>
              </a:rPr>
              <a:t>Сайт-</a:t>
            </a:r>
            <a:r>
              <a:rPr lang="ru-RU" dirty="0" err="1">
                <a:latin typeface="Century Gothic" panose="020B0502020202020204" pitchFamily="34" charset="0"/>
              </a:rPr>
              <a:t>Агрегатор</a:t>
            </a:r>
            <a:r>
              <a:rPr lang="ru-RU" dirty="0">
                <a:latin typeface="Century Gothic" panose="020B0502020202020204" pitchFamily="34" charset="0"/>
              </a:rPr>
              <a:t> для доставки цветов</a:t>
            </a:r>
            <a:br>
              <a:rPr lang="ru-RU" dirty="0">
                <a:latin typeface="Century Gothic" panose="020B0502020202020204" pitchFamily="34" charset="0"/>
              </a:rPr>
            </a:b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" name="Google Shape;106;p1"/>
          <p:cNvSpPr txBox="1"/>
          <p:nvPr/>
        </p:nvSpPr>
        <p:spPr bwMode="auto">
          <a:xfrm>
            <a:off x="5355771" y="5930537"/>
            <a:ext cx="5783284" cy="37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normAutofit fontScale="92500" lnSpcReduction="20000"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2300" dirty="0" smtClean="0">
                <a:latin typeface="Century Gothic" panose="020B0502020202020204" pitchFamily="34" charset="0"/>
              </a:rPr>
              <a:t>Лидер команды</a:t>
            </a:r>
            <a:r>
              <a:rPr lang="en-US" sz="2300" dirty="0" smtClean="0">
                <a:latin typeface="Century Gothic" panose="020B0502020202020204" pitchFamily="34" charset="0"/>
              </a:rPr>
              <a:t>:</a:t>
            </a:r>
            <a:r>
              <a:rPr lang="ru-RU" sz="2300" dirty="0" smtClean="0">
                <a:latin typeface="Century Gothic" panose="020B0502020202020204" pitchFamily="34" charset="0"/>
              </a:rPr>
              <a:t> </a:t>
            </a:r>
            <a:r>
              <a:rPr lang="ru-RU" sz="2300" dirty="0" err="1" smtClean="0">
                <a:latin typeface="Century Gothic" panose="020B0502020202020204" pitchFamily="34" charset="0"/>
              </a:rPr>
              <a:t>Понорова</a:t>
            </a:r>
            <a:r>
              <a:rPr lang="ru-RU" sz="2300" dirty="0" smtClean="0">
                <a:latin typeface="Century Gothic" panose="020B0502020202020204" pitchFamily="34" charset="0"/>
              </a:rPr>
              <a:t> Регина</a:t>
            </a:r>
            <a:endParaRPr sz="23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934857" y="1708220"/>
            <a:ext cx="7697442" cy="0"/>
          </a:xfrm>
          <a:prstGeom prst="line">
            <a:avLst/>
          </a:prstGeom>
          <a:ln w="1905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94736" y="3892620"/>
            <a:ext cx="7718293" cy="0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8514415" y="6417693"/>
            <a:ext cx="2589214" cy="0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8173414" y="6362253"/>
            <a:ext cx="99503" cy="1063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5337828" y="6425441"/>
            <a:ext cx="2589214" cy="0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0" b="100000" l="0" r="100000">
                        <a14:foregroundMark x1="16444" y1="16000" x2="92222" y2="14333"/>
                        <a14:foregroundMark x1="79556" y1="98667" x2="64222" y2="39667"/>
                        <a14:foregroundMark x1="52667" y1="33167" x2="53111" y2="60833"/>
                        <a14:foregroundMark x1="64000" y1="37167" x2="62222" y2="32333"/>
                        <a14:foregroundMark x1="52444" y1="33667" x2="36000" y2="31833"/>
                        <a14:backgroundMark x1="41778" y1="44167" x2="48000" y2="86333"/>
                        <a14:backgroundMark x1="30444" y1="50667" x2="27778" y2="81333"/>
                        <a14:backgroundMark x1="56000" y1="41333" x2="59111" y2="54167"/>
                        <a14:backgroundMark x1="29556" y1="38333" x2="48000" y2="3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3" y="4090508"/>
            <a:ext cx="3442013" cy="45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445" y="359618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Bodoni MT" panose="02070603080606020203" pitchFamily="18" charset="0"/>
              </a:rPr>
              <a:t>STRAY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445" y="4362840"/>
            <a:ext cx="10423456" cy="24081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ru-RU" sz="3000" b="1" dirty="0" smtClean="0">
                <a:latin typeface="Prata" panose="00000500000000000000" pitchFamily="2" charset="-52"/>
              </a:rPr>
              <a:t>Зачем</a:t>
            </a:r>
            <a:r>
              <a:rPr lang="ru-RU" sz="3000" b="1" dirty="0">
                <a:latin typeface="Prata" panose="00000500000000000000" pitchFamily="2" charset="-52"/>
              </a:rPr>
              <a:t>? </a:t>
            </a:r>
          </a:p>
          <a:p>
            <a:pPr marL="0" indent="0">
              <a:buNone/>
              <a:defRPr/>
            </a:pPr>
            <a:r>
              <a:rPr lang="en-US" sz="3000" b="1" dirty="0" smtClean="0">
                <a:latin typeface="Bodoni MT" panose="02070603080606020203" pitchFamily="18" charset="0"/>
              </a:rPr>
              <a:t>1.</a:t>
            </a:r>
            <a:r>
              <a:rPr lang="en-US" sz="3000" dirty="0" smtClean="0">
                <a:latin typeface="Bodoni MT" panose="02070603080606020203" pitchFamily="18" charset="0"/>
              </a:rPr>
              <a:t> </a:t>
            </a:r>
            <a:r>
              <a:rPr lang="ru-RU" sz="2000" dirty="0" smtClean="0">
                <a:latin typeface="Century Gothic" panose="020B0502020202020204" pitchFamily="34" charset="0"/>
              </a:rPr>
              <a:t>Люди </a:t>
            </a:r>
            <a:r>
              <a:rPr lang="ru-RU" sz="2000" dirty="0">
                <a:latin typeface="Century Gothic" panose="020B0502020202020204" pitchFamily="34" charset="0"/>
              </a:rPr>
              <a:t>которые хотят купить цветы смогут выбрать букет, собрать свой и заказать его с круглосуточной доставкой</a:t>
            </a:r>
          </a:p>
          <a:p>
            <a:pPr marL="0" indent="0">
              <a:buNone/>
              <a:defRPr/>
            </a:pPr>
            <a:r>
              <a:rPr lang="en-US" sz="3000" b="1" dirty="0" smtClean="0">
                <a:latin typeface="Bodoni MT" panose="02070603080606020203" pitchFamily="18" charset="0"/>
              </a:rPr>
              <a:t>2.</a:t>
            </a:r>
            <a:r>
              <a:rPr lang="ru-RU" sz="3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</a:rPr>
              <a:t>Люди\организации занимающиеся продажей цветов смогут предоставлять свою продукцию и получать деньги</a:t>
            </a:r>
          </a:p>
          <a:p>
            <a:pPr marL="0" indent="0">
              <a:buNone/>
              <a:defRPr/>
            </a:pPr>
            <a:r>
              <a:rPr lang="en-US" sz="3000" b="1" dirty="0" smtClean="0">
                <a:latin typeface="Bodoni MT" panose="02070603080606020203" pitchFamily="18" charset="0"/>
              </a:rPr>
              <a:t>3.</a:t>
            </a:r>
            <a:r>
              <a:rPr lang="ru-RU" sz="3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</a:rPr>
              <a:t>Доставщики – появляется дополнительная работа\вакансии для них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3600"/>
              <a:buFont typeface="Arial"/>
              <a:buNone/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49313" y="802195"/>
            <a:ext cx="4192350" cy="2181968"/>
          </a:xfrm>
          <a:prstGeom prst="rect">
            <a:avLst/>
          </a:prstGeom>
          <a:noFill/>
          <a:ln w="25400">
            <a:solidFill>
              <a:srgbClr val="8F1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95313" y="504488"/>
            <a:ext cx="4192350" cy="2181968"/>
          </a:xfrm>
          <a:prstGeom prst="rect">
            <a:avLst/>
          </a:prstGeom>
          <a:solidFill>
            <a:srgbClr val="F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19" b="97125" l="9620" r="92394">
                        <a14:foregroundMark x1="54139" y1="86102" x2="56376" y2="74281"/>
                        <a14:foregroundMark x1="43624" y1="63419" x2="31096" y2="78435"/>
                        <a14:foregroundMark x1="35123" y1="57029" x2="29306" y2="62780"/>
                        <a14:foregroundMark x1="37584" y1="55272" x2="34899" y2="56230"/>
                        <a14:foregroundMark x1="55034" y1="36422" x2="40940" y2="33227"/>
                        <a14:foregroundMark x1="76957" y1="65495" x2="56600" y2="60703"/>
                        <a14:foregroundMark x1="91499" y1="66613" x2="85906" y2="59425"/>
                        <a14:foregroundMark x1="44295" y1="53355" x2="44295" y2="53355"/>
                        <a14:foregroundMark x1="42953" y1="52875" x2="42953" y2="52875"/>
                        <a14:foregroundMark x1="40940" y1="52077" x2="40940" y2="52077"/>
                        <a14:foregroundMark x1="39597" y1="50958" x2="39597" y2="50958"/>
                        <a14:foregroundMark x1="34228" y1="43770" x2="36018" y2="45847"/>
                        <a14:foregroundMark x1="36242" y1="46166" x2="42282" y2="48562"/>
                        <a14:foregroundMark x1="43177" y1="48882" x2="40045" y2="47923"/>
                        <a14:foregroundMark x1="29083" y1="27476" x2="29083" y2="27476"/>
                        <a14:foregroundMark x1="47651" y1="60383" x2="40940" y2="52396"/>
                        <a14:foregroundMark x1="31544" y1="44409" x2="43177" y2="55112"/>
                        <a14:foregroundMark x1="43624" y1="55112" x2="35794" y2="47764"/>
                        <a14:foregroundMark x1="45638" y1="57668" x2="39150" y2="50958"/>
                        <a14:foregroundMark x1="52796" y1="60543" x2="49217" y2="55591"/>
                        <a14:foregroundMark x1="55928" y1="63099" x2="51454" y2="59105"/>
                        <a14:foregroundMark x1="81208" y1="65815" x2="81432" y2="60543"/>
                        <a14:foregroundMark x1="38031" y1="53514" x2="33333" y2="44249"/>
                        <a14:foregroundMark x1="36913" y1="50639" x2="36913" y2="50639"/>
                        <a14:foregroundMark x1="38479" y1="53514" x2="38479" y2="53514"/>
                        <a14:backgroundMark x1="24161" y1="66294" x2="30872" y2="55591"/>
                        <a14:backgroundMark x1="39821" y1="53355" x2="46309" y2="61981"/>
                        <a14:backgroundMark x1="21700" y1="21406" x2="21700" y2="21406"/>
                        <a14:backgroundMark x1="22148" y1="21885" x2="22148" y2="21885"/>
                        <a14:backgroundMark x1="22371" y1="23163" x2="22371" y2="23163"/>
                        <a14:backgroundMark x1="83445" y1="64537" x2="87919" y2="66454"/>
                        <a14:backgroundMark x1="82998" y1="63578" x2="82998" y2="63578"/>
                        <a14:backgroundMark x1="45638" y1="64217" x2="43624" y2="68530"/>
                        <a14:backgroundMark x1="34228" y1="48403" x2="34228" y2="48403"/>
                        <a14:backgroundMark x1="44966" y1="51597" x2="41163" y2="50958"/>
                        <a14:backgroundMark x1="76734" y1="48562" x2="79642" y2="48882"/>
                        <a14:backgroundMark x1="75615" y1="48243" x2="75615" y2="48243"/>
                        <a14:backgroundMark x1="76510" y1="49042" x2="85011" y2="51757"/>
                        <a14:backgroundMark x1="74273" y1="48562" x2="74273" y2="48562"/>
                        <a14:backgroundMark x1="83893" y1="51118" x2="92617" y2="60703"/>
                        <a14:backgroundMark x1="88814" y1="51438" x2="89485" y2="62141"/>
                        <a14:backgroundMark x1="89709" y1="62300" x2="93960" y2="69329"/>
                        <a14:backgroundMark x1="91275" y1="69649" x2="92617" y2="61981"/>
                        <a14:backgroundMark x1="90380" y1="66773" x2="86130" y2="63738"/>
                        <a14:backgroundMark x1="86130" y1="63738" x2="81879" y2="62939"/>
                        <a14:backgroundMark x1="46085" y1="31470" x2="48098" y2="30990"/>
                        <a14:backgroundMark x1="36689" y1="47604" x2="41387" y2="50000"/>
                        <a14:backgroundMark x1="43624" y1="68530" x2="42282" y2="71725"/>
                        <a14:backgroundMark x1="39597" y1="75879" x2="41834" y2="73003"/>
                        <a14:backgroundMark x1="42058" y1="73003" x2="43177" y2="69489"/>
                        <a14:backgroundMark x1="36018" y1="47125" x2="36018" y2="47125"/>
                        <a14:backgroundMark x1="35123" y1="46326" x2="35123" y2="46326"/>
                        <a14:backgroundMark x1="19687" y1="33227" x2="19239" y2="31629"/>
                        <a14:backgroundMark x1="23266" y1="30192" x2="21029" y2="30511"/>
                        <a14:backgroundMark x1="25056" y1="26837" x2="27517" y2="25080"/>
                        <a14:backgroundMark x1="44743" y1="55591" x2="48322" y2="58626"/>
                        <a14:backgroundMark x1="38255" y1="51118" x2="38255" y2="51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70165">
            <a:off x="6016021" y="-325172"/>
            <a:ext cx="2235650" cy="3130910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704445" y="1830695"/>
            <a:ext cx="5043250" cy="115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b="1" dirty="0" smtClean="0">
                <a:latin typeface="Prata" panose="00000500000000000000" pitchFamily="2" charset="-52"/>
              </a:rPr>
              <a:t>Что делаем? </a:t>
            </a:r>
          </a:p>
          <a:p>
            <a:pPr marL="0" indent="0">
              <a:buNone/>
              <a:defRPr/>
            </a:pPr>
            <a:r>
              <a:rPr lang="ru-RU" sz="2000" dirty="0" smtClean="0">
                <a:latin typeface="Century Gothic" panose="020B0502020202020204" pitchFamily="34" charset="0"/>
                <a:ea typeface="Source Sans Pro" panose="020B0503030403020204" pitchFamily="34" charset="0"/>
              </a:rPr>
              <a:t>Сайт </a:t>
            </a:r>
            <a:r>
              <a:rPr lang="ru-RU" sz="2000" dirty="0" err="1" smtClean="0">
                <a:latin typeface="Century Gothic" panose="020B0502020202020204" pitchFamily="34" charset="0"/>
                <a:ea typeface="Source Sans Pro" panose="020B0503030403020204" pitchFamily="34" charset="0"/>
              </a:rPr>
              <a:t>агрегатор</a:t>
            </a:r>
            <a:r>
              <a:rPr lang="ru-RU" sz="2000" dirty="0" smtClean="0">
                <a:latin typeface="Century Gothic" panose="020B0502020202020204" pitchFamily="34" charset="0"/>
                <a:ea typeface="Source Sans Pro" panose="020B0503030403020204" pitchFamily="34" charset="0"/>
              </a:rPr>
              <a:t> для доставки цветов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04445" y="3114490"/>
            <a:ext cx="5378044" cy="1073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3000" b="1" dirty="0" smtClean="0">
                <a:latin typeface="Prata" panose="00000500000000000000" pitchFamily="2" charset="-52"/>
              </a:rPr>
              <a:t>Для кого? </a:t>
            </a:r>
          </a:p>
          <a:p>
            <a:pPr marL="0" indent="0">
              <a:buNone/>
              <a:defRPr/>
            </a:pPr>
            <a:r>
              <a:rPr lang="ru-RU" sz="2200" dirty="0" smtClean="0">
                <a:latin typeface="Century Gothic" panose="020B0502020202020204" pitchFamily="34" charset="0"/>
              </a:rPr>
              <a:t>Людей разных возрастов (граждане, юридические лица)</a:t>
            </a:r>
          </a:p>
        </p:txBody>
      </p:sp>
    </p:spTree>
    <p:extLst>
      <p:ext uri="{BB962C8B-B14F-4D97-AF65-F5344CB8AC3E}">
        <p14:creationId xmlns:p14="http://schemas.microsoft.com/office/powerpoint/2010/main" val="14584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868">
            <a:off x="12950999" y="-1935427"/>
            <a:ext cx="51435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9282" y="3011127"/>
            <a:ext cx="2895600" cy="2443163"/>
          </a:xfrm>
          <a:prstGeom prst="rect">
            <a:avLst/>
          </a:prstGeom>
          <a:noFill/>
          <a:ln w="25400">
            <a:solidFill>
              <a:srgbClr val="8F1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0582" y="2830946"/>
            <a:ext cx="7200900" cy="2443163"/>
          </a:xfrm>
          <a:prstGeom prst="rect">
            <a:avLst/>
          </a:prstGeom>
          <a:solidFill>
            <a:srgbClr val="F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Сквозная цифровая технология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5550" y="3092448"/>
            <a:ext cx="4673600" cy="1693863"/>
          </a:xfrm>
          <a:effectLst/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8800" dirty="0" smtClean="0">
                <a:latin typeface="Bodoni MT" panose="02070603080606020203" pitchFamily="18" charset="0"/>
              </a:rPr>
              <a:t>Big Data</a:t>
            </a:r>
            <a:endParaRPr lang="ru-RU" sz="8800" dirty="0" smtClean="0">
              <a:latin typeface="Prata" panose="00000500000000000000" pitchFamily="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096" flipH="1">
            <a:off x="9155940" y="4075703"/>
            <a:ext cx="2575603" cy="27818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69" b="35638" l="64362" r="94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4550">
            <a:off x="1758459" y="7990091"/>
            <a:ext cx="6858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816" b="67730" l="51064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50" y="6367422"/>
            <a:ext cx="6858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024" y="5354749"/>
            <a:ext cx="6858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979" b="89894" l="2837" r="425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9894">
            <a:off x="9098983" y="833005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6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40050">
            <a:off x="10264523" y="-558677"/>
            <a:ext cx="2616810" cy="41432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96" b="94814" l="9752" r="89894">
                        <a14:foregroundMark x1="34043" y1="29122" x2="30851" y2="28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868">
            <a:off x="-332700" y="2609050"/>
            <a:ext cx="51435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6268" y="1538466"/>
            <a:ext cx="2895600" cy="2443163"/>
          </a:xfrm>
          <a:prstGeom prst="rect">
            <a:avLst/>
          </a:prstGeom>
          <a:noFill/>
          <a:ln w="25400">
            <a:solidFill>
              <a:srgbClr val="8F1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7568" y="1358286"/>
            <a:ext cx="7550380" cy="2033954"/>
          </a:xfrm>
          <a:prstGeom prst="rect">
            <a:avLst/>
          </a:prstGeom>
          <a:solidFill>
            <a:srgbClr val="F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odoni MT" panose="02070603080606020203" pitchFamily="18" charset="0"/>
              </a:rPr>
              <a:t>PROBLEMS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69" b="35638" l="64362" r="94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4550">
            <a:off x="2750500" y="8642971"/>
            <a:ext cx="6858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816" b="67730" l="51064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29" y="6342640"/>
            <a:ext cx="6858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024" y="5354749"/>
            <a:ext cx="6858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979" b="89894" l="2837" r="425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9894">
            <a:off x="9098983" y="8330054"/>
            <a:ext cx="6858000" cy="6858000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799569" y="1631187"/>
            <a:ext cx="7245483" cy="1878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Prata" panose="00000500000000000000" pitchFamily="2" charset="-52"/>
              </a:rPr>
              <a:t>Целевая аудитория</a:t>
            </a:r>
            <a:endParaRPr lang="ru-RU" sz="2400" b="1" dirty="0" smtClean="0">
              <a:latin typeface="Prata" panose="00000500000000000000" pitchFamily="2" charset="-52"/>
            </a:endParaRP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endParaRPr lang="ru-RU" sz="1400" dirty="0" smtClean="0">
              <a:latin typeface="Century Gothic" panose="020B0502020202020204" pitchFamily="34" charset="0"/>
            </a:endParaRP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dirty="0" smtClean="0">
                <a:latin typeface="Century Gothic" panose="020B0502020202020204" pitchFamily="34" charset="0"/>
              </a:rPr>
              <a:t>1. Люди</a:t>
            </a:r>
            <a:r>
              <a:rPr lang="ru-RU" dirty="0">
                <a:latin typeface="Century Gothic" panose="020B0502020202020204" pitchFamily="34" charset="0"/>
              </a:rPr>
              <a:t>, которые хотят выбрать букет или собрать свой</a:t>
            </a: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dirty="0" smtClean="0">
                <a:latin typeface="Century Gothic" panose="020B0502020202020204" pitchFamily="34" charset="0"/>
              </a:rPr>
              <a:t>2. Организации </a:t>
            </a:r>
            <a:r>
              <a:rPr lang="ru-RU" dirty="0">
                <a:latin typeface="Century Gothic" panose="020B0502020202020204" pitchFamily="34" charset="0"/>
              </a:rPr>
              <a:t>которые хотят продать цветы</a:t>
            </a: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dirty="0" smtClean="0">
                <a:latin typeface="Century Gothic" panose="020B0502020202020204" pitchFamily="34" charset="0"/>
              </a:rPr>
              <a:t>3. Курьеры которые хотят работать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35299" y="4941606"/>
            <a:ext cx="8763001" cy="1751792"/>
          </a:xfrm>
          <a:prstGeom prst="rect">
            <a:avLst/>
          </a:prstGeom>
          <a:solidFill>
            <a:srgbClr val="F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192827" y="4492377"/>
            <a:ext cx="8160973" cy="2195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sz="2400" b="1" dirty="0" smtClean="0">
                <a:latin typeface="Prata" panose="00000500000000000000" pitchFamily="2" charset="-52"/>
              </a:rPr>
              <a:t>Формулировка </a:t>
            </a:r>
            <a:r>
              <a:rPr lang="ru-RU" sz="2400" b="1" dirty="0">
                <a:latin typeface="Prata" panose="00000500000000000000" pitchFamily="2" charset="-52"/>
              </a:rPr>
              <a:t>проблемы</a:t>
            </a:r>
            <a:r>
              <a:rPr lang="ru-RU" sz="2400" b="1" dirty="0" smtClean="0">
                <a:latin typeface="Prata" panose="00000500000000000000" pitchFamily="2" charset="-52"/>
              </a:rPr>
              <a:t>:</a:t>
            </a:r>
            <a:endParaRPr lang="en-US" sz="2400" b="1" dirty="0" smtClean="0">
              <a:latin typeface="Prata" panose="00000500000000000000" pitchFamily="2" charset="-52"/>
            </a:endParaRP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endParaRPr lang="ru-RU" sz="1400" b="1" dirty="0">
              <a:latin typeface="Century Gothic" panose="020B0502020202020204" pitchFamily="34" charset="0"/>
            </a:endParaRP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en-US" dirty="0" smtClean="0">
                <a:latin typeface="Century Gothic" panose="020B0502020202020204" pitchFamily="34" charset="0"/>
              </a:rPr>
              <a:t>1. </a:t>
            </a:r>
            <a:r>
              <a:rPr lang="ru-RU" dirty="0" smtClean="0">
                <a:latin typeface="Century Gothic" panose="020B0502020202020204" pitchFamily="34" charset="0"/>
              </a:rPr>
              <a:t>Невозможность </a:t>
            </a:r>
            <a:r>
              <a:rPr lang="ru-RU" dirty="0">
                <a:latin typeface="Century Gothic" panose="020B0502020202020204" pitchFamily="34" charset="0"/>
              </a:rPr>
              <a:t>на сайте собрать свой собственный букет из цветов. Желание получить доставку в любое время дня и ночи</a:t>
            </a: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en-US" dirty="0" smtClean="0">
                <a:latin typeface="Century Gothic" panose="020B0502020202020204" pitchFamily="34" charset="0"/>
              </a:rPr>
              <a:t>2. </a:t>
            </a:r>
            <a:r>
              <a:rPr lang="ru-RU" dirty="0" smtClean="0">
                <a:latin typeface="Century Gothic" panose="020B0502020202020204" pitchFamily="34" charset="0"/>
              </a:rPr>
              <a:t>Для </a:t>
            </a:r>
            <a:r>
              <a:rPr lang="ru-RU" dirty="0">
                <a:latin typeface="Century Gothic" panose="020B0502020202020204" pitchFamily="34" charset="0"/>
              </a:rPr>
              <a:t>организаций наличие продаж цветов (т.к. цветы являются продуктом который продаётся по праздникам)</a:t>
            </a: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en-US" dirty="0" smtClean="0">
                <a:latin typeface="Century Gothic" panose="020B0502020202020204" pitchFamily="34" charset="0"/>
              </a:rPr>
              <a:t>3. </a:t>
            </a:r>
            <a:r>
              <a:rPr lang="ru-RU" dirty="0" smtClean="0">
                <a:latin typeface="Century Gothic" panose="020B0502020202020204" pitchFamily="34" charset="0"/>
              </a:rPr>
              <a:t>Дополнительные </a:t>
            </a:r>
            <a:r>
              <a:rPr lang="ru-RU" dirty="0">
                <a:latin typeface="Century Gothic" panose="020B0502020202020204" pitchFamily="34" charset="0"/>
              </a:rPr>
              <a:t>вакансии </a:t>
            </a:r>
            <a:r>
              <a:rPr lang="ru-RU" dirty="0" smtClean="0">
                <a:latin typeface="Century Gothic" panose="020B0502020202020204" pitchFamily="34" charset="0"/>
              </a:rPr>
              <a:t>курьеров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1545048" y="3149600"/>
            <a:ext cx="24652" cy="3371122"/>
          </a:xfrm>
          <a:prstGeom prst="line">
            <a:avLst/>
          </a:prstGeom>
          <a:ln w="25400">
            <a:solidFill>
              <a:srgbClr val="8F1377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273313" y="6693763"/>
            <a:ext cx="3915387" cy="5733"/>
          </a:xfrm>
          <a:prstGeom prst="line">
            <a:avLst/>
          </a:prstGeom>
          <a:ln w="25400">
            <a:solidFill>
              <a:srgbClr val="8F1377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9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153</Words>
  <Application>Microsoft Office PowerPoint</Application>
  <PresentationFormat>Широкоэкранный</PresentationFormat>
  <Paragraphs>25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Bodoni MT</vt:lpstr>
      <vt:lpstr>Calibri</vt:lpstr>
      <vt:lpstr>Calibri Light</vt:lpstr>
      <vt:lpstr>Century Gothic</vt:lpstr>
      <vt:lpstr>Prata</vt:lpstr>
      <vt:lpstr>Source Sans Pro</vt:lpstr>
      <vt:lpstr>Тема Office</vt:lpstr>
      <vt:lpstr>Сайт-Агрегатор для доставки цветов </vt:lpstr>
      <vt:lpstr>STRAY</vt:lpstr>
      <vt:lpstr>Сквозная цифровая технология</vt:lpstr>
      <vt:lpstr>PROBLEMS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Сайт-Агрегатор для доставки цветов </dc:title>
  <dc:creator>Vasiliy</dc:creator>
  <cp:lastModifiedBy>Vasiliy</cp:lastModifiedBy>
  <cp:revision>43</cp:revision>
  <dcterms:created xsi:type="dcterms:W3CDTF">2023-11-06T05:57:52Z</dcterms:created>
  <dcterms:modified xsi:type="dcterms:W3CDTF">2023-11-08T14:25:11Z</dcterms:modified>
</cp:coreProperties>
</file>