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74" r:id="rId10"/>
    <p:sldId id="265" r:id="rId11"/>
    <p:sldId id="266" r:id="rId12"/>
    <p:sldId id="270" r:id="rId13"/>
    <p:sldId id="271" r:id="rId14"/>
    <p:sldId id="273" r:id="rId15"/>
    <p:sldId id="268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15128" y="1788454"/>
            <a:ext cx="8361229" cy="2098226"/>
          </a:xfrm>
        </p:spPr>
        <p:txBody>
          <a:bodyPr anchor="b">
            <a:noAutofit/>
          </a:bodyPr>
          <a:lstStyle>
            <a:lvl1pPr algn="ct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79906" y="3956279"/>
            <a:ext cx="6831673" cy="1086237"/>
          </a:xfrm>
        </p:spPr>
        <p:txBody>
          <a:bodyPr>
            <a:normAutofit/>
          </a:bodyPr>
          <a:lstStyle>
            <a:lvl1pPr marL="0" indent="0" algn="ct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3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2858" y="6453386"/>
            <a:ext cx="1607944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054" y="6453386"/>
            <a:ext cx="7023377" cy="404614"/>
          </a:xfrm>
        </p:spPr>
        <p:txBody>
          <a:bodyPr/>
          <a:lstStyle>
            <a:lvl1pPr algn="ctr">
              <a:defRPr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  <p:grpSp>
        <p:nvGrpSpPr>
          <p:cNvPr id="7" name="Group 6"/>
          <p:cNvGrpSpPr/>
          <p:nvPr/>
        </p:nvGrpSpPr>
        <p:grpSpPr>
          <a:xfrm>
            <a:off x="752858" y="744469"/>
            <a:ext cx="10674117" cy="5349671"/>
            <a:chOff x="752858" y="744469"/>
            <a:chExt cx="10674117" cy="5349671"/>
          </a:xfrm>
        </p:grpSpPr>
        <p:sp>
          <p:nvSpPr>
            <p:cNvPr id="11" name="Freeform 6"/>
            <p:cNvSpPr/>
            <p:nvPr/>
          </p:nvSpPr>
          <p:spPr bwMode="auto">
            <a:xfrm>
              <a:off x="8151962" y="1685652"/>
              <a:ext cx="3275013" cy="4408488"/>
            </a:xfrm>
            <a:custGeom>
              <a:avLst/>
              <a:gdLst/>
              <a:ahLst/>
              <a:cxnLst/>
              <a:rect l="l" t="t" r="r" b="b"/>
              <a:pathLst>
                <a:path w="10000" h="10000">
                  <a:moveTo>
                    <a:pt x="8761" y="0"/>
                  </a:moveTo>
                  <a:lnTo>
                    <a:pt x="10000" y="0"/>
                  </a:lnTo>
                  <a:lnTo>
                    <a:pt x="10000" y="10000"/>
                  </a:lnTo>
                  <a:lnTo>
                    <a:pt x="0" y="10000"/>
                  </a:lnTo>
                  <a:lnTo>
                    <a:pt x="0" y="9126"/>
                  </a:lnTo>
                  <a:lnTo>
                    <a:pt x="8761" y="9127"/>
                  </a:lnTo>
                  <a:lnTo>
                    <a:pt x="8761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4" name="Freeform 6"/>
            <p:cNvSpPr/>
            <p:nvPr/>
          </p:nvSpPr>
          <p:spPr bwMode="auto">
            <a:xfrm flipH="1" flipV="1">
              <a:off x="752858" y="744469"/>
              <a:ext cx="3275668" cy="4408488"/>
            </a:xfrm>
            <a:custGeom>
              <a:avLst/>
              <a:gdLst/>
              <a:ahLst/>
              <a:cxnLst/>
              <a:rect l="l" t="t" r="r" b="b"/>
              <a:pathLst>
                <a:path w="10002" h="10000">
                  <a:moveTo>
                    <a:pt x="8763" y="0"/>
                  </a:moveTo>
                  <a:lnTo>
                    <a:pt x="10002" y="0"/>
                  </a:lnTo>
                  <a:lnTo>
                    <a:pt x="10002" y="10000"/>
                  </a:lnTo>
                  <a:lnTo>
                    <a:pt x="2" y="10000"/>
                  </a:lnTo>
                  <a:cubicBezTo>
                    <a:pt x="-2" y="9698"/>
                    <a:pt x="4" y="9427"/>
                    <a:pt x="0" y="9125"/>
                  </a:cubicBezTo>
                  <a:lnTo>
                    <a:pt x="8763" y="9128"/>
                  </a:lnTo>
                  <a:lnTo>
                    <a:pt x="8763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:p14="http://schemas.microsoft.com/office/powerpoint/2010/main" val="22699690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295525"/>
            <a:ext cx="9601200" cy="35718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84985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96561" y="624156"/>
            <a:ext cx="1565766" cy="5243244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624156"/>
            <a:ext cx="8179641" cy="524324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04546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7172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5025" y="1301360"/>
            <a:ext cx="9612971" cy="2852737"/>
          </a:xfrm>
        </p:spPr>
        <p:txBody>
          <a:bodyPr anchor="b">
            <a:normAutofit/>
          </a:bodyPr>
          <a:lstStyle>
            <a:lvl1pPr algn="r">
              <a:defRPr sz="7200" cap="all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5025" y="4216328"/>
            <a:ext cx="9612971" cy="1143324"/>
          </a:xfrm>
        </p:spPr>
        <p:txBody>
          <a:bodyPr/>
          <a:lstStyle>
            <a:lvl1pPr marL="0" indent="0" algn="r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38908" y="6453386"/>
            <a:ext cx="1622409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584312" y="6453386"/>
            <a:ext cx="7023377" cy="404614"/>
          </a:xfrm>
        </p:spPr>
        <p:txBody>
          <a:bodyPr/>
          <a:lstStyle>
            <a:lvl1pPr algn="ctr"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830683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Freeform 6" title="Crop Mark"/>
          <p:cNvSpPr/>
          <p:nvPr/>
        </p:nvSpPr>
        <p:spPr bwMode="auto">
          <a:xfrm>
            <a:off x="8151962" y="1685652"/>
            <a:ext cx="3275013" cy="4408488"/>
          </a:xfrm>
          <a:custGeom>
            <a:avLst/>
            <a:gdLst/>
            <a:ahLst/>
            <a:cxnLst/>
            <a:rect l="0" t="0" r="r" b="b"/>
            <a:pathLst>
              <a:path w="4125" h="5554">
                <a:moveTo>
                  <a:pt x="3614" y="0"/>
                </a:moveTo>
                <a:lnTo>
                  <a:pt x="4125" y="0"/>
                </a:lnTo>
                <a:lnTo>
                  <a:pt x="4125" y="5554"/>
                </a:lnTo>
                <a:lnTo>
                  <a:pt x="0" y="5554"/>
                </a:lnTo>
                <a:lnTo>
                  <a:pt x="0" y="5074"/>
                </a:lnTo>
                <a:lnTo>
                  <a:pt x="3614" y="5074"/>
                </a:lnTo>
                <a:lnTo>
                  <a:pt x="3614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32856311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2285999"/>
            <a:ext cx="4447786" cy="3581401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25403" y="2285999"/>
            <a:ext cx="4447786" cy="358140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8344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371600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25014" y="2340864"/>
            <a:ext cx="4443984" cy="823912"/>
          </a:xfrm>
        </p:spPr>
        <p:txBody>
          <a:bodyPr anchor="b">
            <a:noAutofit/>
          </a:bodyPr>
          <a:lstStyle>
            <a:lvl1pPr marL="0" indent="0">
              <a:lnSpc>
                <a:spcPct val="84000"/>
              </a:lnSpc>
              <a:spcBef>
                <a:spcPts val="0"/>
              </a:spcBef>
              <a:spcAft>
                <a:spcPts val="0"/>
              </a:spcAft>
              <a:buNone/>
              <a:defRPr sz="3000" b="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25014" y="3305207"/>
            <a:ext cx="4443984" cy="256219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  <a:lvl2pPr>
              <a:defRPr baseline="0">
                <a:solidFill>
                  <a:schemeClr val="tx2"/>
                </a:solidFill>
              </a:defRPr>
            </a:lvl2pPr>
            <a:lvl3pPr>
              <a:defRPr baseline="0">
                <a:solidFill>
                  <a:schemeClr val="tx2"/>
                </a:solidFill>
              </a:defRPr>
            </a:lvl3pPr>
            <a:lvl4pPr>
              <a:defRPr baseline="0">
                <a:solidFill>
                  <a:schemeClr val="tx2"/>
                </a:solidFill>
              </a:defRPr>
            </a:lvl4pPr>
            <a:lvl5pPr>
              <a:defRPr baseline="0">
                <a:solidFill>
                  <a:schemeClr val="tx2"/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96427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98440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83422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Autofit/>
          </a:bodyPr>
          <a:lstStyle>
            <a:lvl1pPr>
              <a:lnSpc>
                <a:spcPct val="84000"/>
              </a:lnSpc>
              <a:defRPr sz="4800" baseline="0">
                <a:solidFill>
                  <a:schemeClr val="tx2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56020" y="685801"/>
            <a:ext cx="5212080" cy="517525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6344"/>
            <a:ext cx="3855720" cy="3011056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07403356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 title="Background Shape"/>
          <p:cNvSpPr/>
          <p:nvPr/>
        </p:nvSpPr>
        <p:spPr>
          <a:xfrm>
            <a:off x="0" y="376"/>
            <a:ext cx="5303520" cy="6857624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0" y="685800"/>
            <a:ext cx="3855720" cy="2157884"/>
          </a:xfrm>
        </p:spPr>
        <p:txBody>
          <a:bodyPr anchor="t">
            <a:normAutofit/>
          </a:bodyPr>
          <a:lstStyle>
            <a:lvl1pPr>
              <a:lnSpc>
                <a:spcPct val="84000"/>
              </a:lnSpc>
              <a:defRPr sz="4800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532120" y="0"/>
            <a:ext cx="6659880" cy="6857999"/>
          </a:xfrm>
        </p:spPr>
        <p:txBody>
          <a:bodyPr anchor="t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23900" y="2855968"/>
            <a:ext cx="3855720" cy="3011432"/>
          </a:xfrm>
        </p:spPr>
        <p:txBody>
          <a:bodyPr/>
          <a:lstStyle>
            <a:lvl1pPr marL="0" indent="0">
              <a:lnSpc>
                <a:spcPct val="113000"/>
              </a:lnSpc>
              <a:spcBef>
                <a:spcPts val="0"/>
              </a:spcBef>
              <a:spcAft>
                <a:spcPts val="1500"/>
              </a:spcAft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23900" y="6453386"/>
            <a:ext cx="120457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205945" y="6453386"/>
            <a:ext cx="2373675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9883140" y="6453386"/>
            <a:ext cx="1596292" cy="404614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Divider Bar"/>
          <p:cNvSpPr/>
          <p:nvPr/>
        </p:nvSpPr>
        <p:spPr>
          <a:xfrm>
            <a:off x="5303520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541161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14859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601200" cy="3581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390650" y="6453386"/>
            <a:ext cx="120457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fld id="{0499BFA9-EF3F-4AC9-ABA0-DC0B27CCB059}" type="datetimeFigureOut">
              <a:rPr lang="ru-RU" smtClean="0"/>
              <a:t>19.10.2023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893564" y="6453386"/>
            <a:ext cx="6280830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472736" y="6453386"/>
            <a:ext cx="1596292" cy="40461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aseline="0">
                <a:solidFill>
                  <a:schemeClr val="tx2"/>
                </a:solidFill>
              </a:defRPr>
            </a:lvl1pPr>
          </a:lstStyle>
          <a:p>
            <a:fld id="{E52DDC33-E88C-4A9D-944C-4EF5D7B46C6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Rectangle 8" title="Side bar"/>
          <p:cNvSpPr/>
          <p:nvPr/>
        </p:nvSpPr>
        <p:spPr>
          <a:xfrm>
            <a:off x="478095" y="376"/>
            <a:ext cx="2286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89772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89000"/>
        </a:lnSpc>
        <a:spcBef>
          <a:spcPct val="0"/>
        </a:spcBef>
        <a:buNone/>
        <a:defRPr sz="440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84048" indent="-384048" algn="l" defTabSz="914400" rtl="0" eaLnBrk="1" latinLnBrk="0" hangingPunct="1">
        <a:lnSpc>
          <a:spcPct val="94000"/>
        </a:lnSpc>
        <a:spcBef>
          <a:spcPts val="1000"/>
        </a:spcBef>
        <a:spcAft>
          <a:spcPts val="200"/>
        </a:spcAft>
        <a:buFont typeface="Franklin Gothic Book" panose="020B0503020102020204" pitchFamily="34" charset="0"/>
        <a:buChar char="■"/>
        <a:defRPr sz="2000" kern="1200" baseline="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2000" i="1" kern="1200" baseline="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800" kern="1200" baseline="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800" i="1" kern="1200" baseline="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600" i="1" kern="1200" baseline="0">
          <a:solidFill>
            <a:schemeClr val="tx2"/>
          </a:solidFill>
          <a:latin typeface="+mn-lt"/>
          <a:ea typeface="+mn-ea"/>
          <a:cs typeface="+mn-cs"/>
        </a:defRPr>
      </a:lvl6pPr>
      <a:lvl7pPr marL="32004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7pPr>
      <a:lvl8pPr marL="36576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–"/>
        <a:defRPr sz="1400" i="1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4114800" indent="-384048" algn="l" defTabSz="914400" rtl="0" eaLnBrk="1" latinLnBrk="0" hangingPunct="1">
        <a:lnSpc>
          <a:spcPct val="94000"/>
        </a:lnSpc>
        <a:spcBef>
          <a:spcPts val="500"/>
        </a:spcBef>
        <a:spcAft>
          <a:spcPts val="200"/>
        </a:spcAft>
        <a:buFont typeface="Franklin Gothic Book" panose="020B0503020102020204" pitchFamily="34" charset="0"/>
        <a:buChar char="■"/>
        <a:defRPr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3" orient="horz" pos="1368">
          <p15:clr>
            <a:srgbClr val="F26B43"/>
          </p15:clr>
        </p15:guide>
        <p15:guide id="4" orient="horz" pos="1440">
          <p15:clr>
            <a:srgbClr val="F26B43"/>
          </p15:clr>
        </p15:guide>
        <p15:guide id="6" orient="horz" pos="3696">
          <p15:clr>
            <a:srgbClr val="F26B43"/>
          </p15:clr>
        </p15:guide>
        <p15:guide id="7" orient="horz" pos="432">
          <p15:clr>
            <a:srgbClr val="F26B43"/>
          </p15:clr>
        </p15:guide>
        <p15:guide id="8" orient="horz" pos="1512">
          <p15:clr>
            <a:srgbClr val="F26B43"/>
          </p15:clr>
        </p15:guide>
        <p15:guide id="9" pos="6912">
          <p15:clr>
            <a:srgbClr val="F26B43"/>
          </p15:clr>
        </p15:guide>
        <p15:guide id="10" pos="936">
          <p15:clr>
            <a:srgbClr val="F26B43"/>
          </p15:clr>
        </p15:guide>
        <p15:guide id="11" pos="8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kykla-bykva.tilda.ws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kykla-bykva.tilda.ws/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03D98-0193-6323-823A-33EF30F0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4948" y="2911152"/>
            <a:ext cx="5627717" cy="1395863"/>
          </a:xfrm>
        </p:spPr>
        <p:txBody>
          <a:bodyPr anchor="ctr">
            <a:normAutofit/>
          </a:bodyPr>
          <a:lstStyle/>
          <a:p>
            <a:pPr algn="l"/>
            <a:r>
              <a:rPr lang="ru-RU" sz="5400" i="1" dirty="0">
                <a:solidFill>
                  <a:schemeClr val="bg2"/>
                </a:solidFill>
              </a:rPr>
              <a:t>Лидер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66CE52-597A-B81D-6E86-C37BE341E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834" y="381910"/>
            <a:ext cx="5778223" cy="2529242"/>
          </a:xfrm>
        </p:spPr>
        <p:txBody>
          <a:bodyPr anchor="ctr">
            <a:normAutofit/>
          </a:bodyPr>
          <a:lstStyle/>
          <a:p>
            <a:pPr algn="l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Быкова Софья Николаевна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07B896C-9C22-33DF-A5A0-256DD0E4098A}"/>
              </a:ext>
            </a:extLst>
          </p:cNvPr>
          <p:cNvCxnSpPr>
            <a:endCxn id="2" idx="1"/>
          </p:cNvCxnSpPr>
          <p:nvPr/>
        </p:nvCxnSpPr>
        <p:spPr>
          <a:xfrm>
            <a:off x="167951" y="3609083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D446128-F9AE-D9B5-D1E2-F3C356CF3369}"/>
              </a:ext>
            </a:extLst>
          </p:cNvPr>
          <p:cNvCxnSpPr>
            <a:cxnSpLocks/>
          </p:cNvCxnSpPr>
          <p:nvPr/>
        </p:nvCxnSpPr>
        <p:spPr>
          <a:xfrm flipV="1">
            <a:off x="5915608" y="3617128"/>
            <a:ext cx="1612243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D3DB679-0951-AC56-E1CA-0AF9F3690882}"/>
              </a:ext>
            </a:extLst>
          </p:cNvPr>
          <p:cNvSpPr txBox="1">
            <a:spLocks/>
          </p:cNvSpPr>
          <p:nvPr/>
        </p:nvSpPr>
        <p:spPr>
          <a:xfrm>
            <a:off x="719694" y="4186642"/>
            <a:ext cx="5778223" cy="181293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3200" dirty="0">
                <a:solidFill>
                  <a:schemeClr val="bg1"/>
                </a:solidFill>
                <a:latin typeface="+mj-lt"/>
              </a:rPr>
              <a:t>Направление подготовки: СДО, профиль Логопедия</a:t>
            </a:r>
          </a:p>
          <a:p>
            <a:pPr algn="l"/>
            <a:endParaRPr lang="ru-RU" sz="3200" dirty="0">
              <a:solidFill>
                <a:schemeClr val="bg1"/>
              </a:solidFill>
              <a:latin typeface="+mj-lt"/>
            </a:endParaRPr>
          </a:p>
          <a:p>
            <a:pPr algn="l"/>
            <a:r>
              <a:rPr lang="ru-RU" sz="3200" dirty="0">
                <a:solidFill>
                  <a:schemeClr val="bg1"/>
                </a:solidFill>
                <a:latin typeface="+mj-lt"/>
              </a:rPr>
              <a:t>Студентка 4 курса, университета САФУ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38D7256-A63F-39DE-2D26-896E941CE4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96657" y="1287625"/>
            <a:ext cx="3063446" cy="408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046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3E9C4-7FB9-4F50-9452-D531E70D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2535"/>
            <a:ext cx="9601200" cy="713792"/>
          </a:xfrm>
        </p:spPr>
        <p:txBody>
          <a:bodyPr/>
          <a:lstStyle/>
          <a:p>
            <a:pPr algn="ctr"/>
            <a:r>
              <a:rPr lang="ru-RU" dirty="0"/>
              <a:t>Финансовая модель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9201628-45C4-2663-E003-66A6A25A775A}"/>
              </a:ext>
            </a:extLst>
          </p:cNvPr>
          <p:cNvCxnSpPr/>
          <p:nvPr/>
        </p:nvCxnSpPr>
        <p:spPr>
          <a:xfrm>
            <a:off x="2903716" y="730896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0B1AC58-C7B6-9F18-105B-7823482C4AEB}"/>
              </a:ext>
            </a:extLst>
          </p:cNvPr>
          <p:cNvCxnSpPr/>
          <p:nvPr/>
        </p:nvCxnSpPr>
        <p:spPr>
          <a:xfrm>
            <a:off x="8847316" y="730895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table">
            <a:extLst>
              <a:ext uri="{FF2B5EF4-FFF2-40B4-BE49-F238E27FC236}">
                <a16:creationId xmlns:a16="http://schemas.microsoft.com/office/drawing/2014/main" id="{54ED4C75-5F46-4C7F-B76C-9ECA8D85AC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9107" y="1238435"/>
            <a:ext cx="4866893" cy="5363910"/>
          </a:xfrm>
          <a:prstGeom prst="rect">
            <a:avLst/>
          </a:prstGeom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6B1A6D67-5F39-4BA8-A867-3A126F88A7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0559" y="2041864"/>
            <a:ext cx="4967965" cy="3306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6986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3E9C4-7FB9-4F50-9452-D531E70D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2535"/>
            <a:ext cx="9601200" cy="713792"/>
          </a:xfrm>
        </p:spPr>
        <p:txBody>
          <a:bodyPr/>
          <a:lstStyle/>
          <a:p>
            <a:pPr algn="ctr"/>
            <a:r>
              <a:rPr lang="ru-RU" dirty="0"/>
              <a:t>Дорожная карта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9201628-45C4-2663-E003-66A6A25A775A}"/>
              </a:ext>
            </a:extLst>
          </p:cNvPr>
          <p:cNvCxnSpPr/>
          <p:nvPr/>
        </p:nvCxnSpPr>
        <p:spPr>
          <a:xfrm>
            <a:off x="3344685" y="730895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0B1AC58-C7B6-9F18-105B-7823482C4AEB}"/>
              </a:ext>
            </a:extLst>
          </p:cNvPr>
          <p:cNvCxnSpPr/>
          <p:nvPr/>
        </p:nvCxnSpPr>
        <p:spPr>
          <a:xfrm>
            <a:off x="8455430" y="743333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Стрелка: круговая 5">
            <a:extLst>
              <a:ext uri="{FF2B5EF4-FFF2-40B4-BE49-F238E27FC236}">
                <a16:creationId xmlns:a16="http://schemas.microsoft.com/office/drawing/2014/main" id="{620C2FC7-76CB-D64D-F493-8F09D82DA7B7}"/>
              </a:ext>
            </a:extLst>
          </p:cNvPr>
          <p:cNvSpPr/>
          <p:nvPr/>
        </p:nvSpPr>
        <p:spPr>
          <a:xfrm>
            <a:off x="1770294" y="2079552"/>
            <a:ext cx="2488114" cy="4228323"/>
          </a:xfrm>
          <a:prstGeom prst="circular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7" name="Стрелка: круговая 6">
            <a:extLst>
              <a:ext uri="{FF2B5EF4-FFF2-40B4-BE49-F238E27FC236}">
                <a16:creationId xmlns:a16="http://schemas.microsoft.com/office/drawing/2014/main" id="{A898BB9E-1461-105B-4530-C7BD67538436}"/>
              </a:ext>
            </a:extLst>
          </p:cNvPr>
          <p:cNvSpPr/>
          <p:nvPr/>
        </p:nvSpPr>
        <p:spPr>
          <a:xfrm>
            <a:off x="5308949" y="2025906"/>
            <a:ext cx="2488114" cy="4228323"/>
          </a:xfrm>
          <a:prstGeom prst="circular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8" name="Стрелка: круговая 7">
            <a:extLst>
              <a:ext uri="{FF2B5EF4-FFF2-40B4-BE49-F238E27FC236}">
                <a16:creationId xmlns:a16="http://schemas.microsoft.com/office/drawing/2014/main" id="{72165B45-D306-7290-F6EC-6EC7C8354136}"/>
              </a:ext>
            </a:extLst>
          </p:cNvPr>
          <p:cNvSpPr/>
          <p:nvPr/>
        </p:nvSpPr>
        <p:spPr>
          <a:xfrm>
            <a:off x="8862234" y="2032514"/>
            <a:ext cx="2488114" cy="4228323"/>
          </a:xfrm>
          <a:prstGeom prst="circular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9" name="Стрелка: изогнутая вверх 8">
            <a:extLst>
              <a:ext uri="{FF2B5EF4-FFF2-40B4-BE49-F238E27FC236}">
                <a16:creationId xmlns:a16="http://schemas.microsoft.com/office/drawing/2014/main" id="{91C1949E-AD20-7AD9-32E2-234ACA3C2D42}"/>
              </a:ext>
            </a:extLst>
          </p:cNvPr>
          <p:cNvSpPr/>
          <p:nvPr/>
        </p:nvSpPr>
        <p:spPr>
          <a:xfrm>
            <a:off x="3837868" y="4401711"/>
            <a:ext cx="2174033" cy="154888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1" name="Стрелка: изогнутая вверх 10">
            <a:extLst>
              <a:ext uri="{FF2B5EF4-FFF2-40B4-BE49-F238E27FC236}">
                <a16:creationId xmlns:a16="http://schemas.microsoft.com/office/drawing/2014/main" id="{9C0AF053-2C43-4881-3410-A88D4E50D2CC}"/>
              </a:ext>
            </a:extLst>
          </p:cNvPr>
          <p:cNvSpPr/>
          <p:nvPr/>
        </p:nvSpPr>
        <p:spPr>
          <a:xfrm>
            <a:off x="7368413" y="4401711"/>
            <a:ext cx="2174033" cy="1548882"/>
          </a:xfrm>
          <a:prstGeom prst="curvedUp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2" name="Стрелка: вправо 11">
            <a:extLst>
              <a:ext uri="{FF2B5EF4-FFF2-40B4-BE49-F238E27FC236}">
                <a16:creationId xmlns:a16="http://schemas.microsoft.com/office/drawing/2014/main" id="{40CB8DA1-DFA5-BC13-24BC-C20F0EA03DAB}"/>
              </a:ext>
            </a:extLst>
          </p:cNvPr>
          <p:cNvSpPr/>
          <p:nvPr/>
        </p:nvSpPr>
        <p:spPr>
          <a:xfrm>
            <a:off x="11257042" y="3932071"/>
            <a:ext cx="934958" cy="4159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: вправо 12">
            <a:extLst>
              <a:ext uri="{FF2B5EF4-FFF2-40B4-BE49-F238E27FC236}">
                <a16:creationId xmlns:a16="http://schemas.microsoft.com/office/drawing/2014/main" id="{77B02DF5-458C-6C72-BF4B-33EDB2C2D926}"/>
              </a:ext>
            </a:extLst>
          </p:cNvPr>
          <p:cNvSpPr/>
          <p:nvPr/>
        </p:nvSpPr>
        <p:spPr>
          <a:xfrm>
            <a:off x="841652" y="3992323"/>
            <a:ext cx="934958" cy="41599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429AE68-5C3B-E12E-4600-37B81EA899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125" b="49499"/>
          <a:stretch/>
        </p:blipFill>
        <p:spPr bwMode="auto">
          <a:xfrm>
            <a:off x="2794847" y="1759238"/>
            <a:ext cx="424378" cy="469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D5C651E5-D668-558B-9C16-0754380F8C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976605" flipH="1">
            <a:off x="716901" y="2807144"/>
            <a:ext cx="1287623" cy="128762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FFF131A3-D7BB-8D0A-7341-58E2C3AB1633}"/>
              </a:ext>
            </a:extLst>
          </p:cNvPr>
          <p:cNvSpPr txBox="1"/>
          <p:nvPr/>
        </p:nvSpPr>
        <p:spPr>
          <a:xfrm>
            <a:off x="1748566" y="1354394"/>
            <a:ext cx="29413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Стадия готовности </a:t>
            </a:r>
            <a:r>
              <a:rPr lang="en-US" sz="2000" dirty="0"/>
              <a:t>TRL-4</a:t>
            </a:r>
            <a:endParaRPr lang="ru-RU" sz="2000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3E87047-915C-D1D8-BBD4-CFC5B8A9A2E4}"/>
              </a:ext>
            </a:extLst>
          </p:cNvPr>
          <p:cNvSpPr txBox="1"/>
          <p:nvPr/>
        </p:nvSpPr>
        <p:spPr>
          <a:xfrm>
            <a:off x="3837868" y="6054174"/>
            <a:ext cx="24881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Получение гранта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772E11-1F7B-C4A9-DD49-857AABCA97E6}"/>
              </a:ext>
            </a:extLst>
          </p:cNvPr>
          <p:cNvSpPr txBox="1"/>
          <p:nvPr/>
        </p:nvSpPr>
        <p:spPr>
          <a:xfrm>
            <a:off x="5630956" y="1155822"/>
            <a:ext cx="232740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Разработка мобильного приложения для </a:t>
            </a:r>
            <a:r>
              <a:rPr lang="en-US" sz="2000" dirty="0"/>
              <a:t>VR</a:t>
            </a:r>
            <a:endParaRPr lang="ru-RU" sz="2000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BF2E7DF-A482-3C61-C3D8-42DD7CD0CC1A}"/>
              </a:ext>
            </a:extLst>
          </p:cNvPr>
          <p:cNvSpPr txBox="1"/>
          <p:nvPr/>
        </p:nvSpPr>
        <p:spPr>
          <a:xfrm>
            <a:off x="7286535" y="6000314"/>
            <a:ext cx="263190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Создание кукол и карточек с </a:t>
            </a:r>
            <a:r>
              <a:rPr lang="en-US" sz="2000" dirty="0"/>
              <a:t>QR</a:t>
            </a:r>
            <a:r>
              <a:rPr lang="ru-RU" sz="2000" dirty="0"/>
              <a:t>-кодами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D1B7932-6FCA-990C-42CD-74F910F71FB9}"/>
              </a:ext>
            </a:extLst>
          </p:cNvPr>
          <p:cNvSpPr txBox="1"/>
          <p:nvPr/>
        </p:nvSpPr>
        <p:spPr>
          <a:xfrm>
            <a:off x="9059201" y="1318020"/>
            <a:ext cx="245490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dirty="0"/>
              <a:t>Выпуск продукции на рынок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8F174A-8BC5-02FD-1EA2-335EB4F4FD50}"/>
              </a:ext>
            </a:extLst>
          </p:cNvPr>
          <p:cNvSpPr txBox="1"/>
          <p:nvPr/>
        </p:nvSpPr>
        <p:spPr>
          <a:xfrm>
            <a:off x="2490789" y="2759104"/>
            <a:ext cx="10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ptos Black" panose="020B0004020202020204" pitchFamily="34" charset="0"/>
              </a:rPr>
              <a:t>2023 год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8D25D06-92C0-6B14-1089-92E3109E95F8}"/>
              </a:ext>
            </a:extLst>
          </p:cNvPr>
          <p:cNvSpPr txBox="1"/>
          <p:nvPr/>
        </p:nvSpPr>
        <p:spPr>
          <a:xfrm>
            <a:off x="4321270" y="4654888"/>
            <a:ext cx="10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ptos Black" panose="020B0004020202020204" pitchFamily="34" charset="0"/>
              </a:rPr>
              <a:t>2024 год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247DD6C-F28D-50A7-A0D3-E50F028D65BA}"/>
              </a:ext>
            </a:extLst>
          </p:cNvPr>
          <p:cNvSpPr txBox="1"/>
          <p:nvPr/>
        </p:nvSpPr>
        <p:spPr>
          <a:xfrm>
            <a:off x="6017262" y="2874772"/>
            <a:ext cx="10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ptos Black" panose="020B0004020202020204" pitchFamily="34" charset="0"/>
              </a:rPr>
              <a:t>2024 год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F0C677D5-2235-99DF-6591-D90F753AFEC1}"/>
              </a:ext>
            </a:extLst>
          </p:cNvPr>
          <p:cNvSpPr txBox="1"/>
          <p:nvPr/>
        </p:nvSpPr>
        <p:spPr>
          <a:xfrm>
            <a:off x="7818737" y="4545203"/>
            <a:ext cx="10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ptos Black" panose="020B0004020202020204" pitchFamily="34" charset="0"/>
              </a:rPr>
              <a:t>2024 год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2BF74A4-AB9D-C5F8-5D76-3052FA1824AB}"/>
              </a:ext>
            </a:extLst>
          </p:cNvPr>
          <p:cNvSpPr txBox="1"/>
          <p:nvPr/>
        </p:nvSpPr>
        <p:spPr>
          <a:xfrm>
            <a:off x="9576608" y="2874771"/>
            <a:ext cx="10714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2060"/>
                </a:solidFill>
                <a:latin typeface="Aptos Black" panose="020B0004020202020204" pitchFamily="34" charset="0"/>
              </a:rPr>
              <a:t>2025 год</a:t>
            </a:r>
          </a:p>
        </p:txBody>
      </p:sp>
    </p:spTree>
    <p:extLst>
      <p:ext uri="{BB962C8B-B14F-4D97-AF65-F5344CB8AC3E}">
        <p14:creationId xmlns:p14="http://schemas.microsoft.com/office/powerpoint/2010/main" val="10551035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3E9C4-7FB9-4F50-9452-D531E70D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2535"/>
            <a:ext cx="9601200" cy="713792"/>
          </a:xfrm>
        </p:spPr>
        <p:txBody>
          <a:bodyPr/>
          <a:lstStyle/>
          <a:p>
            <a:pPr algn="ctr"/>
            <a:r>
              <a:rPr lang="ru-RU" dirty="0"/>
              <a:t>Поддержка проекта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ED5DA29-BF6B-D556-0CB8-3476F53F0B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65068" y="1638300"/>
            <a:ext cx="6520649" cy="3581400"/>
          </a:xfrm>
        </p:spPr>
        <p:txBody>
          <a:bodyPr>
            <a:normAutofit/>
          </a:bodyPr>
          <a:lstStyle/>
          <a:p>
            <a:r>
              <a:rPr lang="ru-RU" sz="3200" dirty="0"/>
              <a:t>Грант</a:t>
            </a:r>
            <a:r>
              <a:rPr lang="en-US" sz="3200" dirty="0"/>
              <a:t> </a:t>
            </a:r>
            <a:r>
              <a:rPr lang="ru-RU" sz="3200" dirty="0"/>
              <a:t>ФСИ «Старт-Взлёт»</a:t>
            </a:r>
          </a:p>
          <a:p>
            <a:r>
              <a:rPr lang="ru-RU" sz="3200" dirty="0"/>
              <a:t>Поддержка от сообщества логопедов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9201628-45C4-2663-E003-66A6A25A775A}"/>
              </a:ext>
            </a:extLst>
          </p:cNvPr>
          <p:cNvCxnSpPr/>
          <p:nvPr/>
        </p:nvCxnSpPr>
        <p:spPr>
          <a:xfrm>
            <a:off x="2903716" y="730896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0B1AC58-C7B6-9F18-105B-7823482C4AEB}"/>
              </a:ext>
            </a:extLst>
          </p:cNvPr>
          <p:cNvCxnSpPr/>
          <p:nvPr/>
        </p:nvCxnSpPr>
        <p:spPr>
          <a:xfrm>
            <a:off x="8847316" y="730895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D7AE911-1E0C-48F2-84D2-DFEC588F58A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88" r="17298" b="17362"/>
          <a:stretch/>
        </p:blipFill>
        <p:spPr>
          <a:xfrm>
            <a:off x="6822490" y="1444687"/>
            <a:ext cx="5033639" cy="2180347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3934955-E577-4516-9676-BE01CFBA728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9331" y="3934795"/>
            <a:ext cx="5162550" cy="235267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C149796-4155-4367-AFCC-55E2EB2A663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22490" y="4253883"/>
            <a:ext cx="4812823" cy="203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47682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AD3E9C4-7FB9-4F50-9452-D531E70D3D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452535"/>
            <a:ext cx="9601200" cy="713792"/>
          </a:xfrm>
        </p:spPr>
        <p:txBody>
          <a:bodyPr/>
          <a:lstStyle/>
          <a:p>
            <a:pPr algn="ctr"/>
            <a:r>
              <a:rPr lang="ru-RU" dirty="0"/>
              <a:t>Команда проекта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9201628-45C4-2663-E003-66A6A25A775A}"/>
              </a:ext>
            </a:extLst>
          </p:cNvPr>
          <p:cNvCxnSpPr/>
          <p:nvPr/>
        </p:nvCxnSpPr>
        <p:spPr>
          <a:xfrm>
            <a:off x="2903716" y="730896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60B1AC58-C7B6-9F18-105B-7823482C4AEB}"/>
              </a:ext>
            </a:extLst>
          </p:cNvPr>
          <p:cNvCxnSpPr/>
          <p:nvPr/>
        </p:nvCxnSpPr>
        <p:spPr>
          <a:xfrm>
            <a:off x="8847316" y="730895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AAC8CBF-BC31-CBFE-06E1-6CC09FD85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8266" y="1133670"/>
            <a:ext cx="9408469" cy="5653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77439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5ABA7F3F-D56F-4C06-84AC-03FC83B064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568FE6B-CB7A-42D9-9690-487E3B8F41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527851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503D98-0193-6323-823A-33EF30F0A6D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3809" y="2911152"/>
            <a:ext cx="5627717" cy="1395863"/>
          </a:xfrm>
        </p:spPr>
        <p:txBody>
          <a:bodyPr anchor="ctr">
            <a:normAutofit/>
          </a:bodyPr>
          <a:lstStyle/>
          <a:p>
            <a:pPr algn="l"/>
            <a:r>
              <a:rPr lang="ru-RU" sz="5400" i="1" dirty="0">
                <a:solidFill>
                  <a:schemeClr val="bg2"/>
                </a:solidFill>
              </a:rPr>
              <a:t>трекер проекта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66CE52-597A-B81D-6E86-C37BE341E2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3834" y="381910"/>
            <a:ext cx="5778223" cy="2529242"/>
          </a:xfrm>
        </p:spPr>
        <p:txBody>
          <a:bodyPr anchor="ctr">
            <a:normAutofit/>
          </a:bodyPr>
          <a:lstStyle/>
          <a:p>
            <a:pPr algn="l"/>
            <a:r>
              <a:rPr lang="ru-RU" sz="4800" dirty="0">
                <a:solidFill>
                  <a:schemeClr val="bg1"/>
                </a:solidFill>
                <a:latin typeface="Arial Black" panose="020B0A04020102020204" pitchFamily="34" charset="0"/>
              </a:rPr>
              <a:t>Виктория Скрыльникова</a:t>
            </a:r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2BCE8A39-72D0-46ED-AB46-91B68881D2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flipH="1" flipV="1">
            <a:off x="7983434" y="640080"/>
            <a:ext cx="2296028" cy="3674981"/>
          </a:xfrm>
          <a:custGeom>
            <a:avLst/>
            <a:gdLst/>
            <a:ahLst/>
            <a:cxnLst/>
            <a:rect l="l" t="t" r="r" b="b"/>
            <a:pathLst>
              <a:path w="10002" h="10000">
                <a:moveTo>
                  <a:pt x="8763" y="0"/>
                </a:moveTo>
                <a:lnTo>
                  <a:pt x="10002" y="0"/>
                </a:lnTo>
                <a:lnTo>
                  <a:pt x="10002" y="10000"/>
                </a:lnTo>
                <a:lnTo>
                  <a:pt x="2" y="10000"/>
                </a:lnTo>
                <a:cubicBezTo>
                  <a:pt x="-2" y="9698"/>
                  <a:pt x="4" y="9427"/>
                  <a:pt x="0" y="9125"/>
                </a:cubicBezTo>
                <a:lnTo>
                  <a:pt x="8763" y="9128"/>
                </a:lnTo>
                <a:lnTo>
                  <a:pt x="8763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970E03B3-76EE-4C15-B250-1173359CD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10147112" y="4501036"/>
            <a:ext cx="1683805" cy="1723705"/>
          </a:xfrm>
          <a:custGeom>
            <a:avLst/>
            <a:gdLst>
              <a:gd name="connsiteX0" fmla="*/ 1399384 w 1683805"/>
              <a:gd name="connsiteY0" fmla="*/ 0 h 1723705"/>
              <a:gd name="connsiteX1" fmla="*/ 1683805 w 1683805"/>
              <a:gd name="connsiteY1" fmla="*/ 0 h 1723705"/>
              <a:gd name="connsiteX2" fmla="*/ 1683805 w 1683805"/>
              <a:gd name="connsiteY2" fmla="*/ 1723705 h 1723705"/>
              <a:gd name="connsiteX3" fmla="*/ 0 w 1683805"/>
              <a:gd name="connsiteY3" fmla="*/ 1723705 h 1723705"/>
              <a:gd name="connsiteX4" fmla="*/ 0 w 1683805"/>
              <a:gd name="connsiteY4" fmla="*/ 1402480 h 1723705"/>
              <a:gd name="connsiteX5" fmla="*/ 1399384 w 1683805"/>
              <a:gd name="connsiteY5" fmla="*/ 1403247 h 1723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683805" h="1723705">
                <a:moveTo>
                  <a:pt x="1399384" y="0"/>
                </a:moveTo>
                <a:lnTo>
                  <a:pt x="1683805" y="0"/>
                </a:lnTo>
                <a:lnTo>
                  <a:pt x="1683805" y="1723705"/>
                </a:lnTo>
                <a:lnTo>
                  <a:pt x="0" y="1723705"/>
                </a:lnTo>
                <a:lnTo>
                  <a:pt x="0" y="1402480"/>
                </a:lnTo>
                <a:lnTo>
                  <a:pt x="1399384" y="1403247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/>
          <a:lstStyle/>
          <a:p>
            <a:endParaRPr lang="ru-RU"/>
          </a:p>
        </p:txBody>
      </p: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307B896C-9C22-33DF-A5A0-256DD0E4098A}"/>
              </a:ext>
            </a:extLst>
          </p:cNvPr>
          <p:cNvCxnSpPr>
            <a:endCxn id="2" idx="1"/>
          </p:cNvCxnSpPr>
          <p:nvPr/>
        </p:nvCxnSpPr>
        <p:spPr>
          <a:xfrm>
            <a:off x="-23188" y="3609083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Прямая соединительная линия 5">
            <a:extLst>
              <a:ext uri="{FF2B5EF4-FFF2-40B4-BE49-F238E27FC236}">
                <a16:creationId xmlns:a16="http://schemas.microsoft.com/office/drawing/2014/main" id="{BD446128-F9AE-D9B5-D1E2-F3C356CF3369}"/>
              </a:ext>
            </a:extLst>
          </p:cNvPr>
          <p:cNvCxnSpPr>
            <a:cxnSpLocks/>
          </p:cNvCxnSpPr>
          <p:nvPr/>
        </p:nvCxnSpPr>
        <p:spPr>
          <a:xfrm flipV="1">
            <a:off x="5915608" y="3617128"/>
            <a:ext cx="1612243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одзаголовок 2">
            <a:extLst>
              <a:ext uri="{FF2B5EF4-FFF2-40B4-BE49-F238E27FC236}">
                <a16:creationId xmlns:a16="http://schemas.microsoft.com/office/drawing/2014/main" id="{1D3DB679-0951-AC56-E1CA-0AF9F3690882}"/>
              </a:ext>
            </a:extLst>
          </p:cNvPr>
          <p:cNvSpPr txBox="1">
            <a:spLocks/>
          </p:cNvSpPr>
          <p:nvPr/>
        </p:nvSpPr>
        <p:spPr>
          <a:xfrm>
            <a:off x="719694" y="4186642"/>
            <a:ext cx="6115641" cy="2438092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70000" lnSpcReduction="20000"/>
          </a:bodyPr>
          <a:lstStyle>
            <a:lvl1pPr marL="0" indent="0" algn="ctr" defTabSz="914400" rtl="0" eaLnBrk="1" latinLnBrk="0" hangingPunct="1">
              <a:lnSpc>
                <a:spcPct val="112000"/>
              </a:lnSpc>
              <a:spcBef>
                <a:spcPts val="0"/>
              </a:spcBef>
              <a:spcAft>
                <a:spcPts val="0"/>
              </a:spcAft>
              <a:buFont typeface="Franklin Gothic Book" panose="020B0503020102020204" pitchFamily="34" charset="0"/>
              <a:buNone/>
              <a:defRPr sz="23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20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8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i="1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4000"/>
              </a:lnSpc>
              <a:spcBef>
                <a:spcPts val="500"/>
              </a:spcBef>
              <a:spcAft>
                <a:spcPts val="200"/>
              </a:spcAft>
              <a:buFont typeface="Franklin Gothic Book" panose="020B0503020102020204" pitchFamily="34" charset="0"/>
              <a:buNone/>
              <a:defRPr sz="1600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ru-RU" sz="2400" dirty="0">
                <a:solidFill>
                  <a:schemeClr val="bg1"/>
                </a:solidFill>
              </a:rPr>
              <a:t>• Аналитик ВАВТ Министерства Экономического развития РФ 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</a:rPr>
              <a:t>• Трекер НТИ 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</a:rPr>
              <a:t>• Эксперт НТИ 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</a:rPr>
              <a:t>• Автор программного обеспечения 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</a:rPr>
              <a:t>• Основатель компании AWAGAS GROUP LLC и Генеральный директор 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</a:rPr>
              <a:t>• Разработки в области искусственного интеллекта </a:t>
            </a:r>
          </a:p>
          <a:p>
            <a:pPr algn="l"/>
            <a:r>
              <a:rPr lang="ru-RU" sz="2400" dirty="0">
                <a:solidFill>
                  <a:schemeClr val="bg1"/>
                </a:solidFill>
              </a:rPr>
              <a:t>• Аналитика и AI</a:t>
            </a:r>
            <a:endParaRPr lang="ru-RU" sz="32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79A0953-99A9-52D9-9C0A-071F16F2690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0124"/>
          <a:stretch/>
        </p:blipFill>
        <p:spPr>
          <a:xfrm>
            <a:off x="8320537" y="1315617"/>
            <a:ext cx="3222788" cy="3833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62828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6D1260-F493-8E02-CCF8-48F03D4855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5400" dirty="0">
                <a:latin typeface="Aptos Black" panose="020B0004020202020204" pitchFamily="34" charset="0"/>
              </a:rPr>
              <a:t>Спасибо за внимание!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873C633-3550-CE05-C741-15F8B63F06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1660849"/>
            <a:ext cx="7756849" cy="158835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000" dirty="0"/>
              <a:t>Если вас заинтересовал наш проект – переходите по ссылке на наш сайт:</a:t>
            </a:r>
          </a:p>
          <a:p>
            <a:pPr marL="0" indent="0">
              <a:buNone/>
            </a:pPr>
            <a:r>
              <a:rPr lang="en-US" sz="3000" dirty="0">
                <a:solidFill>
                  <a:srgbClr val="00B0F0"/>
                </a:solidFill>
                <a:hlinkClick r:id="rId2"/>
              </a:rPr>
              <a:t>http://kykla-bykva.tilda.ws</a:t>
            </a:r>
            <a:r>
              <a:rPr lang="ru-RU" sz="3000" dirty="0">
                <a:solidFill>
                  <a:srgbClr val="00B0F0"/>
                </a:solidFill>
              </a:rPr>
              <a:t> </a:t>
            </a:r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E01EBC61-4B30-488E-3FC7-1790C804FD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534" y="3249207"/>
            <a:ext cx="11134530" cy="3608793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EEEB669-A0F9-1FD2-F44B-B184955EEE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63196" y="499291"/>
            <a:ext cx="2531779" cy="2323116"/>
          </a:xfrm>
          <a:prstGeom prst="rect">
            <a:avLst/>
          </a:prstGeom>
          <a:ln>
            <a:noFill/>
          </a:ln>
          <a:effectLst>
            <a:glow rad="444500">
              <a:srgbClr val="0070C0">
                <a:alpha val="21000"/>
              </a:srgbClr>
            </a:glow>
            <a:reflection endPos="0" dist="50800" dir="5400000" sy="-100000" algn="bl" rotWithShape="0"/>
            <a:softEdge rad="114300"/>
          </a:effectLst>
        </p:spPr>
      </p:pic>
    </p:spTree>
    <p:extLst>
      <p:ext uri="{BB962C8B-B14F-4D97-AF65-F5344CB8AC3E}">
        <p14:creationId xmlns:p14="http://schemas.microsoft.com/office/powerpoint/2010/main" val="5239547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>
            <a:extLst>
              <a:ext uri="{FF2B5EF4-FFF2-40B4-BE49-F238E27FC236}">
                <a16:creationId xmlns:a16="http://schemas.microsoft.com/office/drawing/2014/main" id="{8E144381-0777-5BD3-3609-F1CBF8F060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57808"/>
            <a:ext cx="9601200" cy="760446"/>
          </a:xfrm>
        </p:spPr>
        <p:txBody>
          <a:bodyPr>
            <a:normAutofit/>
          </a:bodyPr>
          <a:lstStyle/>
          <a:p>
            <a:pPr algn="ctr"/>
            <a:r>
              <a:rPr lang="ru-RU" dirty="0"/>
              <a:t>Буквы на пальцах</a:t>
            </a:r>
          </a:p>
        </p:txBody>
      </p:sp>
      <p:sp>
        <p:nvSpPr>
          <p:cNvPr id="5" name="Объект 4">
            <a:extLst>
              <a:ext uri="{FF2B5EF4-FFF2-40B4-BE49-F238E27FC236}">
                <a16:creationId xmlns:a16="http://schemas.microsoft.com/office/drawing/2014/main" id="{48CF2CE8-2721-5993-D1F8-3923700DC7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07706" y="1798476"/>
            <a:ext cx="4991878" cy="419877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000" dirty="0"/>
              <a:t>Технологии в логопедии. </a:t>
            </a:r>
          </a:p>
          <a:p>
            <a:pPr marL="0" indent="0">
              <a:buNone/>
            </a:pPr>
            <a:r>
              <a:rPr lang="ru-RU" sz="4000" dirty="0"/>
              <a:t>Комплект для увлекательного погружения детей в мир букв и звуков</a:t>
            </a:r>
          </a:p>
        </p:txBody>
      </p:sp>
      <p:cxnSp>
        <p:nvCxnSpPr>
          <p:cNvPr id="2" name="Прямая соединительная линия 1">
            <a:extLst>
              <a:ext uri="{FF2B5EF4-FFF2-40B4-BE49-F238E27FC236}">
                <a16:creationId xmlns:a16="http://schemas.microsoft.com/office/drawing/2014/main" id="{0B06B4C2-EA2D-52D8-282F-79D0EEAF170F}"/>
              </a:ext>
            </a:extLst>
          </p:cNvPr>
          <p:cNvCxnSpPr/>
          <p:nvPr/>
        </p:nvCxnSpPr>
        <p:spPr>
          <a:xfrm>
            <a:off x="3104059" y="1028492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" name="Прямая соединительная линия 2">
            <a:extLst>
              <a:ext uri="{FF2B5EF4-FFF2-40B4-BE49-F238E27FC236}">
                <a16:creationId xmlns:a16="http://schemas.microsoft.com/office/drawing/2014/main" id="{F663DE57-FBA5-FFC0-32B1-6BE25ECEF505}"/>
              </a:ext>
            </a:extLst>
          </p:cNvPr>
          <p:cNvCxnSpPr/>
          <p:nvPr/>
        </p:nvCxnSpPr>
        <p:spPr>
          <a:xfrm>
            <a:off x="8610061" y="1028491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6D30708-8B4C-B1C1-BF9E-FB4859EC08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6275" r="17848"/>
          <a:stretch/>
        </p:blipFill>
        <p:spPr>
          <a:xfrm>
            <a:off x="5922601" y="1567542"/>
            <a:ext cx="6001919" cy="476794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0818192-AD24-BAB1-1A44-53EEB840C04D}"/>
              </a:ext>
            </a:extLst>
          </p:cNvPr>
          <p:cNvSpPr txBox="1"/>
          <p:nvPr/>
        </p:nvSpPr>
        <p:spPr>
          <a:xfrm>
            <a:off x="6384858" y="2248702"/>
            <a:ext cx="53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0000"/>
                </a:solidFill>
                <a:latin typeface="Aptos Black" panose="020F0502020204030204" pitchFamily="34" charset="0"/>
              </a:rPr>
              <a:t>А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D8C521C-C3E5-A8E8-141D-A51F4215FEBD}"/>
              </a:ext>
            </a:extLst>
          </p:cNvPr>
          <p:cNvSpPr txBox="1"/>
          <p:nvPr/>
        </p:nvSpPr>
        <p:spPr>
          <a:xfrm>
            <a:off x="11268270" y="3125894"/>
            <a:ext cx="53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chemeClr val="accent6">
                    <a:lumMod val="75000"/>
                  </a:schemeClr>
                </a:solidFill>
                <a:latin typeface="Aptos Black" panose="020F0502020204030204" pitchFamily="34" charset="0"/>
              </a:rPr>
              <a:t>Ш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AFC5FA8-A9B2-00DE-9CF9-202913B066EB}"/>
              </a:ext>
            </a:extLst>
          </p:cNvPr>
          <p:cNvSpPr txBox="1"/>
          <p:nvPr/>
        </p:nvSpPr>
        <p:spPr>
          <a:xfrm>
            <a:off x="9356269" y="2248703"/>
            <a:ext cx="53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FF00"/>
                </a:solidFill>
                <a:latin typeface="Aptos Black" panose="020F0502020204030204" pitchFamily="34" charset="0"/>
              </a:rPr>
              <a:t>У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ED9DAF5-D824-CF65-005E-820ECA4F9AE8}"/>
              </a:ext>
            </a:extLst>
          </p:cNvPr>
          <p:cNvSpPr txBox="1"/>
          <p:nvPr/>
        </p:nvSpPr>
        <p:spPr>
          <a:xfrm>
            <a:off x="6065675" y="3883868"/>
            <a:ext cx="53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FF9900"/>
                </a:solidFill>
                <a:latin typeface="Aptos Black" panose="020F0502020204030204" pitchFamily="34" charset="0"/>
              </a:rPr>
              <a:t>О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DB84A4C-1260-D278-4B3B-1BD06AE1E26D}"/>
              </a:ext>
            </a:extLst>
          </p:cNvPr>
          <p:cNvSpPr txBox="1"/>
          <p:nvPr/>
        </p:nvSpPr>
        <p:spPr>
          <a:xfrm>
            <a:off x="7849377" y="2833507"/>
            <a:ext cx="53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B050"/>
                </a:solidFill>
                <a:latin typeface="Aptos Black" panose="020F0502020204030204" pitchFamily="34" charset="0"/>
              </a:rPr>
              <a:t>М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62AB49F-5356-B406-DD24-19CCF979BE05}"/>
              </a:ext>
            </a:extLst>
          </p:cNvPr>
          <p:cNvSpPr txBox="1"/>
          <p:nvPr/>
        </p:nvSpPr>
        <p:spPr>
          <a:xfrm>
            <a:off x="7849376" y="1719245"/>
            <a:ext cx="53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0070C0"/>
                </a:solidFill>
                <a:latin typeface="Aptos Black" panose="020F0502020204030204" pitchFamily="34" charset="0"/>
              </a:rPr>
              <a:t>Л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988D383-CD39-4711-F3FF-87DA089F330A}"/>
              </a:ext>
            </a:extLst>
          </p:cNvPr>
          <p:cNvSpPr txBox="1"/>
          <p:nvPr/>
        </p:nvSpPr>
        <p:spPr>
          <a:xfrm>
            <a:off x="10621346" y="1956316"/>
            <a:ext cx="539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dirty="0">
                <a:solidFill>
                  <a:srgbClr val="7030A0"/>
                </a:solidFill>
                <a:latin typeface="Aptos Black" panose="020F0502020204030204" pitchFamily="34" charset="0"/>
              </a:rPr>
              <a:t>Б</a:t>
            </a:r>
          </a:p>
        </p:txBody>
      </p:sp>
    </p:spTree>
    <p:extLst>
      <p:ext uri="{BB962C8B-B14F-4D97-AF65-F5344CB8AC3E}">
        <p14:creationId xmlns:p14="http://schemas.microsoft.com/office/powerpoint/2010/main" val="29886693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9D79C8-6FA3-A96B-80C8-3D7271054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63082"/>
          </a:xfrm>
        </p:spPr>
        <p:txBody>
          <a:bodyPr/>
          <a:lstStyle/>
          <a:p>
            <a:pPr algn="ctr"/>
            <a:r>
              <a:rPr lang="ru-RU" dirty="0"/>
              <a:t>Проблема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6FBED1CD-D971-D2E3-4D6D-5F0B8DE8BD23}"/>
              </a:ext>
            </a:extLst>
          </p:cNvPr>
          <p:cNvCxnSpPr/>
          <p:nvPr/>
        </p:nvCxnSpPr>
        <p:spPr>
          <a:xfrm>
            <a:off x="4110135" y="990600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E353945A-F09F-7AF3-DED1-26E54CD0DA8C}"/>
              </a:ext>
            </a:extLst>
          </p:cNvPr>
          <p:cNvCxnSpPr/>
          <p:nvPr/>
        </p:nvCxnSpPr>
        <p:spPr>
          <a:xfrm>
            <a:off x="7637106" y="990600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09CC1B18-4FE6-37F2-C97A-529E489040B6}"/>
              </a:ext>
            </a:extLst>
          </p:cNvPr>
          <p:cNvSpPr txBox="1"/>
          <p:nvPr/>
        </p:nvSpPr>
        <p:spPr>
          <a:xfrm>
            <a:off x="8851244" y="2472040"/>
            <a:ext cx="2754862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Дети с нарушениями речи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C6C59F2-D450-9A2B-748B-6D9F14BDF82E}"/>
              </a:ext>
            </a:extLst>
          </p:cNvPr>
          <p:cNvSpPr txBox="1"/>
          <p:nvPr/>
        </p:nvSpPr>
        <p:spPr>
          <a:xfrm>
            <a:off x="1138334" y="2121156"/>
            <a:ext cx="276884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Родители, чьи дети нуждаются в помощи логопеда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900AED9-B830-952A-A642-4AC8AE941158}"/>
              </a:ext>
            </a:extLst>
          </p:cNvPr>
          <p:cNvSpPr txBox="1"/>
          <p:nvPr/>
        </p:nvSpPr>
        <p:spPr>
          <a:xfrm>
            <a:off x="4914900" y="4957875"/>
            <a:ext cx="355729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dirty="0"/>
              <a:t>Учителя-логопеды, находящиеся в поиске инновационных средств</a:t>
            </a: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1E4224D7-0CCC-4414-5DC2-0EEDC3443A3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104"/>
          <a:stretch/>
        </p:blipFill>
        <p:spPr>
          <a:xfrm>
            <a:off x="854426" y="3536515"/>
            <a:ext cx="3715861" cy="2696547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2E33DE9-5683-214B-4B3F-8434C460AA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700" t="3674"/>
          <a:stretch/>
        </p:blipFill>
        <p:spPr>
          <a:xfrm>
            <a:off x="4765527" y="1733333"/>
            <a:ext cx="3250405" cy="3011283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B747ED0-EF21-C36C-A1D7-9DC7BF1D04E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031" t="14445"/>
          <a:stretch/>
        </p:blipFill>
        <p:spPr>
          <a:xfrm>
            <a:off x="8472195" y="3429000"/>
            <a:ext cx="3512961" cy="2603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7370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Выноска: двойная изогнутая линия без границы 5">
            <a:extLst>
              <a:ext uri="{FF2B5EF4-FFF2-40B4-BE49-F238E27FC236}">
                <a16:creationId xmlns:a16="http://schemas.microsoft.com/office/drawing/2014/main" id="{33A3B7B5-9F2B-BD22-2D0C-106A75362487}"/>
              </a:ext>
            </a:extLst>
          </p:cNvPr>
          <p:cNvSpPr/>
          <p:nvPr/>
        </p:nvSpPr>
        <p:spPr>
          <a:xfrm rot="10800000">
            <a:off x="1023257" y="1597089"/>
            <a:ext cx="4142792" cy="2323323"/>
          </a:xfrm>
          <a:prstGeom prst="callout3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8267E-54D3-0075-9EB1-71717D63D7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Решение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15641D7-C7A5-EED9-F5AB-C7820427D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23256" y="2035238"/>
            <a:ext cx="4422710" cy="14859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ru-RU" sz="3000" dirty="0"/>
              <a:t>Производство комплекта для увлекательного погружения детей в мир букв и звуков</a:t>
            </a:r>
          </a:p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C3F33C7-1D66-1EC5-AC42-23F3DE60AA25}"/>
              </a:ext>
            </a:extLst>
          </p:cNvPr>
          <p:cNvCxnSpPr/>
          <p:nvPr/>
        </p:nvCxnSpPr>
        <p:spPr>
          <a:xfrm>
            <a:off x="4222102" y="990600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92E2CFC3-F7F5-1F52-1333-C3F332B62051}"/>
              </a:ext>
            </a:extLst>
          </p:cNvPr>
          <p:cNvCxnSpPr/>
          <p:nvPr/>
        </p:nvCxnSpPr>
        <p:spPr>
          <a:xfrm>
            <a:off x="7515809" y="1001486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72A14B7-CE08-687E-8FBE-C2EA7650E5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8699" y="1428750"/>
            <a:ext cx="6095999" cy="288484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442B9007-63D8-6317-1B29-F7F3BF62DB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5068" y="3732142"/>
            <a:ext cx="6323045" cy="3125858"/>
          </a:xfrm>
          <a:prstGeom prst="rect">
            <a:avLst/>
          </a:prstGeom>
        </p:spPr>
      </p:pic>
      <p:sp>
        <p:nvSpPr>
          <p:cNvPr id="7" name="Прямоугольник 6">
            <a:extLst>
              <a:ext uri="{FF2B5EF4-FFF2-40B4-BE49-F238E27FC236}">
                <a16:creationId xmlns:a16="http://schemas.microsoft.com/office/drawing/2014/main" id="{622F139C-1C4D-4553-92DB-3A91F32FA12B}"/>
              </a:ext>
            </a:extLst>
          </p:cNvPr>
          <p:cNvSpPr/>
          <p:nvPr/>
        </p:nvSpPr>
        <p:spPr>
          <a:xfrm>
            <a:off x="7741328" y="5106084"/>
            <a:ext cx="39827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Ссылка на сайт проекта:</a:t>
            </a:r>
          </a:p>
          <a:p>
            <a:r>
              <a:rPr lang="en-US" sz="2400" dirty="0">
                <a:solidFill>
                  <a:srgbClr val="00B0F0"/>
                </a:solidFill>
                <a:hlinkClick r:id="rId4"/>
              </a:rPr>
              <a:t>http://kykla-bykva.tilda.ws</a:t>
            </a:r>
            <a:r>
              <a:rPr lang="ru-RU" sz="2400" dirty="0">
                <a:solidFill>
                  <a:srgbClr val="00B0F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59103073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2223A-004A-3E30-068C-73C7126E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765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Составляющие методического комплекта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9D94F-6C26-0154-7F3B-8568465DA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6102" r="47705"/>
          <a:stretch/>
        </p:blipFill>
        <p:spPr>
          <a:xfrm>
            <a:off x="1144205" y="1240971"/>
            <a:ext cx="3074982" cy="2569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F3C15-0417-8DA9-348F-8A7266D5943A}"/>
              </a:ext>
            </a:extLst>
          </p:cNvPr>
          <p:cNvSpPr txBox="1"/>
          <p:nvPr/>
        </p:nvSpPr>
        <p:spPr>
          <a:xfrm>
            <a:off x="801577" y="4031232"/>
            <a:ext cx="376023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ldaSans"/>
              </a:rPr>
              <a:t>Куклы-буквы с QR-кодами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ldaSans"/>
              </a:rPr>
              <a:t>Набор пальчиковых игрушек для детей представляет собой комплект из 26 кукол на каждую букву русского алфавита (кроме йотированных звуков). К каждой кукле прикреплён уникальный QR-код с заданиями на соответствующий звук.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1E1269-8C9B-7CC5-2A49-7B0F0AA7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729" y="1240971"/>
            <a:ext cx="3152679" cy="2569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B7E630-3494-8BC8-3BDC-728EE0DF94A1}"/>
              </a:ext>
            </a:extLst>
          </p:cNvPr>
          <p:cNvSpPr txBox="1"/>
          <p:nvPr/>
        </p:nvSpPr>
        <p:spPr>
          <a:xfrm>
            <a:off x="8569390" y="4031232"/>
            <a:ext cx="362261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ldaSans"/>
              </a:rPr>
              <a:t>Карточки с QR-кодами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ldaSans"/>
              </a:rPr>
              <a:t>Представляет собой комплект из 26 карточек на каждую букву русского алфавита (кроме йотированных звуков). Каждой букве соответствует герой и уникальный QR-код с заданиями на соответствующий звук.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3F6543-4D00-D652-5AD8-0EB0944BF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988" y="1677159"/>
            <a:ext cx="3618686" cy="24138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FEAAB0-B437-751C-1497-B475B553D266}"/>
              </a:ext>
            </a:extLst>
          </p:cNvPr>
          <p:cNvSpPr txBox="1"/>
          <p:nvPr/>
        </p:nvSpPr>
        <p:spPr>
          <a:xfrm>
            <a:off x="4685988" y="4129027"/>
            <a:ext cx="3622611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b="1" i="0" dirty="0">
                <a:solidFill>
                  <a:srgbClr val="000000"/>
                </a:solidFill>
                <a:effectLst/>
                <a:latin typeface="TildaSans"/>
              </a:rPr>
              <a:t>Комплект VR</a:t>
            </a:r>
          </a:p>
          <a:p>
            <a:pPr algn="ctr"/>
            <a:r>
              <a:rPr lang="ru-RU" b="0" i="0" dirty="0">
                <a:solidFill>
                  <a:srgbClr val="000000"/>
                </a:solidFill>
                <a:effectLst/>
                <a:latin typeface="TildaSans"/>
              </a:rPr>
              <a:t>Предназначен для увлекательного и познавательного погружения детей в мир букв и звуков. При переходе по QR-коду с карточек, представленных выше, открываются задания, которые ребёнок может выполнять в VR очках.</a:t>
            </a: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882436E-D156-BDD9-A669-5C95003D7032}"/>
              </a:ext>
            </a:extLst>
          </p:cNvPr>
          <p:cNvCxnSpPr/>
          <p:nvPr/>
        </p:nvCxnSpPr>
        <p:spPr>
          <a:xfrm>
            <a:off x="1768151" y="561392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282EABD-1E17-1152-9950-285E31E98C5C}"/>
              </a:ext>
            </a:extLst>
          </p:cNvPr>
          <p:cNvCxnSpPr/>
          <p:nvPr/>
        </p:nvCxnSpPr>
        <p:spPr>
          <a:xfrm>
            <a:off x="10067196" y="561392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66709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5B4EB34-0E43-2DAF-4786-861B96080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4710" y="601824"/>
            <a:ext cx="9601200" cy="872413"/>
          </a:xfrm>
        </p:spPr>
        <p:txBody>
          <a:bodyPr/>
          <a:lstStyle/>
          <a:p>
            <a:pPr algn="ctr"/>
            <a:r>
              <a:rPr lang="ru-RU" dirty="0"/>
              <a:t>Социально-значимый эффект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72D774A-5C30-C303-098A-21939059F6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5400" y="1638300"/>
            <a:ext cx="9601200" cy="1702059"/>
          </a:xfrm>
        </p:spPr>
        <p:txBody>
          <a:bodyPr/>
          <a:lstStyle/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Roboto" panose="02000000000000000000" pitchFamily="2" charset="0"/>
              </a:rPr>
              <a:t>Профилактика недостатков / нарушений звукопроизношения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dirty="0">
                <a:solidFill>
                  <a:srgbClr val="000000"/>
                </a:solidFill>
                <a:latin typeface="Roboto" panose="02000000000000000000" pitchFamily="2" charset="0"/>
              </a:rPr>
              <a:t>Увеличение числа детей с правильным звукопроизношением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ru-RU" b="0" i="0" dirty="0">
                <a:solidFill>
                  <a:srgbClr val="000000"/>
                </a:solidFill>
                <a:effectLst/>
                <a:latin typeface="Roboto" panose="02000000000000000000" pitchFamily="2" charset="0"/>
              </a:rPr>
              <a:t>Обеспечение процесса логопедического взаимодействия необходимыми дидактическими материалами инновационной направленности</a:t>
            </a:r>
            <a:endParaRPr lang="ru-RU" dirty="0"/>
          </a:p>
          <a:p>
            <a:pPr marL="0" indent="0">
              <a:buNone/>
            </a:pPr>
            <a:endParaRPr lang="ru-RU" sz="9600" dirty="0">
              <a:solidFill>
                <a:srgbClr val="00B0F0"/>
              </a:solidFill>
            </a:endParaRPr>
          </a:p>
          <a:p>
            <a:endParaRPr lang="ru-RU" dirty="0"/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862A4B44-9224-7350-205A-C310E34E8FDE}"/>
              </a:ext>
            </a:extLst>
          </p:cNvPr>
          <p:cNvCxnSpPr/>
          <p:nvPr/>
        </p:nvCxnSpPr>
        <p:spPr>
          <a:xfrm>
            <a:off x="1917440" y="906624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00311737-EFCC-D40A-DAB4-00EAAB2E4C0C}"/>
              </a:ext>
            </a:extLst>
          </p:cNvPr>
          <p:cNvCxnSpPr/>
          <p:nvPr/>
        </p:nvCxnSpPr>
        <p:spPr>
          <a:xfrm>
            <a:off x="9913775" y="908179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62EFA790-550B-3806-9D14-254C8FF435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53505" y="3340359"/>
            <a:ext cx="5143500" cy="34290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892E3E7-56BB-BDD4-923D-43D34EAFDE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7388" y="3340359"/>
            <a:ext cx="5097922" cy="3410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11885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A47D34-B890-F00B-ACDE-B5F4F060DF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685800"/>
            <a:ext cx="9601200" cy="825759"/>
          </a:xfrm>
        </p:spPr>
        <p:txBody>
          <a:bodyPr/>
          <a:lstStyle/>
          <a:p>
            <a:pPr algn="ctr"/>
            <a:r>
              <a:rPr lang="ru-RU" dirty="0"/>
              <a:t>Рынок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6B34CC-D688-07D3-982C-147890D8DF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4092" y="1702507"/>
            <a:ext cx="5234308" cy="1574093"/>
          </a:xfrm>
        </p:spPr>
        <p:txBody>
          <a:bodyPr>
            <a:normAutofit/>
          </a:bodyPr>
          <a:lstStyle/>
          <a:p>
            <a:r>
              <a:rPr lang="en-US" sz="2500" dirty="0"/>
              <a:t>TAM: 646</a:t>
            </a:r>
            <a:r>
              <a:rPr lang="ru-RU" sz="2500" dirty="0"/>
              <a:t> </a:t>
            </a:r>
            <a:r>
              <a:rPr lang="en-US" sz="2500" dirty="0"/>
              <a:t>068</a:t>
            </a:r>
            <a:r>
              <a:rPr lang="ru-RU" sz="2500" dirty="0"/>
              <a:t> </a:t>
            </a:r>
            <a:r>
              <a:rPr lang="en-US" sz="2500" dirty="0"/>
              <a:t>00</a:t>
            </a:r>
            <a:r>
              <a:rPr lang="ru-RU" sz="2500" dirty="0"/>
              <a:t>0</a:t>
            </a:r>
            <a:r>
              <a:rPr lang="en-US" sz="2500" dirty="0"/>
              <a:t> </a:t>
            </a:r>
            <a:r>
              <a:rPr lang="ru-RU" sz="2500" dirty="0"/>
              <a:t>руб.</a:t>
            </a:r>
          </a:p>
          <a:p>
            <a:r>
              <a:rPr lang="en-US" sz="2500" dirty="0"/>
              <a:t>SAM: 154</a:t>
            </a:r>
            <a:r>
              <a:rPr lang="ru-RU" sz="2500" dirty="0"/>
              <a:t> </a:t>
            </a:r>
            <a:r>
              <a:rPr lang="en-US" sz="2500" dirty="0"/>
              <a:t>552</a:t>
            </a:r>
            <a:r>
              <a:rPr lang="ru-RU" sz="2500" dirty="0"/>
              <a:t> </a:t>
            </a:r>
            <a:r>
              <a:rPr lang="en-US" sz="2500" dirty="0"/>
              <a:t>767 </a:t>
            </a:r>
            <a:r>
              <a:rPr lang="ru-RU" sz="2500" dirty="0"/>
              <a:t>руб.</a:t>
            </a:r>
          </a:p>
          <a:p>
            <a:r>
              <a:rPr lang="en-US" sz="2500" dirty="0"/>
              <a:t>SOM: 5</a:t>
            </a:r>
            <a:r>
              <a:rPr lang="ru-RU" sz="2500" dirty="0"/>
              <a:t> </a:t>
            </a:r>
            <a:r>
              <a:rPr lang="en-US" sz="2500" dirty="0"/>
              <a:t>019</a:t>
            </a:r>
            <a:r>
              <a:rPr lang="ru-RU" sz="2500" dirty="0"/>
              <a:t> </a:t>
            </a:r>
            <a:r>
              <a:rPr lang="en-US" sz="2500" dirty="0"/>
              <a:t>695 </a:t>
            </a:r>
            <a:r>
              <a:rPr lang="ru-RU" sz="2500" dirty="0"/>
              <a:t>руб.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C416624F-B026-1A51-7648-5B0980B2AB61}"/>
              </a:ext>
            </a:extLst>
          </p:cNvPr>
          <p:cNvCxnSpPr/>
          <p:nvPr/>
        </p:nvCxnSpPr>
        <p:spPr>
          <a:xfrm>
            <a:off x="4613987" y="990599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467C42E-986C-32C7-6BEC-77CFC54698EC}"/>
              </a:ext>
            </a:extLst>
          </p:cNvPr>
          <p:cNvCxnSpPr/>
          <p:nvPr/>
        </p:nvCxnSpPr>
        <p:spPr>
          <a:xfrm>
            <a:off x="7207897" y="990599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994151-9D2E-4D9E-989A-238DE4D1A7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98419" y="1654402"/>
            <a:ext cx="5568680" cy="3677610"/>
          </a:xfrm>
          <a:prstGeom prst="rect">
            <a:avLst/>
          </a:prstGeom>
        </p:spPr>
      </p:pic>
      <p:sp>
        <p:nvSpPr>
          <p:cNvPr id="8" name="AutoShape 6">
            <a:extLst>
              <a:ext uri="{FF2B5EF4-FFF2-40B4-BE49-F238E27FC236}">
                <a16:creationId xmlns:a16="http://schemas.microsoft.com/office/drawing/2014/main" id="{9F4860F1-7765-4267-9B2D-68740C98638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32" name="Picture 8">
            <a:extLst>
              <a:ext uri="{FF2B5EF4-FFF2-40B4-BE49-F238E27FC236}">
                <a16:creationId xmlns:a16="http://schemas.microsoft.com/office/drawing/2014/main" id="{D4F7F7E3-9AA1-4DDD-9EB2-07A16AABE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751" y="3493207"/>
            <a:ext cx="5302873" cy="3261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5926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DB37633-2EE8-FF65-C0F4-01096AAD31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6914" y="202163"/>
            <a:ext cx="9601200" cy="788437"/>
          </a:xfrm>
        </p:spPr>
        <p:txBody>
          <a:bodyPr/>
          <a:lstStyle/>
          <a:p>
            <a:pPr algn="ctr"/>
            <a:r>
              <a:rPr lang="ru-RU" dirty="0"/>
              <a:t>Конкуренты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43B7102-F040-F13C-44F4-A454B0781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53885" y="990601"/>
            <a:ext cx="5409097" cy="1612640"/>
          </a:xfrm>
        </p:spPr>
        <p:txBody>
          <a:bodyPr>
            <a:normAutofit fontScale="85000" lnSpcReduction="20000"/>
          </a:bodyPr>
          <a:lstStyle/>
          <a:p>
            <a:r>
              <a:rPr lang="ru-RU" sz="2800" dirty="0"/>
              <a:t>Инновационный подход в логопедии</a:t>
            </a:r>
          </a:p>
          <a:p>
            <a:r>
              <a:rPr lang="ru-RU" sz="2800" dirty="0"/>
              <a:t>Использование технологий и инструментария </a:t>
            </a:r>
            <a:r>
              <a:rPr lang="en-US" sz="2800" dirty="0"/>
              <a:t>VR</a:t>
            </a:r>
            <a:endParaRPr lang="ru-RU" sz="2800" dirty="0"/>
          </a:p>
          <a:p>
            <a:r>
              <a:rPr lang="ru-RU" sz="2800" dirty="0"/>
              <a:t>Гарантия результата</a:t>
            </a:r>
          </a:p>
        </p:txBody>
      </p:sp>
      <p:cxnSp>
        <p:nvCxnSpPr>
          <p:cNvPr id="4" name="Прямая соединительная линия 3">
            <a:extLst>
              <a:ext uri="{FF2B5EF4-FFF2-40B4-BE49-F238E27FC236}">
                <a16:creationId xmlns:a16="http://schemas.microsoft.com/office/drawing/2014/main" id="{53BBE686-CD21-027C-72E1-8A789558B0DF}"/>
              </a:ext>
            </a:extLst>
          </p:cNvPr>
          <p:cNvCxnSpPr/>
          <p:nvPr/>
        </p:nvCxnSpPr>
        <p:spPr>
          <a:xfrm>
            <a:off x="3967406" y="514738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Прямая соединительная линия 4">
            <a:extLst>
              <a:ext uri="{FF2B5EF4-FFF2-40B4-BE49-F238E27FC236}">
                <a16:creationId xmlns:a16="http://schemas.microsoft.com/office/drawing/2014/main" id="{A320EE24-8B3F-5F10-836E-41A4E86E56E2}"/>
              </a:ext>
            </a:extLst>
          </p:cNvPr>
          <p:cNvCxnSpPr/>
          <p:nvPr/>
        </p:nvCxnSpPr>
        <p:spPr>
          <a:xfrm>
            <a:off x="7898363" y="516293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808F2B8-E27B-9AE1-07A4-7A9FC20CD44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7712" b="14038"/>
          <a:stretch/>
        </p:blipFill>
        <p:spPr>
          <a:xfrm>
            <a:off x="6651198" y="990600"/>
            <a:ext cx="5609227" cy="3269022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B5DC3C6-88FB-9514-8EB2-F7F28FB845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6793" y="2779384"/>
            <a:ext cx="5409098" cy="40786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1167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042223A-004A-3E30-068C-73C7126E3B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247650"/>
            <a:ext cx="9601200" cy="1485900"/>
          </a:xfrm>
        </p:spPr>
        <p:txBody>
          <a:bodyPr/>
          <a:lstStyle/>
          <a:p>
            <a:pPr algn="ctr"/>
            <a:r>
              <a:rPr lang="ru-RU" dirty="0"/>
              <a:t>Бизнес-модель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9E9D94F-6C26-0154-7F3B-8568465DA40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" t="16102" r="47705"/>
          <a:stretch/>
        </p:blipFill>
        <p:spPr>
          <a:xfrm>
            <a:off x="1144205" y="1240971"/>
            <a:ext cx="3074982" cy="25697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81F3C15-0417-8DA9-348F-8A7266D5943A}"/>
              </a:ext>
            </a:extLst>
          </p:cNvPr>
          <p:cNvSpPr txBox="1"/>
          <p:nvPr/>
        </p:nvSpPr>
        <p:spPr>
          <a:xfrm>
            <a:off x="801577" y="4031232"/>
            <a:ext cx="376023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i="0" dirty="0">
                <a:solidFill>
                  <a:srgbClr val="000000"/>
                </a:solidFill>
                <a:effectLst/>
                <a:latin typeface="TildaSans"/>
              </a:rPr>
              <a:t>Куклы-буквы с QR-кодами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ldaSans"/>
              </a:rPr>
              <a:t>Цена: 3000 руб.</a:t>
            </a:r>
            <a:endParaRPr lang="ru-RU" sz="3200" i="0" dirty="0">
              <a:solidFill>
                <a:srgbClr val="000000"/>
              </a:solidFill>
              <a:effectLst/>
              <a:latin typeface="TildaSans"/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41E1269-8C9B-7CC5-2A49-7B0F0AA757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72729" y="1240971"/>
            <a:ext cx="3152679" cy="256978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2B7E630-3494-8BC8-3BDC-728EE0DF94A1}"/>
              </a:ext>
            </a:extLst>
          </p:cNvPr>
          <p:cNvSpPr txBox="1"/>
          <p:nvPr/>
        </p:nvSpPr>
        <p:spPr>
          <a:xfrm>
            <a:off x="8569390" y="4031232"/>
            <a:ext cx="362261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0" dirty="0">
                <a:solidFill>
                  <a:srgbClr val="000000"/>
                </a:solidFill>
                <a:effectLst/>
                <a:latin typeface="TildaSans"/>
              </a:rPr>
              <a:t>Карточки с QR-кодами</a:t>
            </a:r>
          </a:p>
          <a:p>
            <a:pPr algn="ctr"/>
            <a:r>
              <a:rPr lang="ru-RU" sz="3200" i="0" dirty="0">
                <a:solidFill>
                  <a:srgbClr val="000000"/>
                </a:solidFill>
                <a:effectLst/>
                <a:latin typeface="TildaSans"/>
              </a:rPr>
              <a:t>Цена:1500 руб.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603F6543-4D00-D652-5AD8-0EB0944BF0C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5988" y="1677159"/>
            <a:ext cx="3618686" cy="241382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FEAAB0-B437-751C-1497-B475B553D266}"/>
              </a:ext>
            </a:extLst>
          </p:cNvPr>
          <p:cNvSpPr txBox="1"/>
          <p:nvPr/>
        </p:nvSpPr>
        <p:spPr>
          <a:xfrm>
            <a:off x="4685988" y="4129027"/>
            <a:ext cx="362261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3200" i="0" dirty="0">
                <a:solidFill>
                  <a:srgbClr val="000000"/>
                </a:solidFill>
                <a:effectLst/>
                <a:latin typeface="TildaSans"/>
              </a:rPr>
              <a:t>Комплект VR</a:t>
            </a:r>
          </a:p>
          <a:p>
            <a:pPr algn="ctr"/>
            <a:r>
              <a:rPr lang="ru-RU" sz="3200" dirty="0">
                <a:solidFill>
                  <a:srgbClr val="000000"/>
                </a:solidFill>
                <a:latin typeface="TildaSans"/>
              </a:rPr>
              <a:t>Цена: 5000 руб.</a:t>
            </a:r>
            <a:endParaRPr lang="ru-RU" sz="3200" i="0" dirty="0">
              <a:solidFill>
                <a:srgbClr val="000000"/>
              </a:solidFill>
              <a:effectLst/>
              <a:latin typeface="TildaSans"/>
            </a:endParaRPr>
          </a:p>
        </p:txBody>
      </p:sp>
      <p:cxnSp>
        <p:nvCxnSpPr>
          <p:cNvPr id="15" name="Прямая соединительная линия 14">
            <a:extLst>
              <a:ext uri="{FF2B5EF4-FFF2-40B4-BE49-F238E27FC236}">
                <a16:creationId xmlns:a16="http://schemas.microsoft.com/office/drawing/2014/main" id="{7882436E-D156-BDD9-A669-5C95003D7032}"/>
              </a:ext>
            </a:extLst>
          </p:cNvPr>
          <p:cNvCxnSpPr/>
          <p:nvPr/>
        </p:nvCxnSpPr>
        <p:spPr>
          <a:xfrm>
            <a:off x="3472664" y="561392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>
            <a:extLst>
              <a:ext uri="{FF2B5EF4-FFF2-40B4-BE49-F238E27FC236}">
                <a16:creationId xmlns:a16="http://schemas.microsoft.com/office/drawing/2014/main" id="{A282EABD-1E17-1152-9950-285E31E98C5C}"/>
              </a:ext>
            </a:extLst>
          </p:cNvPr>
          <p:cNvCxnSpPr/>
          <p:nvPr/>
        </p:nvCxnSpPr>
        <p:spPr>
          <a:xfrm>
            <a:off x="8255891" y="563491"/>
            <a:ext cx="626997" cy="1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53329016"/>
      </p:ext>
    </p:extLst>
  </p:cSld>
  <p:clrMapOvr>
    <a:masterClrMapping/>
  </p:clrMapOvr>
</p:sld>
</file>

<file path=ppt/theme/theme1.xml><?xml version="1.0" encoding="utf-8"?>
<a:theme xmlns:a="http://schemas.openxmlformats.org/drawingml/2006/main" name="Уголки">
  <a:themeElements>
    <a:clrScheme name="Фиолетовый">
      <a:dk1>
        <a:sysClr val="windowText" lastClr="000000"/>
      </a:dk1>
      <a:lt1>
        <a:sysClr val="window" lastClr="FFFFFF"/>
      </a:lt1>
      <a:dk2>
        <a:srgbClr val="373545"/>
      </a:dk2>
      <a:lt2>
        <a:srgbClr val="DCD8DC"/>
      </a:lt2>
      <a:accent1>
        <a:srgbClr val="AD84C6"/>
      </a:accent1>
      <a:accent2>
        <a:srgbClr val="8784C7"/>
      </a:accent2>
      <a:accent3>
        <a:srgbClr val="5D739A"/>
      </a:accent3>
      <a:accent4>
        <a:srgbClr val="6997AF"/>
      </a:accent4>
      <a:accent5>
        <a:srgbClr val="84ACB6"/>
      </a:accent5>
      <a:accent6>
        <a:srgbClr val="6F8183"/>
      </a:accent6>
      <a:hlink>
        <a:srgbClr val="69A020"/>
      </a:hlink>
      <a:folHlink>
        <a:srgbClr val="8C8C8C"/>
      </a:folHlink>
    </a:clrScheme>
    <a:fontScheme name="Уголки">
      <a:maj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Franklin Gothic Book" panose="020B0503020102020204"/>
        <a:ea typeface=""/>
        <a:cs typeface=""/>
        <a:font script="Jpan" typeface="メイリオ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Уголки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34925" cap="flat" cmpd="sng" algn="in">
          <a:solidFill>
            <a:schemeClr val="phClr"/>
          </a:solidFill>
          <a:prstDash val="solid"/>
        </a:ln>
        <a:ln w="1905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rop" id="{EC9488ED-E761-4D60-9AC4-764D1FE2C171}" vid="{CE19780C-D67D-4C13-9DE9-A52BC3BA51B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Уголки</Template>
  <TotalTime>505</TotalTime>
  <Words>386</Words>
  <Application>Microsoft Office PowerPoint</Application>
  <PresentationFormat>Широкоэкранный</PresentationFormat>
  <Paragraphs>77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2" baseType="lpstr">
      <vt:lpstr>Aptos Black</vt:lpstr>
      <vt:lpstr>Arial Black</vt:lpstr>
      <vt:lpstr>Franklin Gothic Book</vt:lpstr>
      <vt:lpstr>Roboto</vt:lpstr>
      <vt:lpstr>TildaSans</vt:lpstr>
      <vt:lpstr>Wingdings</vt:lpstr>
      <vt:lpstr>Уголки</vt:lpstr>
      <vt:lpstr>Лидер проекта</vt:lpstr>
      <vt:lpstr>Буквы на пальцах</vt:lpstr>
      <vt:lpstr>Проблема</vt:lpstr>
      <vt:lpstr>Решение</vt:lpstr>
      <vt:lpstr>Составляющие методического комплекта</vt:lpstr>
      <vt:lpstr>Социально-значимый эффект</vt:lpstr>
      <vt:lpstr>Рынок</vt:lpstr>
      <vt:lpstr>Конкуренты</vt:lpstr>
      <vt:lpstr>Бизнес-модель</vt:lpstr>
      <vt:lpstr>Финансовая модель</vt:lpstr>
      <vt:lpstr>Дорожная карта</vt:lpstr>
      <vt:lpstr>Поддержка проекта</vt:lpstr>
      <vt:lpstr>Команда проекта</vt:lpstr>
      <vt:lpstr>трекер проекта</vt:lpstr>
      <vt:lpstr>Спасибо за внимание!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Лидер проекта</dc:title>
  <dc:creator>Цветикова Юлия Олеговна</dc:creator>
  <cp:lastModifiedBy>bykova15@outlook.com</cp:lastModifiedBy>
  <cp:revision>31</cp:revision>
  <dcterms:created xsi:type="dcterms:W3CDTF">2023-10-15T10:00:40Z</dcterms:created>
  <dcterms:modified xsi:type="dcterms:W3CDTF">2023-10-19T14:06:28Z</dcterms:modified>
</cp:coreProperties>
</file>