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1"/>
  </p:normalViewPr>
  <p:slideViewPr>
    <p:cSldViewPr snapToGrid="0">
      <p:cViewPr>
        <p:scale>
          <a:sx n="70" d="100"/>
          <a:sy n="70" d="100"/>
        </p:scale>
        <p:origin x="-54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c0d7d995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9c0d7d995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c0d7d995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9c0d7d995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c0d7d9958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9c0d7d995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c0d7d9958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9c0d7d995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46329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6770688" y="0"/>
            <a:ext cx="54213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246063" y="3968750"/>
            <a:ext cx="6029325" cy="197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>
            <a:spLocks noGrp="1"/>
          </p:cNvSpPr>
          <p:nvPr>
            <p:ph type="pic" idx="2"/>
          </p:nvPr>
        </p:nvSpPr>
        <p:spPr>
          <a:xfrm>
            <a:off x="0" y="1719263"/>
            <a:ext cx="12192000" cy="513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устой слайд">
  <p:cSld name="2_Пустой слайд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>
            <a:spLocks noGrp="1"/>
          </p:cNvSpPr>
          <p:nvPr>
            <p:ph type="pic" idx="2"/>
          </p:nvPr>
        </p:nvSpPr>
        <p:spPr>
          <a:xfrm>
            <a:off x="6726000" y="2079000"/>
            <a:ext cx="5220000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6096000" y="414338"/>
            <a:ext cx="5489575" cy="28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6425" y="1944688"/>
            <a:ext cx="5040313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3"/>
          </p:nvPr>
        </p:nvSpPr>
        <p:spPr>
          <a:xfrm>
            <a:off x="6096000" y="3608388"/>
            <a:ext cx="5489575" cy="30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225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584051" y="593725"/>
            <a:ext cx="5489575" cy="285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56363" y="1944688"/>
            <a:ext cx="5151437" cy="481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584200" y="3833813"/>
            <a:ext cx="5489575" cy="292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225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6110304" y="0"/>
            <a:ext cx="6081695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225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>
            <a:spLocks noGrp="1"/>
          </p:cNvSpPr>
          <p:nvPr>
            <p:ph type="pic" idx="2"/>
          </p:nvPr>
        </p:nvSpPr>
        <p:spPr>
          <a:xfrm>
            <a:off x="965999" y="548863"/>
            <a:ext cx="4552169" cy="288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10325" y="1898650"/>
            <a:ext cx="5189538" cy="441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592138" y="4733925"/>
            <a:ext cx="522605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>
            <a:spLocks noGrp="1"/>
          </p:cNvSpPr>
          <p:nvPr>
            <p:ph type="pic" idx="2"/>
          </p:nvPr>
        </p:nvSpPr>
        <p:spPr>
          <a:xfrm>
            <a:off x="592122" y="548862"/>
            <a:ext cx="5489575" cy="576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410325" y="1898650"/>
            <a:ext cx="5189538" cy="441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1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0"/>
            <a:ext cx="67905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0" y="2439000"/>
            <a:ext cx="7221000" cy="23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2875" y="2946224"/>
            <a:ext cx="6790500" cy="183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5400"/>
            </a:pPr>
            <a:r>
              <a:rPr lang="ru-RU" dirty="0"/>
              <a:t>Информационная система обеспечения пожарной безопасности на предприятии</a:t>
            </a:r>
            <a:br>
              <a:rPr lang="ru-RU" dirty="0"/>
            </a:br>
            <a:endParaRPr sz="3300" dirty="0">
              <a:solidFill>
                <a:schemeClr val="tx1"/>
              </a:solidFill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6790544" y="2124000"/>
            <a:ext cx="430456" cy="3149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/>
          <p:nvPr/>
        </p:nvSpPr>
        <p:spPr>
          <a:xfrm rot="5400000">
            <a:off x="6787267" y="4775725"/>
            <a:ext cx="430455" cy="437008"/>
          </a:xfrm>
          <a:prstGeom prst="rtTriangle">
            <a:avLst/>
          </a:prstGeom>
          <a:solidFill>
            <a:srgbClr val="C68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000" y="0"/>
            <a:ext cx="1707001" cy="149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93200" cy="14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0" y="5716825"/>
            <a:ext cx="6790500" cy="8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2875" y="5758839"/>
            <a:ext cx="67905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dirty="0"/>
              <a:t>Силантьева А. С., ст. каф. БЖД ИГЭУ</a:t>
            </a:r>
          </a:p>
          <a:p>
            <a:r>
              <a:rPr lang="ru-RU" dirty="0"/>
              <a:t> Гусева М. Д., ст. каф. БЖД ИГЭУ</a:t>
            </a:r>
          </a:p>
          <a:p>
            <a:r>
              <a:rPr lang="ru-RU" dirty="0"/>
              <a:t> Сидорова А.М., ст. каф. БЖД ИГЭУ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4CCADE-1456-4EEE-ADCD-D06141DD036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5"/>
          <a:srcRect l="23614" r="2361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 err="1">
                <a:solidFill>
                  <a:schemeClr val="bg1"/>
                </a:solidFill>
              </a:rPr>
              <a:t>Текущее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состояние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проекта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838200" y="20605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Описываете на каком этапе проект сейчас, степень технической и коммерческой проработки</a:t>
            </a:r>
            <a:endParaRPr sz="1750"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Текущие договоренности - возможно наличие писем о намерениях</a:t>
            </a:r>
            <a:endParaRPr sz="1750"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BCD30A0-6F20-4E7E-835A-0C3381EC927E}"/>
              </a:ext>
            </a:extLst>
          </p:cNvPr>
          <p:cNvSpPr/>
          <p:nvPr/>
        </p:nvSpPr>
        <p:spPr>
          <a:xfrm>
            <a:off x="1" y="6286500"/>
            <a:ext cx="12192000" cy="571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/>
              <a:t>План развития проекта</a:t>
            </a:r>
            <a:endParaRPr/>
          </a:p>
        </p:txBody>
      </p:sp>
      <p:sp>
        <p:nvSpPr>
          <p:cNvPr id="240" name="Google Shape;240;p31"/>
          <p:cNvSpPr/>
          <p:nvPr/>
        </p:nvSpPr>
        <p:spPr>
          <a:xfrm>
            <a:off x="8301000" y="2574000"/>
            <a:ext cx="2745000" cy="148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1"/>
          <p:cNvSpPr/>
          <p:nvPr/>
        </p:nvSpPr>
        <p:spPr>
          <a:xfrm>
            <a:off x="6616850" y="2945765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4929525" y="2945764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1552805" y="2945764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2027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1552799" y="4098025"/>
            <a:ext cx="1558800" cy="456000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1000000 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рублей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3175060" y="4084376"/>
            <a:ext cx="1773300" cy="456000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500000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Рублей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5101094" y="4094850"/>
            <a:ext cx="1558800" cy="456000"/>
          </a:xfrm>
          <a:prstGeom prst="roundRect">
            <a:avLst>
              <a:gd name="adj" fmla="val 170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1500000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Рублей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6847422" y="4094850"/>
            <a:ext cx="1494600" cy="456000"/>
          </a:xfrm>
          <a:prstGeom prst="roundRect">
            <a:avLst>
              <a:gd name="adj" fmla="val 1818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4776000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Рублей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8529547" y="3957851"/>
            <a:ext cx="1690500" cy="592999"/>
          </a:xfrm>
          <a:prstGeom prst="roundRect">
            <a:avLst>
              <a:gd name="adj" fmla="val 1664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7776000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Рублей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(БЮДЖЕТ)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1585803" y="4775467"/>
            <a:ext cx="16245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Разработка</a:t>
            </a:r>
            <a:r>
              <a:rPr lang="en-US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прототипа</a:t>
            </a:r>
            <a:r>
              <a:rPr lang="en-US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MVP </a:t>
            </a:r>
            <a:r>
              <a:rPr lang="en-US" sz="1600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продукта</a:t>
            </a:r>
            <a:r>
              <a:rPr lang="en-US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6" name="Google Shape;256;p31"/>
          <p:cNvSpPr/>
          <p:nvPr/>
        </p:nvSpPr>
        <p:spPr>
          <a:xfrm>
            <a:off x="3111500" y="4778900"/>
            <a:ext cx="1989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Разработка </a:t>
            </a:r>
            <a:r>
              <a:rPr lang="en-US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/MVP </a:t>
            </a:r>
            <a:r>
              <a:rPr lang="ru-RU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мобильного приложения</a:t>
            </a: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4959273" y="4775467"/>
            <a:ext cx="16245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Сертификация</a:t>
            </a:r>
            <a:r>
              <a:rPr lang="en-US" sz="1150" dirty="0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продукта</a:t>
            </a:r>
            <a:r>
              <a:rPr lang="en-US" sz="1150" dirty="0" smtClean="0">
                <a:solidFill>
                  <a:srgbClr val="1A1A1A"/>
                </a:solidFill>
                <a:highlight>
                  <a:srgbClr val="FFFFFF"/>
                </a:highlight>
              </a:rPr>
              <a:t>...</a:t>
            </a:r>
            <a:endParaRPr sz="115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Вывод</a:t>
            </a:r>
            <a:r>
              <a:rPr lang="en-US" sz="1150" dirty="0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продукта</a:t>
            </a:r>
            <a:r>
              <a:rPr lang="en-US" sz="1150" dirty="0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на</a:t>
            </a:r>
            <a:r>
              <a:rPr lang="en-US" sz="1150" dirty="0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рынок</a:t>
            </a:r>
            <a:r>
              <a:rPr lang="en-US" sz="1150" dirty="0">
                <a:solidFill>
                  <a:srgbClr val="1A1A1A"/>
                </a:solidFill>
                <a:highlight>
                  <a:srgbClr val="FFFFFF"/>
                </a:highlight>
              </a:rPr>
              <a:t>.</a:t>
            </a:r>
            <a:endParaRPr sz="115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6654268" y="4775467"/>
            <a:ext cx="16245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Увеличение</a:t>
            </a:r>
            <a:r>
              <a:rPr lang="en-US" sz="1150" dirty="0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продаж</a:t>
            </a:r>
            <a:r>
              <a:rPr lang="en-US" sz="1150" dirty="0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r>
              <a:rPr lang="en-US" sz="1150" dirty="0" err="1">
                <a:solidFill>
                  <a:srgbClr val="1A1A1A"/>
                </a:solidFill>
                <a:highlight>
                  <a:srgbClr val="FFFFFF"/>
                </a:highlight>
              </a:rPr>
              <a:t>продукта</a:t>
            </a:r>
            <a:r>
              <a:rPr lang="en-US" sz="1150" dirty="0" smtClean="0">
                <a:solidFill>
                  <a:srgbClr val="1A1A1A"/>
                </a:solidFill>
                <a:highlight>
                  <a:srgbClr val="FFFFFF"/>
                </a:highlight>
              </a:rPr>
              <a:t>.</a:t>
            </a:r>
            <a:endParaRPr sz="115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9" name="Google Shape;259;p31"/>
          <p:cNvSpPr/>
          <p:nvPr/>
        </p:nvSpPr>
        <p:spPr>
          <a:xfrm>
            <a:off x="8330738" y="4775467"/>
            <a:ext cx="16245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ИТОГО результат </a:t>
            </a: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93C4FD4-3C8E-16DC-1EE3-1062478250D5}"/>
              </a:ext>
            </a:extLst>
          </p:cNvPr>
          <p:cNvSpPr/>
          <p:nvPr/>
        </p:nvSpPr>
        <p:spPr>
          <a:xfrm>
            <a:off x="0" y="6429375"/>
            <a:ext cx="12192000" cy="428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b="1"/>
              <a:t>КОМАНДА</a:t>
            </a:r>
            <a:endParaRPr sz="5400"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1"/>
          </p:nvPr>
        </p:nvSpPr>
        <p:spPr>
          <a:xfrm>
            <a:off x="838200" y="1988999"/>
            <a:ext cx="10515600" cy="418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A788062-CB22-D38D-3038-ADF8ABF5775F}"/>
              </a:ext>
            </a:extLst>
          </p:cNvPr>
          <p:cNvSpPr/>
          <p:nvPr/>
        </p:nvSpPr>
        <p:spPr>
          <a:xfrm>
            <a:off x="0" y="6415088"/>
            <a:ext cx="12191998" cy="4429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/>
        </p:nvSpPr>
        <p:spPr>
          <a:xfrm>
            <a:off x="2061550" y="1711950"/>
            <a:ext cx="8451300" cy="11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5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ПРИЗЫВ К ДЕЙСТВИЮ</a:t>
            </a:r>
            <a:endParaRPr sz="4500"/>
          </a:p>
        </p:txBody>
      </p:sp>
      <p:sp>
        <p:nvSpPr>
          <p:cNvPr id="272" name="Google Shape;272;p33"/>
          <p:cNvSpPr txBox="1"/>
          <p:nvPr/>
        </p:nvSpPr>
        <p:spPr>
          <a:xfrm>
            <a:off x="2900998" y="2962629"/>
            <a:ext cx="6975002" cy="170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Придумываем горячий девиз. Никаких “Спасибо” и “Конец” и “Спасибо за внимание”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391575" y="5312825"/>
            <a:ext cx="114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КОНТАКТЫ ЛИДЕРА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alibri"/>
              <a:buNone/>
            </a:pPr>
            <a:r>
              <a:rPr lang="en-US" sz="3959" b="1">
                <a:solidFill>
                  <a:schemeClr val="accent1"/>
                </a:solidFill>
              </a:rPr>
              <a:t>АКТУАЛЬНОСТЬ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06425" y="1500554"/>
            <a:ext cx="4809637" cy="45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dirty="0"/>
              <a:t>Актуальность обусловлена необходимостью развития эффективных систем пожарной безопасности на предприятиях.</a:t>
            </a:r>
          </a:p>
          <a:p>
            <a:r>
              <a:rPr lang="ru-RU" sz="1600" dirty="0"/>
              <a:t>Внедрение </a:t>
            </a:r>
            <a:r>
              <a:rPr lang="ru-RU" sz="1600" dirty="0" smtClean="0"/>
              <a:t>системы позволит обеспечить:</a:t>
            </a:r>
            <a:endParaRPr lang="ru-RU" sz="1600" dirty="0"/>
          </a:p>
          <a:p>
            <a:pPr marL="514350" lvl="0" indent="-285750" fontAlgn="base">
              <a:buFont typeface="Arial" panose="020B0604020202020204" pitchFamily="34" charset="0"/>
              <a:buChar char="•"/>
            </a:pPr>
            <a:r>
              <a:rPr lang="ru-RU" sz="1600" dirty="0"/>
              <a:t>сокращение </a:t>
            </a:r>
            <a:r>
              <a:rPr lang="ru-RU" sz="1600" dirty="0" smtClean="0"/>
              <a:t>трудозатрат </a:t>
            </a:r>
            <a:r>
              <a:rPr lang="ru-RU" sz="1600" dirty="0"/>
              <a:t>при выполнении традиционных информационных процессов и операций</a:t>
            </a:r>
          </a:p>
          <a:p>
            <a:pPr marL="514350" lvl="0" indent="-285750" fontAlgn="base">
              <a:buFont typeface="Arial" panose="020B0604020202020204" pitchFamily="34" charset="0"/>
              <a:buChar char="•"/>
            </a:pPr>
            <a:r>
              <a:rPr lang="ru-RU" sz="1600" dirty="0"/>
              <a:t>устранение рутинных операций </a:t>
            </a:r>
          </a:p>
          <a:p>
            <a:pPr marL="514350" lvl="0" indent="-285750" fontAlgn="base">
              <a:buFont typeface="Arial" panose="020B0604020202020204" pitchFamily="34" charset="0"/>
              <a:buChar char="•"/>
            </a:pPr>
            <a:r>
              <a:rPr lang="ru-RU" sz="1600" dirty="0"/>
              <a:t>ускорение процессов обработки и преобразования информации </a:t>
            </a:r>
          </a:p>
          <a:p>
            <a:pPr marL="514350" lvl="0" indent="-285750" fontAlgn="base">
              <a:buFont typeface="Arial" panose="020B0604020202020204" pitchFamily="34" charset="0"/>
              <a:buChar char="•"/>
            </a:pPr>
            <a:r>
              <a:rPr lang="ru-RU" sz="1600" dirty="0"/>
              <a:t>контроль за формируемыми планами и указанными в них сроками </a:t>
            </a:r>
          </a:p>
          <a:p>
            <a:pPr marL="514350" lvl="0" indent="-285750" fontAlgn="base">
              <a:buFont typeface="Arial" panose="020B0604020202020204" pitchFamily="34" charset="0"/>
              <a:buChar char="•"/>
            </a:pPr>
            <a:r>
              <a:rPr lang="ru-RU" sz="1600" dirty="0"/>
              <a:t>формирование всей необходимой аналитической отчетности</a:t>
            </a: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1AA29C-0B52-407E-BE73-4B9328D7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83" y="451338"/>
            <a:ext cx="4876800" cy="6096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8B26512-E73D-4FE4-BC92-46BF2FFEBE12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/>
              <a:t>ПРОБЛЕМА </a:t>
            </a:r>
            <a:endParaRPr sz="3959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6444487" y="1802184"/>
            <a:ext cx="5151437" cy="481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2200"/>
            </a:pPr>
            <a:r>
              <a:rPr lang="ru-RU" sz="2200" dirty="0"/>
              <a:t>Подсистема "пожарная безопасность" решает проблему обеспечения безопасности от пожаров в предприятии. Она адресована потребителям, у которых есть необходимость автоматизировать контроль за исправностью и сроками проведения технического обслуживания оборудования, необходимого для обеспечения пожарной безопасности, таким как огнетушители, пожарные извещатели, системы автоматической пожарной сигнализации и другое</a:t>
            </a:r>
            <a:endParaRPr sz="2200"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3"/>
          </p:nvPr>
        </p:nvSpPr>
        <p:spPr>
          <a:xfrm>
            <a:off x="584050" y="3418935"/>
            <a:ext cx="5489575" cy="292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2200"/>
            </a:pPr>
            <a:r>
              <a:rPr lang="ru-RU" sz="2000" dirty="0"/>
              <a:t>Проблема заключается в автоматизировании управления пожарной безопасности на предприятии; контроль за исполнением мероприятий по пожарной безопасности, нарушением требований по пожарной безопасности, сроков технического обслуживания средств пожаротушения; составления отчетности, оформление необходимой документации.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08FE89-F02D-D5E6-8EEB-01A7931162F5}"/>
              </a:ext>
            </a:extLst>
          </p:cNvPr>
          <p:cNvSpPr/>
          <p:nvPr/>
        </p:nvSpPr>
        <p:spPr>
          <a:xfrm>
            <a:off x="-1" y="6353908"/>
            <a:ext cx="12309231" cy="504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F1E48D1-7111-4F38-9F8D-15404DEC9D8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0960" b="1096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bg1"/>
                </a:solidFill>
              </a:rPr>
              <a:t>РЕШЕНИЕ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8200" y="20605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>
              <a:buNone/>
            </a:pPr>
            <a:r>
              <a:rPr lang="ru-RU" dirty="0"/>
              <a:t>Информационная система   пожарной безопасности обеспечит:  автоматизированную деятельность организации в части: ведения учета объектов защиты, пожарной техники, систем защиты, проведения мероприятий по противопожарной безопасности, расследование пожаров и возгораний, а также возможность работы с единой базой данных по охране труда с интеграцией данных из различных информационных систем.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E6235D2-E766-F3BD-FF13-A4AFDADEF6C7}"/>
              </a:ext>
            </a:extLst>
          </p:cNvPr>
          <p:cNvSpPr/>
          <p:nvPr/>
        </p:nvSpPr>
        <p:spPr>
          <a:xfrm>
            <a:off x="0" y="6411912"/>
            <a:ext cx="12192000" cy="4460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bg1"/>
                </a:solidFill>
              </a:rPr>
              <a:t>РЕШЕНИЕ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838200" y="20605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ru-RU" sz="1600" dirty="0">
                <a:highlight>
                  <a:srgbClr val="FFFFFF"/>
                </a:highlight>
              </a:rPr>
              <a:t> </a:t>
            </a:r>
            <a:r>
              <a:rPr lang="ru-RU" sz="2000" b="1" dirty="0">
                <a:highlight>
                  <a:srgbClr val="FFFFFF"/>
                </a:highlight>
              </a:rPr>
              <a:t>Научно-технические решения:</a:t>
            </a:r>
          </a:p>
          <a:p>
            <a:pPr marL="114300" indent="0">
              <a:buNone/>
            </a:pPr>
            <a:r>
              <a:rPr lang="ru-RU" sz="1600" dirty="0">
                <a:highlight>
                  <a:srgbClr val="FFFFFF"/>
                </a:highlight>
              </a:rPr>
              <a:t>1. Программный комплекс "Диагностика+" - основа для создания информационной системы пожарной безопасности, включающий экспертную систему, правила-продукции, вычислительные алгоритмы, встроенный язык "Z+" и другие элементы.</a:t>
            </a:r>
          </a:p>
          <a:p>
            <a:pPr marL="114300" indent="0">
              <a:buNone/>
            </a:pPr>
            <a:r>
              <a:rPr lang="ru-RU" sz="1600" dirty="0">
                <a:highlight>
                  <a:srgbClr val="FFFFFF"/>
                </a:highlight>
              </a:rPr>
              <a:t>2. Цифровые решения для обеспечения безопасности и контроля рисков - использование современных технологий и инновационных подходов для разработки информационной системы.</a:t>
            </a:r>
          </a:p>
          <a:p>
            <a:pPr marL="114300" indent="0">
              <a:buNone/>
            </a:pPr>
            <a:r>
              <a:rPr lang="ru-RU" sz="1600" dirty="0">
                <a:highlight>
                  <a:srgbClr val="FFFFFF"/>
                </a:highlight>
              </a:rPr>
              <a:t>3. Индивидуальные программы и решения для обеспечения безопасности - персонализированный подход к разработке функционала системы и обеспечению информационной поддержки. </a:t>
            </a:r>
          </a:p>
          <a:p>
            <a:pPr marL="114300" indent="0">
              <a:buNone/>
            </a:pPr>
            <a:endParaRPr lang="ru-RU" sz="1600" dirty="0">
              <a:highlight>
                <a:srgbClr val="FFFFFF"/>
              </a:highlight>
            </a:endParaRPr>
          </a:p>
          <a:p>
            <a:pPr marL="114300" indent="0">
              <a:buNone/>
            </a:pPr>
            <a:r>
              <a:rPr lang="ru-RU" sz="1600" dirty="0">
                <a:highlight>
                  <a:srgbClr val="FFFFFF"/>
                </a:highlight>
              </a:rPr>
              <a:t>Для создания продукта будет использоваться собственная разработка - программный комплекс "Диагностика+", который будет дорабатываться и расширяться для создания информационной системы пожарной безопасности. Также будут привлечены партнеры для поставки среды разработки и обеспечения обновлений, а также для дилерских продаж через учебные центры по охране труда.</a:t>
            </a:r>
            <a:endParaRPr sz="1600" dirty="0"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B5250C5-431B-D14A-BD92-B6A431133CFC}"/>
              </a:ext>
            </a:extLst>
          </p:cNvPr>
          <p:cNvSpPr/>
          <p:nvPr/>
        </p:nvSpPr>
        <p:spPr>
          <a:xfrm>
            <a:off x="0" y="6411775"/>
            <a:ext cx="12192000" cy="446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656" b="8656"/>
          <a:stretch/>
        </p:blipFill>
        <p:spPr>
          <a:xfrm>
            <a:off x="965999" y="548863"/>
            <a:ext cx="4552169" cy="28801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6668255" y="996480"/>
            <a:ext cx="4949999" cy="6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SzPts val="1750"/>
            </a:pPr>
            <a:r>
              <a:rPr lang="ru-RU" sz="1800" dirty="0" smtClean="0">
                <a:latin typeface="+mn-lt"/>
              </a:rPr>
              <a:t>Количество потенциальных клиентов - 250 предприятий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Примерный прогноз их увеличения за 3 года - 80 предприятий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330*20000=6600000</a:t>
            </a:r>
            <a:endParaRPr sz="1750" dirty="0">
              <a:latin typeface="+mn-lt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</a:pPr>
            <a:endParaRPr sz="1750" dirty="0">
              <a:latin typeface="+mn-lt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alibri"/>
              <a:buNone/>
            </a:pPr>
            <a:r>
              <a:rPr lang="en-US" sz="3959" b="1" dirty="0" err="1">
                <a:solidFill>
                  <a:schemeClr val="accent1"/>
                </a:solidFill>
              </a:rPr>
              <a:t>Оценка</a:t>
            </a:r>
            <a:r>
              <a:rPr lang="en-US" sz="3959" b="1" dirty="0">
                <a:solidFill>
                  <a:schemeClr val="accent1"/>
                </a:solidFill>
              </a:rPr>
              <a:t/>
            </a:r>
            <a:br>
              <a:rPr lang="en-US" sz="3959" b="1" dirty="0">
                <a:solidFill>
                  <a:schemeClr val="accent1"/>
                </a:solidFill>
              </a:rPr>
            </a:br>
            <a:r>
              <a:rPr lang="en-US" sz="3959" b="1" dirty="0" err="1">
                <a:solidFill>
                  <a:srgbClr val="002060"/>
                </a:solidFill>
              </a:rPr>
              <a:t>Потенциала</a:t>
            </a:r>
            <a:r>
              <a:rPr lang="en-US" sz="3959" b="1" dirty="0">
                <a:solidFill>
                  <a:srgbClr val="002060"/>
                </a:solidFill>
              </a:rPr>
              <a:t> </a:t>
            </a:r>
            <a:r>
              <a:rPr lang="en-US" sz="3959" b="1" dirty="0" err="1">
                <a:solidFill>
                  <a:srgbClr val="002060"/>
                </a:solidFill>
              </a:rPr>
              <a:t>рынка</a:t>
            </a:r>
            <a:endParaRPr sz="3959" dirty="0">
              <a:solidFill>
                <a:srgbClr val="002060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3"/>
          </p:nvPr>
        </p:nvSpPr>
        <p:spPr>
          <a:xfrm>
            <a:off x="592138" y="4733925"/>
            <a:ext cx="522605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ОПИСАНИЕ ОЦЕНКИ ПОТЕНЦИАЛА РЫНКА ПО МОДЕЛИ PAM TAM SAM SOM</a:t>
            </a:r>
            <a:endParaRPr sz="2000" dirty="0"/>
          </a:p>
        </p:txBody>
      </p:sp>
      <p:sp>
        <p:nvSpPr>
          <p:cNvPr id="174" name="Google Shape;174;p27"/>
          <p:cNvSpPr/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649879" y="584258"/>
            <a:ext cx="3136121" cy="4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6680130" y="2646973"/>
            <a:ext cx="4949999" cy="6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70000"/>
              </a:lnSpc>
              <a:buClr>
                <a:schemeClr val="lt1"/>
              </a:buClr>
              <a:buSzPts val="1750"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Общий объем рынка</a:t>
            </a:r>
            <a:br>
              <a:rPr lang="ru-RU" sz="1800" dirty="0" smtClean="0">
                <a:solidFill>
                  <a:schemeClr val="bg1"/>
                </a:solidFill>
                <a:latin typeface="+mj-lt"/>
              </a:rPr>
            </a:b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250*20000=5000000</a:t>
            </a:r>
            <a:endParaRPr sz="1750" b="0" u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5800657" y="2215526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6649879" y="2104122"/>
            <a:ext cx="3136121" cy="4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TAM</a:t>
            </a:r>
            <a:endParaRPr sz="240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5800657" y="2156565"/>
            <a:ext cx="648000" cy="76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701686" y="4113786"/>
            <a:ext cx="4949999" cy="6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endParaRPr sz="1750" b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5834088" y="372984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6683310" y="3618436"/>
            <a:ext cx="3136121" cy="4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endParaRPr sz="240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5822366" y="3674668"/>
            <a:ext cx="663898" cy="75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6713561" y="5562398"/>
            <a:ext cx="4949999" cy="6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lt1"/>
              </a:buClr>
              <a:buSzPts val="1750"/>
            </a:pPr>
            <a:r>
              <a:rPr lang="ru-RU" sz="1800" dirty="0" smtClean="0">
                <a:solidFill>
                  <a:schemeClr val="bg1"/>
                </a:solidFill>
              </a:rPr>
              <a:t>Из 20% (50 предприятий) готовы заключить с нами договор - 10</a:t>
            </a:r>
            <a:r>
              <a:rPr lang="ru-RU" sz="1800" dirty="0" smtClean="0">
                <a:solidFill>
                  <a:schemeClr val="bg1"/>
                </a:solidFill>
              </a:rPr>
              <a:t>% (5 предприятий)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5*20000=100000</a:t>
            </a:r>
            <a:endParaRPr sz="1750" b="0" u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5834088" y="5249704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6683310" y="5138300"/>
            <a:ext cx="3136121" cy="4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</a:t>
            </a:r>
            <a:endParaRPr sz="240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5706616" y="5241437"/>
            <a:ext cx="775472" cy="67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6658099" y="4056353"/>
            <a:ext cx="4908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Доступный объем рынка</a:t>
            </a:r>
            <a:br>
              <a:rPr lang="ru-RU" sz="1800" dirty="0" smtClean="0">
                <a:solidFill>
                  <a:schemeClr val="bg1"/>
                </a:solidFill>
                <a:latin typeface="+mj-lt"/>
              </a:rPr>
            </a:b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250 предприятий</a:t>
            </a:r>
            <a:br>
              <a:rPr lang="ru-RU" sz="1800" dirty="0" smtClean="0">
                <a:solidFill>
                  <a:schemeClr val="bg1"/>
                </a:solidFill>
                <a:latin typeface="+mj-lt"/>
              </a:rPr>
            </a:b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20% -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могут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приобрести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наш продукт</a:t>
            </a:r>
            <a:br>
              <a:rPr lang="ru-RU" sz="1800" dirty="0" smtClean="0">
                <a:solidFill>
                  <a:schemeClr val="bg1"/>
                </a:solidFill>
                <a:latin typeface="+mj-lt"/>
              </a:rPr>
            </a:b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50*20000=1000000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 err="1">
                <a:solidFill>
                  <a:schemeClr val="bg1"/>
                </a:solidFill>
              </a:rPr>
              <a:t>Бизнес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Модель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sz="3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099D68E-C265-0CDB-3910-98ED33971BB9}"/>
              </a:ext>
            </a:extLst>
          </p:cNvPr>
          <p:cNvSpPr/>
          <p:nvPr/>
        </p:nvSpPr>
        <p:spPr>
          <a:xfrm>
            <a:off x="-58615" y="6424246"/>
            <a:ext cx="12274062" cy="433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458BC3A-44F4-4E89-8364-9E870A37E23A}"/>
              </a:ext>
            </a:extLst>
          </p:cNvPr>
          <p:cNvSpPr/>
          <p:nvPr/>
        </p:nvSpPr>
        <p:spPr>
          <a:xfrm>
            <a:off x="242835" y="2090287"/>
            <a:ext cx="6931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+mj-lt"/>
              </a:rPr>
              <a:t>Информационная система пожарной безопасности будет востребована специалистами служб охраны труда в крупных и средних компаниях. Пользователи системы сократят трудозатраты на рутинные операции и получат информационную поддержку. Привлечение пользователей будет осуществляться через рекламу, участие в выставках и семинарах, а также через дилерские продажи. Источниками доходов будут продажи программного продукта и оплата тарифа за информационное сопровождение. Ключевыми ресурсами являются программный комплекс, специалист по разработке программного обеспечения и специалист предметной области. Система позволит автоматизировать контроль за пожарной безопасностью на предприятии. Ключевыми партнерами являются разработчики системы и учебные центры.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1EE5D62-B787-47EF-AE61-1AEE091C6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4538832"/>
              </p:ext>
            </p:extLst>
          </p:nvPr>
        </p:nvGraphicFramePr>
        <p:xfrm>
          <a:off x="7355393" y="2090288"/>
          <a:ext cx="4521758" cy="3089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422">
                  <a:extLst>
                    <a:ext uri="{9D8B030D-6E8A-4147-A177-3AD203B41FA5}">
                      <a16:colId xmlns="" xmlns:a16="http://schemas.microsoft.com/office/drawing/2014/main" val="2729350147"/>
                    </a:ext>
                  </a:extLst>
                </a:gridCol>
                <a:gridCol w="3213298">
                  <a:extLst>
                    <a:ext uri="{9D8B030D-6E8A-4147-A177-3AD203B41FA5}">
                      <a16:colId xmlns="" xmlns:a16="http://schemas.microsoft.com/office/drawing/2014/main" val="1168041270"/>
                    </a:ext>
                  </a:extLst>
                </a:gridCol>
                <a:gridCol w="946038">
                  <a:extLst>
                    <a:ext uri="{9D8B030D-6E8A-4147-A177-3AD203B41FA5}">
                      <a16:colId xmlns="" xmlns:a16="http://schemas.microsoft.com/office/drawing/2014/main" val="3262889004"/>
                    </a:ext>
                  </a:extLst>
                </a:gridCol>
              </a:tblGrid>
              <a:tr h="878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Издержки (примечание)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(тыс.руб. в месяц)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2073688"/>
                  </a:ext>
                </a:extLst>
              </a:tr>
              <a:tr h="541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Аренда помещений + коммунальные услуги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9591601"/>
                  </a:ext>
                </a:extLst>
              </a:tr>
              <a:tr h="541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Фонд з/пл + 30,2% на социальные отчисления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13489927"/>
                  </a:ext>
                </a:extLst>
              </a:tr>
              <a:tr h="280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Рекламные расходы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0238074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59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Хозяйственные нужды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26657906"/>
                  </a:ext>
                </a:extLst>
              </a:tr>
              <a:tr h="263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59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Итого в месяц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8625663"/>
                  </a:ext>
                </a:extLst>
              </a:tr>
              <a:tr h="282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59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 в год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042665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C42BB7FF-6376-4BAC-B561-E5E731A28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393" y="5320382"/>
            <a:ext cx="4521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Приблизительные единовременные затраты на закупку компьютерной техники (два компьютера, ноутбук, принтер) составят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400000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руб.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chemeClr val="bg1"/>
                </a:solidFill>
              </a:rPr>
              <a:t>Экономика проекта</a:t>
            </a:r>
            <a:endParaRPr sz="3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099D68E-C265-0CDB-3910-98ED33971BB9}"/>
              </a:ext>
            </a:extLst>
          </p:cNvPr>
          <p:cNvSpPr/>
          <p:nvPr/>
        </p:nvSpPr>
        <p:spPr>
          <a:xfrm>
            <a:off x="-58615" y="6424246"/>
            <a:ext cx="12274062" cy="4337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095" y="1951421"/>
            <a:ext cx="5219761" cy="40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9062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bg1"/>
                </a:solidFill>
              </a:rPr>
              <a:t>КОНКУРЕНТЫ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2242158" y="2113458"/>
            <a:ext cx="1868058" cy="381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4092968" y="2118633"/>
            <a:ext cx="1888200" cy="342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9781753" y="2102803"/>
            <a:ext cx="1888200" cy="43554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2231405" y="2477717"/>
            <a:ext cx="1878865" cy="28412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4123029" y="2461104"/>
            <a:ext cx="1841469" cy="286364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987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9781753" y="2499106"/>
            <a:ext cx="1888200" cy="28205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2220676" y="5317327"/>
            <a:ext cx="1889050" cy="2218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4094415" y="5318124"/>
            <a:ext cx="1898696" cy="2218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9781753" y="5340124"/>
            <a:ext cx="1888200" cy="19391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0541" y="2656689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/>
          <p:nvPr/>
        </p:nvSpPr>
        <p:spPr>
          <a:xfrm>
            <a:off x="9758985" y="2102802"/>
            <a:ext cx="1910968" cy="41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 b="1" dirty="0" err="1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Наш</a:t>
            </a:r>
            <a:r>
              <a:rPr lang="en-US" sz="2100" b="1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dirty="0" err="1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продукт</a:t>
            </a:r>
            <a:endParaRPr sz="1800" dirty="0">
              <a:solidFill>
                <a:sysClr val="windowText" lastClr="000000"/>
              </a:solidFill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2095170" y="3251714"/>
            <a:ext cx="1936808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987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SAP EHSM 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1931372" y="4397032"/>
            <a:ext cx="19392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4138933" y="3240150"/>
            <a:ext cx="1888201" cy="12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987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ИСОБР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789644" y="4350327"/>
            <a:ext cx="19392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 txBox="1"/>
          <p:nvPr/>
        </p:nvSpPr>
        <p:spPr>
          <a:xfrm>
            <a:off x="9909990" y="3281301"/>
            <a:ext cx="1709967" cy="11820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система пожарной безопасности </a:t>
            </a:r>
            <a:endPara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9781753" y="5311032"/>
            <a:ext cx="1888200" cy="223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46CA260-01FD-3F0C-2023-4BD4CD91C40C}"/>
              </a:ext>
            </a:extLst>
          </p:cNvPr>
          <p:cNvSpPr/>
          <p:nvPr/>
        </p:nvSpPr>
        <p:spPr>
          <a:xfrm flipV="1">
            <a:off x="0" y="6492874"/>
            <a:ext cx="12192000" cy="381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Google Shape;213;p29">
            <a:extLst>
              <a:ext uri="{FF2B5EF4-FFF2-40B4-BE49-F238E27FC236}">
                <a16:creationId xmlns="" xmlns:a16="http://schemas.microsoft.com/office/drawing/2014/main" id="{E65801D6-6EFA-D497-AF96-77E55EAFB0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8106" y="268800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3;p29">
            <a:extLst>
              <a:ext uri="{FF2B5EF4-FFF2-40B4-BE49-F238E27FC236}">
                <a16:creationId xmlns="" xmlns:a16="http://schemas.microsoft.com/office/drawing/2014/main" id="{041345E8-EF86-8E5B-0093-5686111A81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504" y="2656214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01;p29">
            <a:extLst>
              <a:ext uri="{FF2B5EF4-FFF2-40B4-BE49-F238E27FC236}">
                <a16:creationId xmlns="" xmlns:a16="http://schemas.microsoft.com/office/drawing/2014/main" id="{D52D2D46-7607-48C2-A3A5-9AE10DF37C19}"/>
              </a:ext>
            </a:extLst>
          </p:cNvPr>
          <p:cNvSpPr/>
          <p:nvPr/>
        </p:nvSpPr>
        <p:spPr>
          <a:xfrm>
            <a:off x="432258" y="2118633"/>
            <a:ext cx="1857563" cy="37209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05;p29">
            <a:extLst>
              <a:ext uri="{FF2B5EF4-FFF2-40B4-BE49-F238E27FC236}">
                <a16:creationId xmlns="" xmlns:a16="http://schemas.microsoft.com/office/drawing/2014/main" id="{2CC2F1FB-DC90-4736-9A8A-0B87733772A5}"/>
              </a:ext>
            </a:extLst>
          </p:cNvPr>
          <p:cNvSpPr/>
          <p:nvPr/>
        </p:nvSpPr>
        <p:spPr>
          <a:xfrm>
            <a:off x="428258" y="2490728"/>
            <a:ext cx="1807601" cy="28448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9;p29">
            <a:extLst>
              <a:ext uri="{FF2B5EF4-FFF2-40B4-BE49-F238E27FC236}">
                <a16:creationId xmlns="" xmlns:a16="http://schemas.microsoft.com/office/drawing/2014/main" id="{B9AF3AD8-395C-4044-9106-EB3F2165B518}"/>
              </a:ext>
            </a:extLst>
          </p:cNvPr>
          <p:cNvSpPr/>
          <p:nvPr/>
        </p:nvSpPr>
        <p:spPr>
          <a:xfrm>
            <a:off x="432257" y="5345052"/>
            <a:ext cx="1857563" cy="18511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213;p29">
            <a:extLst>
              <a:ext uri="{FF2B5EF4-FFF2-40B4-BE49-F238E27FC236}">
                <a16:creationId xmlns="" xmlns:a16="http://schemas.microsoft.com/office/drawing/2014/main" id="{664E9077-50F9-474B-AA45-3F2910A472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866" y="2656214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217;p29">
            <a:extLst>
              <a:ext uri="{FF2B5EF4-FFF2-40B4-BE49-F238E27FC236}">
                <a16:creationId xmlns="" xmlns:a16="http://schemas.microsoft.com/office/drawing/2014/main" id="{8B5C7BE8-05CF-420A-9513-25704185BFA4}"/>
              </a:ext>
            </a:extLst>
          </p:cNvPr>
          <p:cNvSpPr txBox="1"/>
          <p:nvPr/>
        </p:nvSpPr>
        <p:spPr>
          <a:xfrm rot="10800000" flipV="1">
            <a:off x="348936" y="1947817"/>
            <a:ext cx="1869166" cy="66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Конкурент</a:t>
            </a:r>
            <a:r>
              <a:rPr lang="en-US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endParaRPr sz="1600" dirty="0"/>
          </a:p>
        </p:txBody>
      </p:sp>
      <p:sp>
        <p:nvSpPr>
          <p:cNvPr id="37" name="Google Shape;221;p29">
            <a:extLst>
              <a:ext uri="{FF2B5EF4-FFF2-40B4-BE49-F238E27FC236}">
                <a16:creationId xmlns="" xmlns:a16="http://schemas.microsoft.com/office/drawing/2014/main" id="{2EC05D43-98B2-487C-B2FA-34984BABCB67}"/>
              </a:ext>
            </a:extLst>
          </p:cNvPr>
          <p:cNvSpPr txBox="1"/>
          <p:nvPr/>
        </p:nvSpPr>
        <p:spPr>
          <a:xfrm>
            <a:off x="249113" y="3201815"/>
            <a:ext cx="19368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987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1C Охрана труда 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8" name="Google Shape;222;p29">
            <a:extLst>
              <a:ext uri="{FF2B5EF4-FFF2-40B4-BE49-F238E27FC236}">
                <a16:creationId xmlns="" xmlns:a16="http://schemas.microsoft.com/office/drawing/2014/main" id="{6B115495-5EF6-42CB-9545-CC0526DA4028}"/>
              </a:ext>
            </a:extLst>
          </p:cNvPr>
          <p:cNvSpPr txBox="1"/>
          <p:nvPr/>
        </p:nvSpPr>
        <p:spPr>
          <a:xfrm>
            <a:off x="-314371" y="4386965"/>
            <a:ext cx="19392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03;p29">
            <a:extLst>
              <a:ext uri="{FF2B5EF4-FFF2-40B4-BE49-F238E27FC236}">
                <a16:creationId xmlns="" xmlns:a16="http://schemas.microsoft.com/office/drawing/2014/main" id="{5528F44A-B20F-4A41-8506-B8821E83C46C}"/>
              </a:ext>
            </a:extLst>
          </p:cNvPr>
          <p:cNvSpPr/>
          <p:nvPr/>
        </p:nvSpPr>
        <p:spPr>
          <a:xfrm>
            <a:off x="7866989" y="2128455"/>
            <a:ext cx="1888200" cy="43554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07;p29">
            <a:extLst>
              <a:ext uri="{FF2B5EF4-FFF2-40B4-BE49-F238E27FC236}">
                <a16:creationId xmlns="" xmlns:a16="http://schemas.microsoft.com/office/drawing/2014/main" id="{B8369184-166F-4D81-B096-ED45E75C2893}"/>
              </a:ext>
            </a:extLst>
          </p:cNvPr>
          <p:cNvSpPr/>
          <p:nvPr/>
        </p:nvSpPr>
        <p:spPr>
          <a:xfrm>
            <a:off x="7866989" y="2518676"/>
            <a:ext cx="1898695" cy="27951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11;p29">
            <a:extLst>
              <a:ext uri="{FF2B5EF4-FFF2-40B4-BE49-F238E27FC236}">
                <a16:creationId xmlns="" xmlns:a16="http://schemas.microsoft.com/office/drawing/2014/main" id="{4F19FFBD-9318-443F-AED9-E94D6F6FFB5F}"/>
              </a:ext>
            </a:extLst>
          </p:cNvPr>
          <p:cNvSpPr/>
          <p:nvPr/>
        </p:nvSpPr>
        <p:spPr>
          <a:xfrm>
            <a:off x="7866989" y="5324566"/>
            <a:ext cx="1888200" cy="221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19;p29">
            <a:extLst>
              <a:ext uri="{FF2B5EF4-FFF2-40B4-BE49-F238E27FC236}">
                <a16:creationId xmlns="" xmlns:a16="http://schemas.microsoft.com/office/drawing/2014/main" id="{1FCF3678-F8E7-49A0-BF4B-0E5687A8F72C}"/>
              </a:ext>
            </a:extLst>
          </p:cNvPr>
          <p:cNvSpPr txBox="1"/>
          <p:nvPr/>
        </p:nvSpPr>
        <p:spPr>
          <a:xfrm>
            <a:off x="7866988" y="2121789"/>
            <a:ext cx="1892832" cy="41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 b="1" dirty="0" err="1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Конкурент</a:t>
            </a:r>
            <a:r>
              <a:rPr lang="en-US" sz="2100" b="1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1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49" name="Google Shape;225;p29">
            <a:extLst>
              <a:ext uri="{FF2B5EF4-FFF2-40B4-BE49-F238E27FC236}">
                <a16:creationId xmlns="" xmlns:a16="http://schemas.microsoft.com/office/drawing/2014/main" id="{BAC3C85C-2DBB-41BC-9EAC-3FF774A7CB59}"/>
              </a:ext>
            </a:extLst>
          </p:cNvPr>
          <p:cNvSpPr txBox="1"/>
          <p:nvPr/>
        </p:nvSpPr>
        <p:spPr>
          <a:xfrm>
            <a:off x="7992665" y="3281406"/>
            <a:ext cx="1692712" cy="1181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9870" algn="ctr">
              <a:lnSpc>
                <a:spcPct val="107000"/>
              </a:lnSpc>
              <a:spcAft>
                <a:spcPts val="800"/>
              </a:spcAft>
            </a:pPr>
            <a:r>
              <a:rPr lang="ru-RU" sz="175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ЭРМ инженера по охране труда</a:t>
            </a:r>
            <a:endParaRPr lang="ru-RU" sz="17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1" name="Google Shape;213;p29">
            <a:extLst>
              <a:ext uri="{FF2B5EF4-FFF2-40B4-BE49-F238E27FC236}">
                <a16:creationId xmlns="" xmlns:a16="http://schemas.microsoft.com/office/drawing/2014/main" id="{6232FDE2-B100-4420-BDE2-F7372716E7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981" y="2666824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203;p29">
            <a:extLst>
              <a:ext uri="{FF2B5EF4-FFF2-40B4-BE49-F238E27FC236}">
                <a16:creationId xmlns="" xmlns:a16="http://schemas.microsoft.com/office/drawing/2014/main" id="{EFFB0AFC-1B90-49D9-9CFB-0F55A76BA825}"/>
              </a:ext>
            </a:extLst>
          </p:cNvPr>
          <p:cNvSpPr/>
          <p:nvPr/>
        </p:nvSpPr>
        <p:spPr>
          <a:xfrm>
            <a:off x="5969479" y="2119107"/>
            <a:ext cx="1888200" cy="43554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07;p29">
            <a:extLst>
              <a:ext uri="{FF2B5EF4-FFF2-40B4-BE49-F238E27FC236}">
                <a16:creationId xmlns="" xmlns:a16="http://schemas.microsoft.com/office/drawing/2014/main" id="{61E57C35-C69F-44CE-A4F2-B3B168A3000F}"/>
              </a:ext>
            </a:extLst>
          </p:cNvPr>
          <p:cNvSpPr/>
          <p:nvPr/>
        </p:nvSpPr>
        <p:spPr>
          <a:xfrm>
            <a:off x="5969479" y="2509328"/>
            <a:ext cx="1898695" cy="27951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211;p29">
            <a:extLst>
              <a:ext uri="{FF2B5EF4-FFF2-40B4-BE49-F238E27FC236}">
                <a16:creationId xmlns="" xmlns:a16="http://schemas.microsoft.com/office/drawing/2014/main" id="{63290863-C87A-4593-A446-FA2609889710}"/>
              </a:ext>
            </a:extLst>
          </p:cNvPr>
          <p:cNvSpPr/>
          <p:nvPr/>
        </p:nvSpPr>
        <p:spPr>
          <a:xfrm>
            <a:off x="5969479" y="5313663"/>
            <a:ext cx="1909200" cy="2233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219;p29">
            <a:extLst>
              <a:ext uri="{FF2B5EF4-FFF2-40B4-BE49-F238E27FC236}">
                <a16:creationId xmlns="" xmlns:a16="http://schemas.microsoft.com/office/drawing/2014/main" id="{BCD0E467-4FD6-41DF-B4F0-85DB4FF10664}"/>
              </a:ext>
            </a:extLst>
          </p:cNvPr>
          <p:cNvSpPr txBox="1"/>
          <p:nvPr/>
        </p:nvSpPr>
        <p:spPr>
          <a:xfrm>
            <a:off x="5964498" y="2121789"/>
            <a:ext cx="1891996" cy="418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 b="1" dirty="0" err="1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Конкурент</a:t>
            </a:r>
            <a:r>
              <a:rPr lang="en-US" sz="2100" b="1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1" dirty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56" name="Google Shape;225;p29">
            <a:extLst>
              <a:ext uri="{FF2B5EF4-FFF2-40B4-BE49-F238E27FC236}">
                <a16:creationId xmlns="" xmlns:a16="http://schemas.microsoft.com/office/drawing/2014/main" id="{1C16F837-CD71-4CA3-8928-BA9358E646D8}"/>
              </a:ext>
            </a:extLst>
          </p:cNvPr>
          <p:cNvSpPr txBox="1"/>
          <p:nvPr/>
        </p:nvSpPr>
        <p:spPr>
          <a:xfrm>
            <a:off x="6084293" y="3283428"/>
            <a:ext cx="1692712" cy="1179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987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PLANRADAR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7" name="Google Shape;226;p29">
            <a:extLst>
              <a:ext uri="{FF2B5EF4-FFF2-40B4-BE49-F238E27FC236}">
                <a16:creationId xmlns="" xmlns:a16="http://schemas.microsoft.com/office/drawing/2014/main" id="{8BC11113-BBDF-45AA-BF7A-75F71816FAC3}"/>
              </a:ext>
            </a:extLst>
          </p:cNvPr>
          <p:cNvSpPr txBox="1"/>
          <p:nvPr/>
        </p:nvSpPr>
        <p:spPr>
          <a:xfrm>
            <a:off x="5918422" y="4325082"/>
            <a:ext cx="1939257" cy="96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213;p29">
            <a:extLst>
              <a:ext uri="{FF2B5EF4-FFF2-40B4-BE49-F238E27FC236}">
                <a16:creationId xmlns="" xmlns:a16="http://schemas.microsoft.com/office/drawing/2014/main" id="{EA9378E5-6291-4B95-9616-20036DC703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9286" y="2666824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217;p29">
            <a:extLst>
              <a:ext uri="{FF2B5EF4-FFF2-40B4-BE49-F238E27FC236}">
                <a16:creationId xmlns="" xmlns:a16="http://schemas.microsoft.com/office/drawing/2014/main" id="{1770FD42-FCF5-4832-BA59-400F9A87426B}"/>
              </a:ext>
            </a:extLst>
          </p:cNvPr>
          <p:cNvSpPr txBox="1"/>
          <p:nvPr/>
        </p:nvSpPr>
        <p:spPr>
          <a:xfrm>
            <a:off x="4039382" y="1861152"/>
            <a:ext cx="2015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Конкурент</a:t>
            </a:r>
            <a:r>
              <a:rPr lang="en-US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/>
          </a:p>
        </p:txBody>
      </p:sp>
      <p:sp>
        <p:nvSpPr>
          <p:cNvPr id="61" name="Google Shape;217;p29">
            <a:extLst>
              <a:ext uri="{FF2B5EF4-FFF2-40B4-BE49-F238E27FC236}">
                <a16:creationId xmlns="" xmlns:a16="http://schemas.microsoft.com/office/drawing/2014/main" id="{A7BFA387-1DFF-45A5-9DE3-3FD9986F9889}"/>
              </a:ext>
            </a:extLst>
          </p:cNvPr>
          <p:cNvSpPr txBox="1"/>
          <p:nvPr/>
        </p:nvSpPr>
        <p:spPr>
          <a:xfrm>
            <a:off x="2195179" y="1912217"/>
            <a:ext cx="2015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Конкурент</a:t>
            </a:r>
            <a:r>
              <a:rPr lang="ru-RU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D69FF96-ADCF-458E-9A18-2F833BA1E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385" y="4589888"/>
            <a:ext cx="583176" cy="517042"/>
          </a:xfrm>
          <a:prstGeom prst="rect">
            <a:avLst/>
          </a:prstGeom>
        </p:spPr>
      </p:pic>
      <p:pic>
        <p:nvPicPr>
          <p:cNvPr id="1026" name="Picture 2" descr="https://w7.pngwing.com/pngs/455/237/png-transparent-hard-hats-computer-icons-architectural-engineering-construction-worker-laborer-hat-hat-logo-monochrome.png">
            <a:extLst>
              <a:ext uri="{FF2B5EF4-FFF2-40B4-BE49-F238E27FC236}">
                <a16:creationId xmlns="" xmlns:a16="http://schemas.microsoft.com/office/drawing/2014/main" id="{1B316771-C84B-4A68-BB33-C380799F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8" y="4537951"/>
            <a:ext cx="552451" cy="570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9714C2-45CD-4024-AF9F-ABEC63C4E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130" y="4537951"/>
            <a:ext cx="568979" cy="568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541F127-2C46-4603-B238-C781E254A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530" y="4535443"/>
            <a:ext cx="570408" cy="570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2A8DD22-869B-4C76-89E0-636149F74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766" y="4589888"/>
            <a:ext cx="791479" cy="3915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B5A8C3A-A9B2-4A2A-8C47-CD3ED04B65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53" r="82955" b="77894"/>
          <a:stretch/>
        </p:blipFill>
        <p:spPr>
          <a:xfrm>
            <a:off x="911083" y="4397032"/>
            <a:ext cx="918855" cy="73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амопрезентаци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600</Words>
  <Application>Microsoft Office PowerPoint</Application>
  <PresentationFormat>Произвольный</PresentationFormat>
  <Paragraphs>103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Информационная система обеспечения пожарной безопасности на предприятии </vt:lpstr>
      <vt:lpstr>АКТУАЛЬНОСТЬ</vt:lpstr>
      <vt:lpstr>ПРОБЛЕМА </vt:lpstr>
      <vt:lpstr>РЕШЕНИЕ</vt:lpstr>
      <vt:lpstr>РЕШЕНИЕ</vt:lpstr>
      <vt:lpstr>Оценка Потенциала рынка</vt:lpstr>
      <vt:lpstr>Бизнес Модель </vt:lpstr>
      <vt:lpstr>Экономика проекта</vt:lpstr>
      <vt:lpstr>  КОНКУРЕНТЫ</vt:lpstr>
      <vt:lpstr>Текущее состояние проекта</vt:lpstr>
      <vt:lpstr>План развития проекта</vt:lpstr>
      <vt:lpstr>КОМАНДА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maria</dc:creator>
  <cp:lastModifiedBy>HP</cp:lastModifiedBy>
  <cp:revision>30</cp:revision>
  <dcterms:modified xsi:type="dcterms:W3CDTF">2023-11-29T17:46:59Z</dcterms:modified>
</cp:coreProperties>
</file>