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0" r:id="rId2"/>
    <p:sldId id="281" r:id="rId3"/>
    <p:sldId id="286" r:id="rId4"/>
    <p:sldId id="291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01" r:id="rId17"/>
    <p:sldId id="306" r:id="rId18"/>
    <p:sldId id="321" r:id="rId19"/>
    <p:sldId id="318" r:id="rId20"/>
    <p:sldId id="319" r:id="rId21"/>
    <p:sldId id="320" r:id="rId22"/>
    <p:sldId id="269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FF"/>
    <a:srgbClr val="FCAF17"/>
    <a:srgbClr val="FBB3C1"/>
    <a:srgbClr val="B5D8E1"/>
    <a:srgbClr val="FD493D"/>
    <a:srgbClr val="FF2F2D"/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50"/>
  </p:normalViewPr>
  <p:slideViewPr>
    <p:cSldViewPr snapToGrid="0" snapToObjects="1" showGuides="1">
      <p:cViewPr varScale="1">
        <p:scale>
          <a:sx n="65" d="100"/>
          <a:sy n="65" d="100"/>
        </p:scale>
        <p:origin x="-768" y="-96"/>
      </p:cViewPr>
      <p:guideLst>
        <p:guide orient="horz" pos="2160"/>
        <p:guide orient="horz" pos="1502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27161-7E89-8443-A72B-27FB6E6548C7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C428D-FEA4-3A48-8BA0-0C03ACB0D94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ПРОЕКТ «ВИРТУАЛЬНАЯ РЕАЛЬНОСТЬ В МЕДИЦИНСКИХ ВУЗАХ»</a:t>
          </a:r>
        </a:p>
      </dgm:t>
    </dgm:pt>
    <dgm:pt modelId="{92AE3135-EC38-4341-8E7B-6DCF710B8933}" type="parTrans" cxnId="{545C6826-42EE-704F-8D8A-7FEE38F4CA5E}">
      <dgm:prSet/>
      <dgm:spPr/>
      <dgm:t>
        <a:bodyPr/>
        <a:lstStyle/>
        <a:p>
          <a:endParaRPr lang="ru-RU"/>
        </a:p>
      </dgm:t>
    </dgm:pt>
    <dgm:pt modelId="{269E64CF-63DF-0C40-A25C-1C0C414B7135}" type="sibTrans" cxnId="{545C6826-42EE-704F-8D8A-7FEE38F4CA5E}">
      <dgm:prSet/>
      <dgm:spPr/>
      <dgm:t>
        <a:bodyPr/>
        <a:lstStyle/>
        <a:p>
          <a:endParaRPr lang="ru-RU"/>
        </a:p>
      </dgm:t>
    </dgm:pt>
    <dgm:pt modelId="{113992D2-D3B9-7348-A451-652F111DB18F}">
      <dgm:prSet phldrT="[Текст]"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Планирование (концептуализация)</a:t>
          </a:r>
        </a:p>
      </dgm:t>
    </dgm:pt>
    <dgm:pt modelId="{8EC05E46-A9E9-C04F-BB01-D2EF504C67D0}" type="parTrans" cxnId="{F867B2A3-274E-B54A-BC8A-9516695DA7EF}">
      <dgm:prSet/>
      <dgm:spPr/>
      <dgm:t>
        <a:bodyPr/>
        <a:lstStyle/>
        <a:p>
          <a:endParaRPr lang="ru-RU"/>
        </a:p>
      </dgm:t>
    </dgm:pt>
    <dgm:pt modelId="{A95ED627-B800-CD47-B3B5-5414C8324C50}" type="sibTrans" cxnId="{F867B2A3-274E-B54A-BC8A-9516695DA7EF}">
      <dgm:prSet/>
      <dgm:spPr/>
      <dgm:t>
        <a:bodyPr/>
        <a:lstStyle/>
        <a:p>
          <a:endParaRPr lang="ru-RU"/>
        </a:p>
      </dgm:t>
    </dgm:pt>
    <dgm:pt modelId="{FB3EC7AA-3711-7644-9BE9-C85D5D86A85E}">
      <dgm:prSet phldrT="[Текст]"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Организация </a:t>
          </a:r>
        </a:p>
      </dgm:t>
    </dgm:pt>
    <dgm:pt modelId="{9EC66CFA-49E7-9B45-B53B-B0F2E4CD2EA3}" type="parTrans" cxnId="{0EEC32E4-241F-174B-8D22-846D20F66065}">
      <dgm:prSet/>
      <dgm:spPr/>
      <dgm:t>
        <a:bodyPr/>
        <a:lstStyle/>
        <a:p>
          <a:endParaRPr lang="ru-RU"/>
        </a:p>
      </dgm:t>
    </dgm:pt>
    <dgm:pt modelId="{71644821-56D5-EC43-B6EB-63889E5E8E1B}" type="sibTrans" cxnId="{0EEC32E4-241F-174B-8D22-846D20F66065}">
      <dgm:prSet/>
      <dgm:spPr/>
      <dgm:t>
        <a:bodyPr/>
        <a:lstStyle/>
        <a:p>
          <a:endParaRPr lang="ru-RU"/>
        </a:p>
      </dgm:t>
    </dgm:pt>
    <dgm:pt modelId="{9BEAEE13-73E8-2843-B837-3670F94AC52E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Реализация </a:t>
          </a:r>
        </a:p>
      </dgm:t>
    </dgm:pt>
    <dgm:pt modelId="{C00D407C-E968-6449-AEF6-02B0EF7E3365}" type="parTrans" cxnId="{AA4DC617-D21B-EE46-A6F6-BC87FA5F7920}">
      <dgm:prSet/>
      <dgm:spPr/>
      <dgm:t>
        <a:bodyPr/>
        <a:lstStyle/>
        <a:p>
          <a:endParaRPr lang="ru-RU"/>
        </a:p>
      </dgm:t>
    </dgm:pt>
    <dgm:pt modelId="{39BF1FF6-277F-3449-A483-CF68DFE09A3B}" type="sibTrans" cxnId="{AA4DC617-D21B-EE46-A6F6-BC87FA5F7920}">
      <dgm:prSet/>
      <dgm:spPr/>
      <dgm:t>
        <a:bodyPr/>
        <a:lstStyle/>
        <a:p>
          <a:endParaRPr lang="ru-RU"/>
        </a:p>
      </dgm:t>
    </dgm:pt>
    <dgm:pt modelId="{8A5E06E2-F7A6-7A41-BAD8-9C452742046D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Контроль </a:t>
          </a:r>
        </a:p>
      </dgm:t>
    </dgm:pt>
    <dgm:pt modelId="{37F458A5-15E7-0742-870D-8818D64678C0}" type="parTrans" cxnId="{51466C42-089E-8141-B4F9-4DE40F3A7A81}">
      <dgm:prSet/>
      <dgm:spPr/>
      <dgm:t>
        <a:bodyPr/>
        <a:lstStyle/>
        <a:p>
          <a:endParaRPr lang="ru-RU"/>
        </a:p>
      </dgm:t>
    </dgm:pt>
    <dgm:pt modelId="{1A417E8E-91A0-2943-8AC0-9B23FDBC3851}" type="sibTrans" cxnId="{51466C42-089E-8141-B4F9-4DE40F3A7A81}">
      <dgm:prSet/>
      <dgm:spPr/>
      <dgm:t>
        <a:bodyPr/>
        <a:lstStyle/>
        <a:p>
          <a:endParaRPr lang="ru-RU"/>
        </a:p>
      </dgm:t>
    </dgm:pt>
    <dgm:pt modelId="{5CC879FB-4812-9846-B63A-5B92B1775993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 dirty="0"/>
            <a:t>Разработка идеи</a:t>
          </a:r>
        </a:p>
      </dgm:t>
    </dgm:pt>
    <dgm:pt modelId="{F29A9173-5620-EB49-B253-B36051C94783}" type="parTrans" cxnId="{437AB8BB-F339-3048-8D67-146AFA3973B1}">
      <dgm:prSet/>
      <dgm:spPr/>
      <dgm:t>
        <a:bodyPr/>
        <a:lstStyle/>
        <a:p>
          <a:endParaRPr lang="ru-RU"/>
        </a:p>
      </dgm:t>
    </dgm:pt>
    <dgm:pt modelId="{C58138F8-9FAA-E748-B8EE-D0756355D4F7}" type="sibTrans" cxnId="{437AB8BB-F339-3048-8D67-146AFA3973B1}">
      <dgm:prSet/>
      <dgm:spPr/>
      <dgm:t>
        <a:bodyPr/>
        <a:lstStyle/>
        <a:p>
          <a:endParaRPr lang="ru-RU"/>
        </a:p>
      </dgm:t>
    </dgm:pt>
    <dgm:pt modelId="{7A23215E-6ECF-274E-9189-198BA97F0FF8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 dirty="0"/>
            <a:t>Выбор рынка НТИ</a:t>
          </a:r>
        </a:p>
      </dgm:t>
    </dgm:pt>
    <dgm:pt modelId="{31D6B0E0-D6F1-FA46-A898-99651B0F5D9F}" type="parTrans" cxnId="{2FC9786F-E7E9-3948-94B1-34B4F9110E25}">
      <dgm:prSet/>
      <dgm:spPr/>
      <dgm:t>
        <a:bodyPr/>
        <a:lstStyle/>
        <a:p>
          <a:endParaRPr lang="ru-RU"/>
        </a:p>
      </dgm:t>
    </dgm:pt>
    <dgm:pt modelId="{EC9A5FEE-75B4-7E40-B6B9-D1A42747DE9F}" type="sibTrans" cxnId="{2FC9786F-E7E9-3948-94B1-34B4F9110E25}">
      <dgm:prSet/>
      <dgm:spPr/>
      <dgm:t>
        <a:bodyPr/>
        <a:lstStyle/>
        <a:p>
          <a:endParaRPr lang="ru-RU"/>
        </a:p>
      </dgm:t>
    </dgm:pt>
    <dgm:pt modelId="{85083380-080B-634E-969A-7E2FAA5E6AAC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 dirty="0"/>
            <a:t>Формулировка целей</a:t>
          </a:r>
        </a:p>
      </dgm:t>
    </dgm:pt>
    <dgm:pt modelId="{88820CD4-EB14-C947-8E8D-B1E3F226236A}" type="parTrans" cxnId="{14A13176-C23D-F049-A912-194532C2328E}">
      <dgm:prSet/>
      <dgm:spPr/>
      <dgm:t>
        <a:bodyPr/>
        <a:lstStyle/>
        <a:p>
          <a:endParaRPr lang="ru-RU"/>
        </a:p>
      </dgm:t>
    </dgm:pt>
    <dgm:pt modelId="{DF6C6656-9488-664B-AE6F-AEB8EFCAA041}" type="sibTrans" cxnId="{14A13176-C23D-F049-A912-194532C2328E}">
      <dgm:prSet/>
      <dgm:spPr/>
      <dgm:t>
        <a:bodyPr/>
        <a:lstStyle/>
        <a:p>
          <a:endParaRPr lang="ru-RU"/>
        </a:p>
      </dgm:t>
    </dgm:pt>
    <dgm:pt modelId="{270158B1-D71C-A24A-8670-08E003A3F30D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 dirty="0"/>
            <a:t>Анализ продукта, конкурентов и ЦА</a:t>
          </a:r>
        </a:p>
      </dgm:t>
    </dgm:pt>
    <dgm:pt modelId="{ED33CAEF-FFE4-9B43-809A-715856FAD9C6}" type="parTrans" cxnId="{B2C7EB4F-5C48-B94D-893B-59ADB6B4C60B}">
      <dgm:prSet/>
      <dgm:spPr/>
      <dgm:t>
        <a:bodyPr/>
        <a:lstStyle/>
        <a:p>
          <a:endParaRPr lang="ru-RU"/>
        </a:p>
      </dgm:t>
    </dgm:pt>
    <dgm:pt modelId="{1F9914FB-F235-3647-A43A-835B2C08551C}" type="sibTrans" cxnId="{B2C7EB4F-5C48-B94D-893B-59ADB6B4C60B}">
      <dgm:prSet/>
      <dgm:spPr/>
      <dgm:t>
        <a:bodyPr/>
        <a:lstStyle/>
        <a:p>
          <a:endParaRPr lang="ru-RU"/>
        </a:p>
      </dgm:t>
    </dgm:pt>
    <dgm:pt modelId="{43C01A54-B15F-394B-8198-B7012F6D88EB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Анализ ниши</a:t>
          </a:r>
        </a:p>
      </dgm:t>
    </dgm:pt>
    <dgm:pt modelId="{BC75313D-9656-C345-A11C-FA0DED9A1605}" type="parTrans" cxnId="{BDEE04D3-FB9B-5440-BFAB-EEBC2D2FA9AA}">
      <dgm:prSet/>
      <dgm:spPr/>
      <dgm:t>
        <a:bodyPr/>
        <a:lstStyle/>
        <a:p>
          <a:endParaRPr lang="ru-RU"/>
        </a:p>
      </dgm:t>
    </dgm:pt>
    <dgm:pt modelId="{8430DA2C-D8FE-064B-96A2-79B576B83B51}" type="sibTrans" cxnId="{BDEE04D3-FB9B-5440-BFAB-EEBC2D2FA9AA}">
      <dgm:prSet/>
      <dgm:spPr/>
      <dgm:t>
        <a:bodyPr/>
        <a:lstStyle/>
        <a:p>
          <a:endParaRPr lang="ru-RU"/>
        </a:p>
      </dgm:t>
    </dgm:pt>
    <dgm:pt modelId="{C74C222E-3FE8-C84D-A817-D46386F05F7D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 dirty="0"/>
            <a:t>Анализ рисков ( матрица рисков)</a:t>
          </a:r>
        </a:p>
      </dgm:t>
    </dgm:pt>
    <dgm:pt modelId="{E8E95F6C-5F12-534A-B3D4-CC89FB44324B}" type="parTrans" cxnId="{1DE5600C-0525-D74F-AE3D-7194A5E3C057}">
      <dgm:prSet/>
      <dgm:spPr/>
      <dgm:t>
        <a:bodyPr/>
        <a:lstStyle/>
        <a:p>
          <a:endParaRPr lang="ru-RU"/>
        </a:p>
      </dgm:t>
    </dgm:pt>
    <dgm:pt modelId="{34B5022B-4877-774D-8E9C-9EDC887085D5}" type="sibTrans" cxnId="{1DE5600C-0525-D74F-AE3D-7194A5E3C057}">
      <dgm:prSet/>
      <dgm:spPr/>
      <dgm:t>
        <a:bodyPr/>
        <a:lstStyle/>
        <a:p>
          <a:endParaRPr lang="ru-RU"/>
        </a:p>
      </dgm:t>
    </dgm:pt>
    <dgm:pt modelId="{40FAB875-2D37-D44F-82CC-C6BCFDC35014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Резюме проекта</a:t>
          </a:r>
        </a:p>
      </dgm:t>
    </dgm:pt>
    <dgm:pt modelId="{B50CF13B-A4ED-3846-B1A4-D0A7692C752A}" type="parTrans" cxnId="{C7087361-F74A-F74D-81D9-D49E555062A5}">
      <dgm:prSet/>
      <dgm:spPr/>
      <dgm:t>
        <a:bodyPr/>
        <a:lstStyle/>
        <a:p>
          <a:endParaRPr lang="ru-RU"/>
        </a:p>
      </dgm:t>
    </dgm:pt>
    <dgm:pt modelId="{28409F88-A8BA-8149-A3B1-79CA379730BB}" type="sibTrans" cxnId="{C7087361-F74A-F74D-81D9-D49E555062A5}">
      <dgm:prSet/>
      <dgm:spPr/>
      <dgm:t>
        <a:bodyPr/>
        <a:lstStyle/>
        <a:p>
          <a:endParaRPr lang="ru-RU"/>
        </a:p>
      </dgm:t>
    </dgm:pt>
    <dgm:pt modelId="{41E1B059-FC88-EE49-8225-68C8AEB179AF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 dirty="0"/>
            <a:t>Проведение опроса среди ЦА</a:t>
          </a:r>
        </a:p>
      </dgm:t>
    </dgm:pt>
    <dgm:pt modelId="{F3CD9FEB-B73B-0E4B-9269-D94753B81C0E}" type="parTrans" cxnId="{F1FD8FCE-C0B6-A343-97FD-839B59094C7C}">
      <dgm:prSet/>
      <dgm:spPr/>
      <dgm:t>
        <a:bodyPr/>
        <a:lstStyle/>
        <a:p>
          <a:endParaRPr lang="ru-RU"/>
        </a:p>
      </dgm:t>
    </dgm:pt>
    <dgm:pt modelId="{41AB6DB8-5BFA-3E4A-84B3-060E77A1BC78}" type="sibTrans" cxnId="{F1FD8FCE-C0B6-A343-97FD-839B59094C7C}">
      <dgm:prSet/>
      <dgm:spPr/>
      <dgm:t>
        <a:bodyPr/>
        <a:lstStyle/>
        <a:p>
          <a:endParaRPr lang="ru-RU"/>
        </a:p>
      </dgm:t>
    </dgm:pt>
    <dgm:pt modelId="{41795951-A974-5645-B52C-E92D570A92AF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Создание календарного графика (диаграмма Ганта)</a:t>
          </a:r>
        </a:p>
      </dgm:t>
    </dgm:pt>
    <dgm:pt modelId="{8432AF79-75EF-1547-BD2F-C952E450AF63}" type="parTrans" cxnId="{AF763957-7311-DD4A-9978-3FE4884E757E}">
      <dgm:prSet/>
      <dgm:spPr/>
      <dgm:t>
        <a:bodyPr/>
        <a:lstStyle/>
        <a:p>
          <a:endParaRPr lang="ru-RU"/>
        </a:p>
      </dgm:t>
    </dgm:pt>
    <dgm:pt modelId="{6754D2AE-37EA-B140-8F69-6BCA469A9DBF}" type="sibTrans" cxnId="{AF763957-7311-DD4A-9978-3FE4884E757E}">
      <dgm:prSet/>
      <dgm:spPr/>
      <dgm:t>
        <a:bodyPr/>
        <a:lstStyle/>
        <a:p>
          <a:endParaRPr lang="ru-RU"/>
        </a:p>
      </dgm:t>
    </dgm:pt>
    <dgm:pt modelId="{6D1D429F-7CE4-8843-9B0A-C078A4D4B528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Распределение обязанностей</a:t>
          </a:r>
        </a:p>
      </dgm:t>
    </dgm:pt>
    <dgm:pt modelId="{FB245B70-B75E-E947-AF3A-A3345706499C}" type="parTrans" cxnId="{3BFB5C2C-2EB2-FF4E-95C3-7A7D4D3F46A3}">
      <dgm:prSet/>
      <dgm:spPr/>
      <dgm:t>
        <a:bodyPr/>
        <a:lstStyle/>
        <a:p>
          <a:endParaRPr lang="ru-RU"/>
        </a:p>
      </dgm:t>
    </dgm:pt>
    <dgm:pt modelId="{7F7D3817-13E6-DA46-9682-309DD6D05D92}" type="sibTrans" cxnId="{3BFB5C2C-2EB2-FF4E-95C3-7A7D4D3F46A3}">
      <dgm:prSet/>
      <dgm:spPr/>
      <dgm:t>
        <a:bodyPr/>
        <a:lstStyle/>
        <a:p>
          <a:endParaRPr lang="ru-RU"/>
        </a:p>
      </dgm:t>
    </dgm:pt>
    <dgm:pt modelId="{78D8BF48-50CF-734A-84AE-9A31A68F3AF4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 dirty="0"/>
            <a:t>Разработка составляющих продукта</a:t>
          </a:r>
        </a:p>
      </dgm:t>
    </dgm:pt>
    <dgm:pt modelId="{CEA92781-959C-DB4A-915B-F327101467D5}" type="parTrans" cxnId="{A84132B4-3059-B148-B78B-41995023C807}">
      <dgm:prSet/>
      <dgm:spPr/>
      <dgm:t>
        <a:bodyPr/>
        <a:lstStyle/>
        <a:p>
          <a:endParaRPr lang="ru-RU"/>
        </a:p>
      </dgm:t>
    </dgm:pt>
    <dgm:pt modelId="{9B955E85-3596-F046-B80D-806959455880}" type="sibTrans" cxnId="{A84132B4-3059-B148-B78B-41995023C807}">
      <dgm:prSet/>
      <dgm:spPr/>
      <dgm:t>
        <a:bodyPr/>
        <a:lstStyle/>
        <a:p>
          <a:endParaRPr lang="ru-RU"/>
        </a:p>
      </dgm:t>
    </dgm:pt>
    <dgm:pt modelId="{9033BBB9-E337-F041-B9A0-1AA82ED83659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Составление бюджета проекта</a:t>
          </a:r>
        </a:p>
      </dgm:t>
    </dgm:pt>
    <dgm:pt modelId="{5338E7C6-91EA-4346-8AAF-379CB529EC64}" type="parTrans" cxnId="{74CC2073-ADD7-E94F-B8A6-B98D67BA4628}">
      <dgm:prSet/>
      <dgm:spPr/>
      <dgm:t>
        <a:bodyPr/>
        <a:lstStyle/>
        <a:p>
          <a:endParaRPr lang="ru-RU"/>
        </a:p>
      </dgm:t>
    </dgm:pt>
    <dgm:pt modelId="{466AFC32-47E5-584E-85E1-3AA85FBA0A47}" type="sibTrans" cxnId="{74CC2073-ADD7-E94F-B8A6-B98D67BA4628}">
      <dgm:prSet/>
      <dgm:spPr/>
      <dgm:t>
        <a:bodyPr/>
        <a:lstStyle/>
        <a:p>
          <a:endParaRPr lang="ru-RU"/>
        </a:p>
      </dgm:t>
    </dgm:pt>
    <dgm:pt modelId="{A2120E6B-1515-9A49-84FF-F2CB859F9647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Составление документации</a:t>
          </a:r>
        </a:p>
      </dgm:t>
    </dgm:pt>
    <dgm:pt modelId="{A3715C98-678B-2C4B-AA2E-84ABDEC212E0}" type="parTrans" cxnId="{21196883-41BC-994E-A713-41CEA15F7F16}">
      <dgm:prSet/>
      <dgm:spPr/>
      <dgm:t>
        <a:bodyPr/>
        <a:lstStyle/>
        <a:p>
          <a:endParaRPr lang="ru-RU"/>
        </a:p>
      </dgm:t>
    </dgm:pt>
    <dgm:pt modelId="{D93141DB-2257-6F4F-8D85-1E3A36D3C1C3}" type="sibTrans" cxnId="{21196883-41BC-994E-A713-41CEA15F7F16}">
      <dgm:prSet/>
      <dgm:spPr/>
      <dgm:t>
        <a:bodyPr/>
        <a:lstStyle/>
        <a:p>
          <a:endParaRPr lang="ru-RU"/>
        </a:p>
      </dgm:t>
    </dgm:pt>
    <dgm:pt modelId="{BE37A32F-55B3-5840-92FC-E92766D8A019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Разработка дизайна, рекламной кампании</a:t>
          </a:r>
        </a:p>
      </dgm:t>
    </dgm:pt>
    <dgm:pt modelId="{48911595-AC8A-FE49-857A-5FBC8D4FB63E}" type="parTrans" cxnId="{543D090B-6434-0548-83DA-D1AD4CC7668A}">
      <dgm:prSet/>
      <dgm:spPr/>
      <dgm:t>
        <a:bodyPr/>
        <a:lstStyle/>
        <a:p>
          <a:endParaRPr lang="ru-RU"/>
        </a:p>
      </dgm:t>
    </dgm:pt>
    <dgm:pt modelId="{0B88A767-0CDF-3D43-BF66-A87CDEAAC386}" type="sibTrans" cxnId="{543D090B-6434-0548-83DA-D1AD4CC7668A}">
      <dgm:prSet/>
      <dgm:spPr/>
      <dgm:t>
        <a:bodyPr/>
        <a:lstStyle/>
        <a:p>
          <a:endParaRPr lang="ru-RU"/>
        </a:p>
      </dgm:t>
    </dgm:pt>
    <dgm:pt modelId="{84BC9079-2A67-1B43-B405-673C46B83F9C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Заключение партнерства с медицинскими ВУЗами</a:t>
          </a:r>
        </a:p>
      </dgm:t>
    </dgm:pt>
    <dgm:pt modelId="{0C0EC164-D32D-7847-8243-964C7668A33C}" type="parTrans" cxnId="{B221A608-8F7B-F342-90A3-3A36057C4FE4}">
      <dgm:prSet/>
      <dgm:spPr/>
      <dgm:t>
        <a:bodyPr/>
        <a:lstStyle/>
        <a:p>
          <a:endParaRPr lang="ru-RU"/>
        </a:p>
      </dgm:t>
    </dgm:pt>
    <dgm:pt modelId="{80739F64-EEB2-6A44-9841-AF8F9E3E59E3}" type="sibTrans" cxnId="{B221A608-8F7B-F342-90A3-3A36057C4FE4}">
      <dgm:prSet/>
      <dgm:spPr/>
      <dgm:t>
        <a:bodyPr/>
        <a:lstStyle/>
        <a:p>
          <a:endParaRPr lang="ru-RU"/>
        </a:p>
      </dgm:t>
    </dgm:pt>
    <dgm:pt modelId="{552702D3-6BFD-6A4D-B71B-BC37F9215676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Получение лицензии</a:t>
          </a:r>
        </a:p>
      </dgm:t>
    </dgm:pt>
    <dgm:pt modelId="{BF3B921C-551C-E348-A872-DB86C96A8A4E}" type="parTrans" cxnId="{9AB4523E-3CC3-544D-993F-CEFC3E690A41}">
      <dgm:prSet/>
      <dgm:spPr/>
      <dgm:t>
        <a:bodyPr/>
        <a:lstStyle/>
        <a:p>
          <a:endParaRPr lang="ru-RU"/>
        </a:p>
      </dgm:t>
    </dgm:pt>
    <dgm:pt modelId="{7A5662E5-8163-6544-9B52-54B2B2F1650C}" type="sibTrans" cxnId="{9AB4523E-3CC3-544D-993F-CEFC3E690A41}">
      <dgm:prSet/>
      <dgm:spPr/>
      <dgm:t>
        <a:bodyPr/>
        <a:lstStyle/>
        <a:p>
          <a:endParaRPr lang="ru-RU"/>
        </a:p>
      </dgm:t>
    </dgm:pt>
    <dgm:pt modelId="{C97706E6-9A52-3C4E-A9EB-5811F4D0A282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Начало разработки ПО</a:t>
          </a:r>
        </a:p>
      </dgm:t>
    </dgm:pt>
    <dgm:pt modelId="{A3FA6A55-8899-5647-A8F3-A669D39B7509}" type="parTrans" cxnId="{DA36DD58-CE0F-EE46-A7C4-3983245A70E6}">
      <dgm:prSet/>
      <dgm:spPr/>
      <dgm:t>
        <a:bodyPr/>
        <a:lstStyle/>
        <a:p>
          <a:endParaRPr lang="ru-RU"/>
        </a:p>
      </dgm:t>
    </dgm:pt>
    <dgm:pt modelId="{A700B72B-E29B-354A-9996-D94DB8FB7000}" type="sibTrans" cxnId="{DA36DD58-CE0F-EE46-A7C4-3983245A70E6}">
      <dgm:prSet/>
      <dgm:spPr/>
      <dgm:t>
        <a:bodyPr/>
        <a:lstStyle/>
        <a:p>
          <a:endParaRPr lang="ru-RU"/>
        </a:p>
      </dgm:t>
    </dgm:pt>
    <dgm:pt modelId="{8F748310-9BBE-4D45-A167-1E009A5C8442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Тестирование промежуточных результатов</a:t>
          </a:r>
        </a:p>
      </dgm:t>
    </dgm:pt>
    <dgm:pt modelId="{FAF298D5-58C7-1445-80C2-C41DC6C2520F}" type="parTrans" cxnId="{BCF67277-FD07-E54B-86DD-0D9313141F30}">
      <dgm:prSet/>
      <dgm:spPr/>
      <dgm:t>
        <a:bodyPr/>
        <a:lstStyle/>
        <a:p>
          <a:endParaRPr lang="ru-RU"/>
        </a:p>
      </dgm:t>
    </dgm:pt>
    <dgm:pt modelId="{DF63290F-CC99-9D43-9318-5692F53BBC05}" type="sibTrans" cxnId="{BCF67277-FD07-E54B-86DD-0D9313141F30}">
      <dgm:prSet/>
      <dgm:spPr/>
      <dgm:t>
        <a:bodyPr/>
        <a:lstStyle/>
        <a:p>
          <a:endParaRPr lang="ru-RU"/>
        </a:p>
      </dgm:t>
    </dgm:pt>
    <dgm:pt modelId="{8349E383-89EF-F348-853F-DFB3836F5651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Финальная проверка выполненных работ</a:t>
          </a:r>
        </a:p>
      </dgm:t>
    </dgm:pt>
    <dgm:pt modelId="{522F2052-3872-B749-BEF4-DA1061F144C1}" type="parTrans" cxnId="{AD74FA8A-1872-4043-8562-CF4A81B99FC2}">
      <dgm:prSet/>
      <dgm:spPr/>
      <dgm:t>
        <a:bodyPr/>
        <a:lstStyle/>
        <a:p>
          <a:endParaRPr lang="ru-RU"/>
        </a:p>
      </dgm:t>
    </dgm:pt>
    <dgm:pt modelId="{1020F069-81C1-6343-B114-708578210453}" type="sibTrans" cxnId="{AD74FA8A-1872-4043-8562-CF4A81B99FC2}">
      <dgm:prSet/>
      <dgm:spPr/>
      <dgm:t>
        <a:bodyPr/>
        <a:lstStyle/>
        <a:p>
          <a:endParaRPr lang="ru-RU"/>
        </a:p>
      </dgm:t>
    </dgm:pt>
    <dgm:pt modelId="{47E70FA2-AE67-9F45-87EB-53868569EE51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Составление контрольных отчетов и итоговой документации </a:t>
          </a:r>
        </a:p>
      </dgm:t>
    </dgm:pt>
    <dgm:pt modelId="{BA68971F-6542-F04D-989E-76B94EB72D3D}" type="parTrans" cxnId="{136AEA0E-5F22-B446-89D4-55789B7EC1E1}">
      <dgm:prSet/>
      <dgm:spPr/>
      <dgm:t>
        <a:bodyPr/>
        <a:lstStyle/>
        <a:p>
          <a:endParaRPr lang="ru-RU"/>
        </a:p>
      </dgm:t>
    </dgm:pt>
    <dgm:pt modelId="{CB118ABA-1D10-3F4E-8BDB-F7BAD3A5642E}" type="sibTrans" cxnId="{136AEA0E-5F22-B446-89D4-55789B7EC1E1}">
      <dgm:prSet/>
      <dgm:spPr/>
      <dgm:t>
        <a:bodyPr/>
        <a:lstStyle/>
        <a:p>
          <a:endParaRPr lang="ru-RU"/>
        </a:p>
      </dgm:t>
    </dgm:pt>
    <dgm:pt modelId="{32E2DBDC-F97E-EE43-A30E-1CD84C8886F0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ru-RU"/>
            <a:t>Дальнейшая поддержка ПО</a:t>
          </a:r>
        </a:p>
      </dgm:t>
    </dgm:pt>
    <dgm:pt modelId="{21067966-85AA-0A4E-8563-2CE1CE6183CA}" type="parTrans" cxnId="{51D01B22-1886-1F42-B001-CC0AE3CBE66A}">
      <dgm:prSet/>
      <dgm:spPr/>
      <dgm:t>
        <a:bodyPr/>
        <a:lstStyle/>
        <a:p>
          <a:endParaRPr lang="ru-RU"/>
        </a:p>
      </dgm:t>
    </dgm:pt>
    <dgm:pt modelId="{B1A6E123-B49D-3F4E-9177-8483FC10CD5A}" type="sibTrans" cxnId="{51D01B22-1886-1F42-B001-CC0AE3CBE66A}">
      <dgm:prSet/>
      <dgm:spPr/>
      <dgm:t>
        <a:bodyPr/>
        <a:lstStyle/>
        <a:p>
          <a:endParaRPr lang="ru-RU"/>
        </a:p>
      </dgm:t>
    </dgm:pt>
    <dgm:pt modelId="{1DDCF57B-816E-F749-A5EA-567470FD786D}" type="pres">
      <dgm:prSet presAssocID="{71727161-7E89-8443-A72B-27FB6E6548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B9D64F-366F-734B-B9D4-924074F90F6F}" type="pres">
      <dgm:prSet presAssocID="{C41C428D-FEA4-3A48-8BA0-0C03ACB0D943}" presName="root" presStyleCnt="0"/>
      <dgm:spPr/>
    </dgm:pt>
    <dgm:pt modelId="{1449A633-9F0C-B848-8608-2BD747DD4DEB}" type="pres">
      <dgm:prSet presAssocID="{C41C428D-FEA4-3A48-8BA0-0C03ACB0D943}" presName="rootComposite" presStyleCnt="0"/>
      <dgm:spPr/>
    </dgm:pt>
    <dgm:pt modelId="{3D377139-CE93-2F4D-BD62-F42EB6F06DE1}" type="pres">
      <dgm:prSet presAssocID="{C41C428D-FEA4-3A48-8BA0-0C03ACB0D943}" presName="rootText" presStyleLbl="node1" presStyleIdx="0" presStyleCnt="1" custScaleX="387984"/>
      <dgm:spPr/>
      <dgm:t>
        <a:bodyPr/>
        <a:lstStyle/>
        <a:p>
          <a:endParaRPr lang="ru-RU"/>
        </a:p>
      </dgm:t>
    </dgm:pt>
    <dgm:pt modelId="{CC139CD9-965F-9D45-B202-D623CE48EB8D}" type="pres">
      <dgm:prSet presAssocID="{C41C428D-FEA4-3A48-8BA0-0C03ACB0D943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AD71BF-EDBF-5A4D-A189-95466504BEA4}" type="pres">
      <dgm:prSet presAssocID="{C41C428D-FEA4-3A48-8BA0-0C03ACB0D943}" presName="childShape" presStyleCnt="0"/>
      <dgm:spPr/>
    </dgm:pt>
    <dgm:pt modelId="{8BCDDF1C-FC5E-F640-BC43-A5A0E067E755}" type="pres">
      <dgm:prSet presAssocID="{8EC05E46-A9E9-C04F-BB01-D2EF504C67D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C697611-11B9-764D-8CCA-3C3FC3CB68FD}" type="pres">
      <dgm:prSet presAssocID="{113992D2-D3B9-7348-A451-652F111DB18F}" presName="childText" presStyleLbl="bgAcc1" presStyleIdx="0" presStyleCnt="4" custScaleX="385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C981A-E9E5-084F-B247-CCFECEBCC53E}" type="pres">
      <dgm:prSet presAssocID="{9EC66CFA-49E7-9B45-B53B-B0F2E4CD2EA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8A8F37C-F443-E742-91BE-5F594F4676CD}" type="pres">
      <dgm:prSet presAssocID="{FB3EC7AA-3711-7644-9BE9-C85D5D86A85E}" presName="childText" presStyleLbl="bgAcc1" presStyleIdx="1" presStyleCnt="4" custScaleX="385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B23D8-2DA6-204C-BB54-BA12BFD30D9B}" type="pres">
      <dgm:prSet presAssocID="{C00D407C-E968-6449-AEF6-02B0EF7E336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7D51655-6939-524B-BE5C-F1D32B7880B5}" type="pres">
      <dgm:prSet presAssocID="{9BEAEE13-73E8-2843-B837-3670F94AC52E}" presName="childText" presStyleLbl="bgAcc1" presStyleIdx="2" presStyleCnt="4" custScaleX="38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AFB3C-8B71-F34C-923B-E64179D97864}" type="pres">
      <dgm:prSet presAssocID="{37F458A5-15E7-0742-870D-8818D64678C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48DBEF6-409A-D841-A3AF-2E0A125938BD}" type="pres">
      <dgm:prSet presAssocID="{8A5E06E2-F7A6-7A41-BAD8-9C452742046D}" presName="childText" presStyleLbl="bgAcc1" presStyleIdx="3" presStyleCnt="4" custScaleX="386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ECECA-CF4A-F846-BD2F-41F1124A485E}" type="presOf" srcId="{43C01A54-B15F-394B-8198-B7012F6D88EB}" destId="{5C697611-11B9-764D-8CCA-3C3FC3CB68FD}" srcOrd="0" destOrd="4" presId="urn:microsoft.com/office/officeart/2005/8/layout/hierarchy3"/>
    <dgm:cxn modelId="{1DE5600C-0525-D74F-AE3D-7194A5E3C057}" srcId="{113992D2-D3B9-7348-A451-652F111DB18F}" destId="{C74C222E-3FE8-C84D-A817-D46386F05F7D}" srcOrd="4" destOrd="0" parTransId="{E8E95F6C-5F12-534A-B3D4-CC89FB44324B}" sibTransId="{34B5022B-4877-774D-8E9C-9EDC887085D5}"/>
    <dgm:cxn modelId="{07B5715B-C497-7644-BF9A-60CBBADE2B4E}" type="presOf" srcId="{C97706E6-9A52-3C4E-A9EB-5811F4D0A282}" destId="{77D51655-6939-524B-BE5C-F1D32B7880B5}" srcOrd="0" destOrd="2" presId="urn:microsoft.com/office/officeart/2005/8/layout/hierarchy3"/>
    <dgm:cxn modelId="{25D1976B-C244-0E40-A515-6023F8A52EC7}" type="presOf" srcId="{32E2DBDC-F97E-EE43-A30E-1CD84C8886F0}" destId="{048DBEF6-409A-D841-A3AF-2E0A125938BD}" srcOrd="0" destOrd="2" presId="urn:microsoft.com/office/officeart/2005/8/layout/hierarchy3"/>
    <dgm:cxn modelId="{928D2718-6DD1-BC43-A76D-C1AF69F98828}" type="presOf" srcId="{C41C428D-FEA4-3A48-8BA0-0C03ACB0D943}" destId="{CC139CD9-965F-9D45-B202-D623CE48EB8D}" srcOrd="1" destOrd="0" presId="urn:microsoft.com/office/officeart/2005/8/layout/hierarchy3"/>
    <dgm:cxn modelId="{3BCD55C6-1278-C945-B5B4-82CF332858E4}" type="presOf" srcId="{5CC879FB-4812-9846-B63A-5B92B1775993}" destId="{5C697611-11B9-764D-8CCA-3C3FC3CB68FD}" srcOrd="0" destOrd="8" presId="urn:microsoft.com/office/officeart/2005/8/layout/hierarchy3"/>
    <dgm:cxn modelId="{F1FD8FCE-C0B6-A343-97FD-839B59094C7C}" srcId="{113992D2-D3B9-7348-A451-652F111DB18F}" destId="{41E1B059-FC88-EE49-8225-68C8AEB179AF}" srcOrd="6" destOrd="0" parTransId="{F3CD9FEB-B73B-0E4B-9269-D94753B81C0E}" sibTransId="{41AB6DB8-5BFA-3E4A-84B3-060E77A1BC78}"/>
    <dgm:cxn modelId="{3107EFBE-D04B-4B4C-82A2-32BFBDBF6D51}" type="presOf" srcId="{BE37A32F-55B3-5840-92FC-E92766D8A019}" destId="{F8A8F37C-F443-E742-91BE-5F594F4676CD}" srcOrd="0" destOrd="6" presId="urn:microsoft.com/office/officeart/2005/8/layout/hierarchy3"/>
    <dgm:cxn modelId="{2FC9786F-E7E9-3948-94B1-34B4F9110E25}" srcId="{113992D2-D3B9-7348-A451-652F111DB18F}" destId="{7A23215E-6ECF-274E-9189-198BA97F0FF8}" srcOrd="0" destOrd="0" parTransId="{31D6B0E0-D6F1-FA46-A898-99651B0F5D9F}" sibTransId="{EC9A5FEE-75B4-7E40-B6B9-D1A42747DE9F}"/>
    <dgm:cxn modelId="{5F386EB5-BDA6-5B40-95A0-001B8E6CA64A}" type="presOf" srcId="{552702D3-6BFD-6A4D-B71B-BC37F9215676}" destId="{77D51655-6939-524B-BE5C-F1D32B7880B5}" srcOrd="0" destOrd="1" presId="urn:microsoft.com/office/officeart/2005/8/layout/hierarchy3"/>
    <dgm:cxn modelId="{9A820A50-ED43-FE48-9816-9D2F67E45255}" type="presOf" srcId="{37F458A5-15E7-0742-870D-8818D64678C0}" destId="{65AAFB3C-8B71-F34C-923B-E64179D97864}" srcOrd="0" destOrd="0" presId="urn:microsoft.com/office/officeart/2005/8/layout/hierarchy3"/>
    <dgm:cxn modelId="{FFE71416-C982-F64A-AEAB-9B511E4490D8}" type="presOf" srcId="{9BEAEE13-73E8-2843-B837-3670F94AC52E}" destId="{77D51655-6939-524B-BE5C-F1D32B7880B5}" srcOrd="0" destOrd="0" presId="urn:microsoft.com/office/officeart/2005/8/layout/hierarchy3"/>
    <dgm:cxn modelId="{FFE495DA-E165-CE40-BC6C-60CEC5334628}" type="presOf" srcId="{41795951-A974-5645-B52C-E92D570A92AF}" destId="{F8A8F37C-F443-E742-91BE-5F594F4676CD}" srcOrd="0" destOrd="1" presId="urn:microsoft.com/office/officeart/2005/8/layout/hierarchy3"/>
    <dgm:cxn modelId="{D5F5DC15-B3A2-F446-A5F0-0BC1B08B5953}" type="presOf" srcId="{8349E383-89EF-F348-853F-DFB3836F5651}" destId="{77D51655-6939-524B-BE5C-F1D32B7880B5}" srcOrd="0" destOrd="4" presId="urn:microsoft.com/office/officeart/2005/8/layout/hierarchy3"/>
    <dgm:cxn modelId="{0EEC32E4-241F-174B-8D22-846D20F66065}" srcId="{C41C428D-FEA4-3A48-8BA0-0C03ACB0D943}" destId="{FB3EC7AA-3711-7644-9BE9-C85D5D86A85E}" srcOrd="1" destOrd="0" parTransId="{9EC66CFA-49E7-9B45-B53B-B0F2E4CD2EA3}" sibTransId="{71644821-56D5-EC43-B6EB-63889E5E8E1B}"/>
    <dgm:cxn modelId="{9E3C1FCF-B6A9-7E4C-A497-71E21D4D7B13}" type="presOf" srcId="{9EC66CFA-49E7-9B45-B53B-B0F2E4CD2EA3}" destId="{837C981A-E9E5-084F-B247-CCFECEBCC53E}" srcOrd="0" destOrd="0" presId="urn:microsoft.com/office/officeart/2005/8/layout/hierarchy3"/>
    <dgm:cxn modelId="{FDAC7E12-50ED-8A48-BB10-EE26E39CCE64}" type="presOf" srcId="{78D8BF48-50CF-734A-84AE-9A31A68F3AF4}" destId="{F8A8F37C-F443-E742-91BE-5F594F4676CD}" srcOrd="0" destOrd="3" presId="urn:microsoft.com/office/officeart/2005/8/layout/hierarchy3"/>
    <dgm:cxn modelId="{AA4DC617-D21B-EE46-A6F6-BC87FA5F7920}" srcId="{C41C428D-FEA4-3A48-8BA0-0C03ACB0D943}" destId="{9BEAEE13-73E8-2843-B837-3670F94AC52E}" srcOrd="2" destOrd="0" parTransId="{C00D407C-E968-6449-AEF6-02B0EF7E3365}" sibTransId="{39BF1FF6-277F-3449-A483-CF68DFE09A3B}"/>
    <dgm:cxn modelId="{20ECF086-016D-344E-9C4F-D0FF33A313A6}" type="presOf" srcId="{8F748310-9BBE-4D45-A167-1E009A5C8442}" destId="{77D51655-6939-524B-BE5C-F1D32B7880B5}" srcOrd="0" destOrd="3" presId="urn:microsoft.com/office/officeart/2005/8/layout/hierarchy3"/>
    <dgm:cxn modelId="{136AEA0E-5F22-B446-89D4-55789B7EC1E1}" srcId="{8A5E06E2-F7A6-7A41-BAD8-9C452742046D}" destId="{47E70FA2-AE67-9F45-87EB-53868569EE51}" srcOrd="0" destOrd="0" parTransId="{BA68971F-6542-F04D-989E-76B94EB72D3D}" sibTransId="{CB118ABA-1D10-3F4E-8BDB-F7BAD3A5642E}"/>
    <dgm:cxn modelId="{51D01B22-1886-1F42-B001-CC0AE3CBE66A}" srcId="{8A5E06E2-F7A6-7A41-BAD8-9C452742046D}" destId="{32E2DBDC-F97E-EE43-A30E-1CD84C8886F0}" srcOrd="1" destOrd="0" parTransId="{21067966-85AA-0A4E-8563-2CE1CE6183CA}" sibTransId="{B1A6E123-B49D-3F4E-9177-8483FC10CD5A}"/>
    <dgm:cxn modelId="{8FA1A9D0-0110-334C-A4E1-2C5B1EEA697F}" type="presOf" srcId="{6D1D429F-7CE4-8843-9B0A-C078A4D4B528}" destId="{F8A8F37C-F443-E742-91BE-5F594F4676CD}" srcOrd="0" destOrd="2" presId="urn:microsoft.com/office/officeart/2005/8/layout/hierarchy3"/>
    <dgm:cxn modelId="{51466C42-089E-8141-B4F9-4DE40F3A7A81}" srcId="{C41C428D-FEA4-3A48-8BA0-0C03ACB0D943}" destId="{8A5E06E2-F7A6-7A41-BAD8-9C452742046D}" srcOrd="3" destOrd="0" parTransId="{37F458A5-15E7-0742-870D-8818D64678C0}" sibTransId="{1A417E8E-91A0-2943-8AC0-9B23FDBC3851}"/>
    <dgm:cxn modelId="{807C02B9-1692-3041-A9EF-96B6532259A5}" type="presOf" srcId="{C41C428D-FEA4-3A48-8BA0-0C03ACB0D943}" destId="{3D377139-CE93-2F4D-BD62-F42EB6F06DE1}" srcOrd="0" destOrd="0" presId="urn:microsoft.com/office/officeart/2005/8/layout/hierarchy3"/>
    <dgm:cxn modelId="{545C6826-42EE-704F-8D8A-7FEE38F4CA5E}" srcId="{71727161-7E89-8443-A72B-27FB6E6548C7}" destId="{C41C428D-FEA4-3A48-8BA0-0C03ACB0D943}" srcOrd="0" destOrd="0" parTransId="{92AE3135-EC38-4341-8E7B-6DCF710B8933}" sibTransId="{269E64CF-63DF-0C40-A25C-1C0C414B7135}"/>
    <dgm:cxn modelId="{262394B6-2B5D-E744-AD90-85D1582D8E6C}" type="presOf" srcId="{40FAB875-2D37-D44F-82CC-C6BCFDC35014}" destId="{5C697611-11B9-764D-8CCA-3C3FC3CB68FD}" srcOrd="0" destOrd="6" presId="urn:microsoft.com/office/officeart/2005/8/layout/hierarchy3"/>
    <dgm:cxn modelId="{F867B2A3-274E-B54A-BC8A-9516695DA7EF}" srcId="{C41C428D-FEA4-3A48-8BA0-0C03ACB0D943}" destId="{113992D2-D3B9-7348-A451-652F111DB18F}" srcOrd="0" destOrd="0" parTransId="{8EC05E46-A9E9-C04F-BB01-D2EF504C67D0}" sibTransId="{A95ED627-B800-CD47-B3B5-5414C8324C50}"/>
    <dgm:cxn modelId="{DA36DD58-CE0F-EE46-A7C4-3983245A70E6}" srcId="{9BEAEE13-73E8-2843-B837-3670F94AC52E}" destId="{C97706E6-9A52-3C4E-A9EB-5811F4D0A282}" srcOrd="1" destOrd="0" parTransId="{A3FA6A55-8899-5647-A8F3-A669D39B7509}" sibTransId="{A700B72B-E29B-354A-9996-D94DB8FB7000}"/>
    <dgm:cxn modelId="{B221A608-8F7B-F342-90A3-3A36057C4FE4}" srcId="{FB3EC7AA-3711-7644-9BE9-C85D5D86A85E}" destId="{84BC9079-2A67-1B43-B405-673C46B83F9C}" srcOrd="6" destOrd="0" parTransId="{0C0EC164-D32D-7847-8243-964C7668A33C}" sibTransId="{80739F64-EEB2-6A44-9841-AF8F9E3E59E3}"/>
    <dgm:cxn modelId="{74CC2073-ADD7-E94F-B8A6-B98D67BA4628}" srcId="{FB3EC7AA-3711-7644-9BE9-C85D5D86A85E}" destId="{9033BBB9-E337-F041-B9A0-1AA82ED83659}" srcOrd="3" destOrd="0" parTransId="{5338E7C6-91EA-4346-8AAF-379CB529EC64}" sibTransId="{466AFC32-47E5-584E-85E1-3AA85FBA0A47}"/>
    <dgm:cxn modelId="{F943256C-62E9-B343-80EB-DB1D65AE6CA4}" type="presOf" srcId="{85083380-080B-634E-969A-7E2FAA5E6AAC}" destId="{5C697611-11B9-764D-8CCA-3C3FC3CB68FD}" srcOrd="0" destOrd="2" presId="urn:microsoft.com/office/officeart/2005/8/layout/hierarchy3"/>
    <dgm:cxn modelId="{AF763957-7311-DD4A-9978-3FE4884E757E}" srcId="{FB3EC7AA-3711-7644-9BE9-C85D5D86A85E}" destId="{41795951-A974-5645-B52C-E92D570A92AF}" srcOrd="0" destOrd="0" parTransId="{8432AF79-75EF-1547-BD2F-C952E450AF63}" sibTransId="{6754D2AE-37EA-B140-8F69-6BCA469A9DBF}"/>
    <dgm:cxn modelId="{B9C01BA5-B538-4146-ACAB-43BC204BB65C}" type="presOf" srcId="{84BC9079-2A67-1B43-B405-673C46B83F9C}" destId="{F8A8F37C-F443-E742-91BE-5F594F4676CD}" srcOrd="0" destOrd="7" presId="urn:microsoft.com/office/officeart/2005/8/layout/hierarchy3"/>
    <dgm:cxn modelId="{F91761C9-8B5B-264B-A1DE-73C5EE1E585E}" type="presOf" srcId="{8A5E06E2-F7A6-7A41-BAD8-9C452742046D}" destId="{048DBEF6-409A-D841-A3AF-2E0A125938BD}" srcOrd="0" destOrd="0" presId="urn:microsoft.com/office/officeart/2005/8/layout/hierarchy3"/>
    <dgm:cxn modelId="{8255D2FA-2D9A-024B-BFB3-EBECF3D9AAB0}" type="presOf" srcId="{71727161-7E89-8443-A72B-27FB6E6548C7}" destId="{1DDCF57B-816E-F749-A5EA-567470FD786D}" srcOrd="0" destOrd="0" presId="urn:microsoft.com/office/officeart/2005/8/layout/hierarchy3"/>
    <dgm:cxn modelId="{7903F4A6-BA16-594B-A84C-677681A44768}" type="presOf" srcId="{47E70FA2-AE67-9F45-87EB-53868569EE51}" destId="{048DBEF6-409A-D841-A3AF-2E0A125938BD}" srcOrd="0" destOrd="1" presId="urn:microsoft.com/office/officeart/2005/8/layout/hierarchy3"/>
    <dgm:cxn modelId="{72A11513-3D25-A446-A8D0-DA12C7AAA26C}" type="presOf" srcId="{113992D2-D3B9-7348-A451-652F111DB18F}" destId="{5C697611-11B9-764D-8CCA-3C3FC3CB68FD}" srcOrd="0" destOrd="0" presId="urn:microsoft.com/office/officeart/2005/8/layout/hierarchy3"/>
    <dgm:cxn modelId="{9AB4523E-3CC3-544D-993F-CEFC3E690A41}" srcId="{9BEAEE13-73E8-2843-B837-3670F94AC52E}" destId="{552702D3-6BFD-6A4D-B71B-BC37F9215676}" srcOrd="0" destOrd="0" parTransId="{BF3B921C-551C-E348-A872-DB86C96A8A4E}" sibTransId="{7A5662E5-8163-6544-9B52-54B2B2F1650C}"/>
    <dgm:cxn modelId="{99B36E39-FD41-074D-AE93-77B74C0BD42A}" type="presOf" srcId="{C74C222E-3FE8-C84D-A817-D46386F05F7D}" destId="{5C697611-11B9-764D-8CCA-3C3FC3CB68FD}" srcOrd="0" destOrd="5" presId="urn:microsoft.com/office/officeart/2005/8/layout/hierarchy3"/>
    <dgm:cxn modelId="{04800C09-8AF3-E547-8BD7-01CBB3A22E89}" type="presOf" srcId="{8EC05E46-A9E9-C04F-BB01-D2EF504C67D0}" destId="{8BCDDF1C-FC5E-F640-BC43-A5A0E067E755}" srcOrd="0" destOrd="0" presId="urn:microsoft.com/office/officeart/2005/8/layout/hierarchy3"/>
    <dgm:cxn modelId="{6DDA3B55-7C59-4147-96F8-9DC2F81E233B}" type="presOf" srcId="{41E1B059-FC88-EE49-8225-68C8AEB179AF}" destId="{5C697611-11B9-764D-8CCA-3C3FC3CB68FD}" srcOrd="0" destOrd="7" presId="urn:microsoft.com/office/officeart/2005/8/layout/hierarchy3"/>
    <dgm:cxn modelId="{BCF67277-FD07-E54B-86DD-0D9313141F30}" srcId="{9BEAEE13-73E8-2843-B837-3670F94AC52E}" destId="{8F748310-9BBE-4D45-A167-1E009A5C8442}" srcOrd="2" destOrd="0" parTransId="{FAF298D5-58C7-1445-80C2-C41DC6C2520F}" sibTransId="{DF63290F-CC99-9D43-9318-5692F53BBC05}"/>
    <dgm:cxn modelId="{3BFB5C2C-2EB2-FF4E-95C3-7A7D4D3F46A3}" srcId="{FB3EC7AA-3711-7644-9BE9-C85D5D86A85E}" destId="{6D1D429F-7CE4-8843-9B0A-C078A4D4B528}" srcOrd="1" destOrd="0" parTransId="{FB245B70-B75E-E947-AF3A-A3345706499C}" sibTransId="{7F7D3817-13E6-DA46-9682-309DD6D05D92}"/>
    <dgm:cxn modelId="{C7087361-F74A-F74D-81D9-D49E555062A5}" srcId="{113992D2-D3B9-7348-A451-652F111DB18F}" destId="{40FAB875-2D37-D44F-82CC-C6BCFDC35014}" srcOrd="5" destOrd="0" parTransId="{B50CF13B-A4ED-3846-B1A4-D0A7692C752A}" sibTransId="{28409F88-A8BA-8149-A3B1-79CA379730BB}"/>
    <dgm:cxn modelId="{21196883-41BC-994E-A713-41CEA15F7F16}" srcId="{FB3EC7AA-3711-7644-9BE9-C85D5D86A85E}" destId="{A2120E6B-1515-9A49-84FF-F2CB859F9647}" srcOrd="4" destOrd="0" parTransId="{A3715C98-678B-2C4B-AA2E-84ABDEC212E0}" sibTransId="{D93141DB-2257-6F4F-8D85-1E3A36D3C1C3}"/>
    <dgm:cxn modelId="{5DFF2072-0D99-6043-99D8-B858F7044242}" type="presOf" srcId="{A2120E6B-1515-9A49-84FF-F2CB859F9647}" destId="{F8A8F37C-F443-E742-91BE-5F594F4676CD}" srcOrd="0" destOrd="5" presId="urn:microsoft.com/office/officeart/2005/8/layout/hierarchy3"/>
    <dgm:cxn modelId="{14A13176-C23D-F049-A912-194532C2328E}" srcId="{113992D2-D3B9-7348-A451-652F111DB18F}" destId="{85083380-080B-634E-969A-7E2FAA5E6AAC}" srcOrd="1" destOrd="0" parTransId="{88820CD4-EB14-C947-8E8D-B1E3F226236A}" sibTransId="{DF6C6656-9488-664B-AE6F-AEB8EFCAA041}"/>
    <dgm:cxn modelId="{79D08AC0-AE23-9F45-BA09-20F344715F64}" type="presOf" srcId="{C00D407C-E968-6449-AEF6-02B0EF7E3365}" destId="{7A2B23D8-2DA6-204C-BB54-BA12BFD30D9B}" srcOrd="0" destOrd="0" presId="urn:microsoft.com/office/officeart/2005/8/layout/hierarchy3"/>
    <dgm:cxn modelId="{437AB8BB-F339-3048-8D67-146AFA3973B1}" srcId="{113992D2-D3B9-7348-A451-652F111DB18F}" destId="{5CC879FB-4812-9846-B63A-5B92B1775993}" srcOrd="7" destOrd="0" parTransId="{F29A9173-5620-EB49-B253-B36051C94783}" sibTransId="{C58138F8-9FAA-E748-B8EE-D0756355D4F7}"/>
    <dgm:cxn modelId="{511096C7-62A6-4143-AEBA-B4D59B52AC10}" type="presOf" srcId="{9033BBB9-E337-F041-B9A0-1AA82ED83659}" destId="{F8A8F37C-F443-E742-91BE-5F594F4676CD}" srcOrd="0" destOrd="4" presId="urn:microsoft.com/office/officeart/2005/8/layout/hierarchy3"/>
    <dgm:cxn modelId="{543D090B-6434-0548-83DA-D1AD4CC7668A}" srcId="{FB3EC7AA-3711-7644-9BE9-C85D5D86A85E}" destId="{BE37A32F-55B3-5840-92FC-E92766D8A019}" srcOrd="5" destOrd="0" parTransId="{48911595-AC8A-FE49-857A-5FBC8D4FB63E}" sibTransId="{0B88A767-0CDF-3D43-BF66-A87CDEAAC386}"/>
    <dgm:cxn modelId="{D111FB0C-EDB0-CB45-A369-D74E2BDDC88F}" type="presOf" srcId="{270158B1-D71C-A24A-8670-08E003A3F30D}" destId="{5C697611-11B9-764D-8CCA-3C3FC3CB68FD}" srcOrd="0" destOrd="3" presId="urn:microsoft.com/office/officeart/2005/8/layout/hierarchy3"/>
    <dgm:cxn modelId="{B2C7EB4F-5C48-B94D-893B-59ADB6B4C60B}" srcId="{113992D2-D3B9-7348-A451-652F111DB18F}" destId="{270158B1-D71C-A24A-8670-08E003A3F30D}" srcOrd="2" destOrd="0" parTransId="{ED33CAEF-FFE4-9B43-809A-715856FAD9C6}" sibTransId="{1F9914FB-F235-3647-A43A-835B2C08551C}"/>
    <dgm:cxn modelId="{BDEE04D3-FB9B-5440-BFAB-EEBC2D2FA9AA}" srcId="{113992D2-D3B9-7348-A451-652F111DB18F}" destId="{43C01A54-B15F-394B-8198-B7012F6D88EB}" srcOrd="3" destOrd="0" parTransId="{BC75313D-9656-C345-A11C-FA0DED9A1605}" sibTransId="{8430DA2C-D8FE-064B-96A2-79B576B83B51}"/>
    <dgm:cxn modelId="{AD74FA8A-1872-4043-8562-CF4A81B99FC2}" srcId="{9BEAEE13-73E8-2843-B837-3670F94AC52E}" destId="{8349E383-89EF-F348-853F-DFB3836F5651}" srcOrd="3" destOrd="0" parTransId="{522F2052-3872-B749-BEF4-DA1061F144C1}" sibTransId="{1020F069-81C1-6343-B114-708578210453}"/>
    <dgm:cxn modelId="{10BC26E0-BA3C-1C4B-A0A5-901E1011B3D3}" type="presOf" srcId="{FB3EC7AA-3711-7644-9BE9-C85D5D86A85E}" destId="{F8A8F37C-F443-E742-91BE-5F594F4676CD}" srcOrd="0" destOrd="0" presId="urn:microsoft.com/office/officeart/2005/8/layout/hierarchy3"/>
    <dgm:cxn modelId="{C4647CE1-3190-B340-B800-2B01DA50EB73}" type="presOf" srcId="{7A23215E-6ECF-274E-9189-198BA97F0FF8}" destId="{5C697611-11B9-764D-8CCA-3C3FC3CB68FD}" srcOrd="0" destOrd="1" presId="urn:microsoft.com/office/officeart/2005/8/layout/hierarchy3"/>
    <dgm:cxn modelId="{A84132B4-3059-B148-B78B-41995023C807}" srcId="{FB3EC7AA-3711-7644-9BE9-C85D5D86A85E}" destId="{78D8BF48-50CF-734A-84AE-9A31A68F3AF4}" srcOrd="2" destOrd="0" parTransId="{CEA92781-959C-DB4A-915B-F327101467D5}" sibTransId="{9B955E85-3596-F046-B80D-806959455880}"/>
    <dgm:cxn modelId="{5A9B01DB-C78E-7142-9720-81566AF50B96}" type="presParOf" srcId="{1DDCF57B-816E-F749-A5EA-567470FD786D}" destId="{7EB9D64F-366F-734B-B9D4-924074F90F6F}" srcOrd="0" destOrd="0" presId="urn:microsoft.com/office/officeart/2005/8/layout/hierarchy3"/>
    <dgm:cxn modelId="{3D873A20-CBD7-EE43-81CB-AD0B7A1E45FE}" type="presParOf" srcId="{7EB9D64F-366F-734B-B9D4-924074F90F6F}" destId="{1449A633-9F0C-B848-8608-2BD747DD4DEB}" srcOrd="0" destOrd="0" presId="urn:microsoft.com/office/officeart/2005/8/layout/hierarchy3"/>
    <dgm:cxn modelId="{E0FA51B9-912C-AA45-9DFD-762BDFBB9660}" type="presParOf" srcId="{1449A633-9F0C-B848-8608-2BD747DD4DEB}" destId="{3D377139-CE93-2F4D-BD62-F42EB6F06DE1}" srcOrd="0" destOrd="0" presId="urn:microsoft.com/office/officeart/2005/8/layout/hierarchy3"/>
    <dgm:cxn modelId="{EDCDEC8C-32C1-8C4C-975C-9104E940ED84}" type="presParOf" srcId="{1449A633-9F0C-B848-8608-2BD747DD4DEB}" destId="{CC139CD9-965F-9D45-B202-D623CE48EB8D}" srcOrd="1" destOrd="0" presId="urn:microsoft.com/office/officeart/2005/8/layout/hierarchy3"/>
    <dgm:cxn modelId="{15A244A1-98A8-BC4E-B37F-47AA3E293256}" type="presParOf" srcId="{7EB9D64F-366F-734B-B9D4-924074F90F6F}" destId="{90AD71BF-EDBF-5A4D-A189-95466504BEA4}" srcOrd="1" destOrd="0" presId="urn:microsoft.com/office/officeart/2005/8/layout/hierarchy3"/>
    <dgm:cxn modelId="{0DF0EBBC-B0FC-E64B-B6FA-1036A92F8E27}" type="presParOf" srcId="{90AD71BF-EDBF-5A4D-A189-95466504BEA4}" destId="{8BCDDF1C-FC5E-F640-BC43-A5A0E067E755}" srcOrd="0" destOrd="0" presId="urn:microsoft.com/office/officeart/2005/8/layout/hierarchy3"/>
    <dgm:cxn modelId="{930AD825-214A-8F4F-9A10-669C21E0289F}" type="presParOf" srcId="{90AD71BF-EDBF-5A4D-A189-95466504BEA4}" destId="{5C697611-11B9-764D-8CCA-3C3FC3CB68FD}" srcOrd="1" destOrd="0" presId="urn:microsoft.com/office/officeart/2005/8/layout/hierarchy3"/>
    <dgm:cxn modelId="{D395BA1A-E839-5A4C-849A-34C33B79684B}" type="presParOf" srcId="{90AD71BF-EDBF-5A4D-A189-95466504BEA4}" destId="{837C981A-E9E5-084F-B247-CCFECEBCC53E}" srcOrd="2" destOrd="0" presId="urn:microsoft.com/office/officeart/2005/8/layout/hierarchy3"/>
    <dgm:cxn modelId="{7D0A0CC4-EC7E-5140-8514-071C0D5C3064}" type="presParOf" srcId="{90AD71BF-EDBF-5A4D-A189-95466504BEA4}" destId="{F8A8F37C-F443-E742-91BE-5F594F4676CD}" srcOrd="3" destOrd="0" presId="urn:microsoft.com/office/officeart/2005/8/layout/hierarchy3"/>
    <dgm:cxn modelId="{79DCA193-6A83-F044-B6F1-A0A787A2135F}" type="presParOf" srcId="{90AD71BF-EDBF-5A4D-A189-95466504BEA4}" destId="{7A2B23D8-2DA6-204C-BB54-BA12BFD30D9B}" srcOrd="4" destOrd="0" presId="urn:microsoft.com/office/officeart/2005/8/layout/hierarchy3"/>
    <dgm:cxn modelId="{B3E0AC8E-4E67-734E-BDAB-CE187B72F7B6}" type="presParOf" srcId="{90AD71BF-EDBF-5A4D-A189-95466504BEA4}" destId="{77D51655-6939-524B-BE5C-F1D32B7880B5}" srcOrd="5" destOrd="0" presId="urn:microsoft.com/office/officeart/2005/8/layout/hierarchy3"/>
    <dgm:cxn modelId="{C7C74CD1-9B13-7643-8AE3-190A267616BB}" type="presParOf" srcId="{90AD71BF-EDBF-5A4D-A189-95466504BEA4}" destId="{65AAFB3C-8B71-F34C-923B-E64179D97864}" srcOrd="6" destOrd="0" presId="urn:microsoft.com/office/officeart/2005/8/layout/hierarchy3"/>
    <dgm:cxn modelId="{FF7A8021-EE5A-6D49-BAC8-6300BFFE8BE8}" type="presParOf" srcId="{90AD71BF-EDBF-5A4D-A189-95466504BEA4}" destId="{048DBEF6-409A-D841-A3AF-2E0A125938B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77139-CE93-2F4D-BD62-F42EB6F06DE1}">
      <dsp:nvSpPr>
        <dsp:cNvPr id="0" name=""/>
        <dsp:cNvSpPr/>
      </dsp:nvSpPr>
      <dsp:spPr>
        <a:xfrm>
          <a:off x="1858581" y="575"/>
          <a:ext cx="7733389" cy="99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chemeClr val="bg1"/>
              </a:solidFill>
            </a:rPr>
            <a:t>ПРОЕКТ «ВИРТУАЛЬНАЯ РЕАЛЬНОСТЬ В МЕДИЦИНСКИХ ВУЗАХ»</a:t>
          </a:r>
        </a:p>
      </dsp:txBody>
      <dsp:txXfrm>
        <a:off x="1887771" y="29765"/>
        <a:ext cx="7675009" cy="938231"/>
      </dsp:txXfrm>
    </dsp:sp>
    <dsp:sp modelId="{8BCDDF1C-FC5E-F640-BC43-A5A0E067E755}">
      <dsp:nvSpPr>
        <dsp:cNvPr id="0" name=""/>
        <dsp:cNvSpPr/>
      </dsp:nvSpPr>
      <dsp:spPr>
        <a:xfrm>
          <a:off x="2631920" y="997187"/>
          <a:ext cx="773338" cy="74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458"/>
              </a:lnTo>
              <a:lnTo>
                <a:pt x="773338" y="747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97611-11B9-764D-8CCA-3C3FC3CB68FD}">
      <dsp:nvSpPr>
        <dsp:cNvPr id="0" name=""/>
        <dsp:cNvSpPr/>
      </dsp:nvSpPr>
      <dsp:spPr>
        <a:xfrm>
          <a:off x="3405259" y="1246340"/>
          <a:ext cx="6139671" cy="996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800" kern="1200" dirty="0"/>
            <a:t>Планирование (концептуализация)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 dirty="0"/>
            <a:t>Выбор рынка НТИ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 dirty="0"/>
            <a:t>Формулировка целей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 dirty="0"/>
            <a:t>Анализ продукта, конкурентов и ЦА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Анализ ниши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 dirty="0"/>
            <a:t>Анализ рисков ( матрица рисков)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Резюме проекта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 dirty="0"/>
            <a:t>Проведение опроса среди ЦА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 dirty="0"/>
            <a:t>Разработка идеи</a:t>
          </a:r>
        </a:p>
      </dsp:txBody>
      <dsp:txXfrm>
        <a:off x="3434449" y="1275530"/>
        <a:ext cx="6081291" cy="938231"/>
      </dsp:txXfrm>
    </dsp:sp>
    <dsp:sp modelId="{837C981A-E9E5-084F-B247-CCFECEBCC53E}">
      <dsp:nvSpPr>
        <dsp:cNvPr id="0" name=""/>
        <dsp:cNvSpPr/>
      </dsp:nvSpPr>
      <dsp:spPr>
        <a:xfrm>
          <a:off x="2631920" y="997187"/>
          <a:ext cx="773338" cy="1993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223"/>
              </a:lnTo>
              <a:lnTo>
                <a:pt x="773338" y="1993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8F37C-F443-E742-91BE-5F594F4676CD}">
      <dsp:nvSpPr>
        <dsp:cNvPr id="0" name=""/>
        <dsp:cNvSpPr/>
      </dsp:nvSpPr>
      <dsp:spPr>
        <a:xfrm>
          <a:off x="3405259" y="2492105"/>
          <a:ext cx="6139671" cy="996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800" kern="1200" dirty="0"/>
            <a:t>Организация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Создание календарного графика (диаграмма Ганта)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Распределение обязанностей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 dirty="0"/>
            <a:t>Разработка составляющих продукта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Составление бюджета проекта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Составление документации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Разработка дизайна, рекламной кампании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Заключение партнерства с медицинскими ВУЗами</a:t>
          </a:r>
        </a:p>
      </dsp:txBody>
      <dsp:txXfrm>
        <a:off x="3434449" y="2521295"/>
        <a:ext cx="6081291" cy="938231"/>
      </dsp:txXfrm>
    </dsp:sp>
    <dsp:sp modelId="{7A2B23D8-2DA6-204C-BB54-BA12BFD30D9B}">
      <dsp:nvSpPr>
        <dsp:cNvPr id="0" name=""/>
        <dsp:cNvSpPr/>
      </dsp:nvSpPr>
      <dsp:spPr>
        <a:xfrm>
          <a:off x="2631920" y="997187"/>
          <a:ext cx="773338" cy="323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988"/>
              </a:lnTo>
              <a:lnTo>
                <a:pt x="773338" y="3238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51655-6939-524B-BE5C-F1D32B7880B5}">
      <dsp:nvSpPr>
        <dsp:cNvPr id="0" name=""/>
        <dsp:cNvSpPr/>
      </dsp:nvSpPr>
      <dsp:spPr>
        <a:xfrm>
          <a:off x="3405259" y="3737870"/>
          <a:ext cx="6118399" cy="996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800" kern="1200" dirty="0"/>
            <a:t>Реализация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Получение лицензии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Начало разработки ПО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Тестирование промежуточных результатов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Финальная проверка выполненных работ</a:t>
          </a:r>
        </a:p>
      </dsp:txBody>
      <dsp:txXfrm>
        <a:off x="3434449" y="3767060"/>
        <a:ext cx="6060019" cy="938231"/>
      </dsp:txXfrm>
    </dsp:sp>
    <dsp:sp modelId="{65AAFB3C-8B71-F34C-923B-E64179D97864}">
      <dsp:nvSpPr>
        <dsp:cNvPr id="0" name=""/>
        <dsp:cNvSpPr/>
      </dsp:nvSpPr>
      <dsp:spPr>
        <a:xfrm>
          <a:off x="2631920" y="997187"/>
          <a:ext cx="773338" cy="4484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4753"/>
              </a:lnTo>
              <a:lnTo>
                <a:pt x="773338" y="4484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DBEF6-409A-D841-A3AF-2E0A125938BD}">
      <dsp:nvSpPr>
        <dsp:cNvPr id="0" name=""/>
        <dsp:cNvSpPr/>
      </dsp:nvSpPr>
      <dsp:spPr>
        <a:xfrm>
          <a:off x="3405259" y="4983635"/>
          <a:ext cx="6160926" cy="996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800" kern="1200" dirty="0"/>
            <a:t>Контроль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Составление контрольных отчетов и итоговой документации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••"/>
          </a:pPr>
          <a:r>
            <a:rPr lang="ru-RU" sz="600" kern="1200"/>
            <a:t>Дальнейшая поддержка ПО</a:t>
          </a:r>
        </a:p>
      </dsp:txBody>
      <dsp:txXfrm>
        <a:off x="3434449" y="5012825"/>
        <a:ext cx="6102546" cy="93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7837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5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/>
          <p:nvPr/>
        </p:nvGraphicFramePr>
        <p:xfrm>
          <a:off x="623887" y="1633920"/>
          <a:ext cx="10712586" cy="4389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85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0F754C2-6016-7F50-7120-DABB1B88B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-92597"/>
            <a:ext cx="12213266" cy="6985322"/>
          </a:xfrm>
          <a:prstGeom prst="rect">
            <a:avLst/>
          </a:prstGeom>
        </p:spPr>
      </p:pic>
      <p:sp>
        <p:nvSpPr>
          <p:cNvPr id="151" name="Текст 2"/>
          <p:cNvSpPr txBox="1"/>
          <p:nvPr/>
        </p:nvSpPr>
        <p:spPr>
          <a:xfrm>
            <a:off x="486564" y="1356197"/>
            <a:ext cx="4831212" cy="43566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4000" dirty="0"/>
              <a:t>ВИРТУАЛЬНАЯ РЕАЛЬНОСТЬ В МЕДИЦИНСКИХ ВУЗАХ</a:t>
            </a:r>
          </a:p>
          <a:p>
            <a:pPr defTabSz="877822">
              <a:defRPr sz="23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98BDDE-14E4-B9A9-A623-BD829FF15AFF}"/>
              </a:ext>
            </a:extLst>
          </p:cNvPr>
          <p:cNvSpPr txBox="1"/>
          <p:nvPr/>
        </p:nvSpPr>
        <p:spPr>
          <a:xfrm>
            <a:off x="486564" y="5712865"/>
            <a:ext cx="4351250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877822"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solidFill>
                  <a:schemeClr val="tx1"/>
                </a:solidFill>
              </a:rPr>
              <a:t>Члены проектной группы:</a:t>
            </a:r>
          </a:p>
          <a:p>
            <a:pPr defTabSz="877822"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 err="1">
                <a:solidFill>
                  <a:schemeClr val="tx1"/>
                </a:solidFill>
              </a:rPr>
              <a:t>Варданян</a:t>
            </a:r>
            <a:r>
              <a:rPr lang="ru-RU" sz="1600" dirty="0">
                <a:solidFill>
                  <a:schemeClr val="tx1"/>
                </a:solidFill>
              </a:rPr>
              <a:t> Эльмира</a:t>
            </a:r>
          </a:p>
          <a:p>
            <a:pPr defTabSz="877822"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solidFill>
                  <a:schemeClr val="tx1"/>
                </a:solidFill>
              </a:rPr>
              <a:t>Силаева Алёна</a:t>
            </a:r>
          </a:p>
          <a:p>
            <a:pPr defTabSz="877822"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 err="1">
                <a:solidFill>
                  <a:schemeClr val="tx1"/>
                </a:solidFill>
              </a:rPr>
              <a:t>Лукманова</a:t>
            </a:r>
            <a:r>
              <a:rPr lang="ru-RU" sz="1600" dirty="0">
                <a:solidFill>
                  <a:schemeClr val="tx1"/>
                </a:solidFill>
              </a:rPr>
              <a:t> Лиана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4447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31629" y="1259349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ДИАГРАММА ГАНТА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pic>
        <p:nvPicPr>
          <p:cNvPr id="4" name="Рисунок 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40D49FE-195F-E44E-91C5-14D23A9D1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8" y="1928725"/>
            <a:ext cx="8474147" cy="46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4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31629" y="1259349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ДИАГРАММА ГАНТА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506995F-B43D-574B-9F99-83A5AADE7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5" y="1905676"/>
            <a:ext cx="8215988" cy="46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01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31629" y="1259349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ДИАГРАММА ГАНТА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113DC7-C064-234D-8ACF-B86C271B9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7" y="1901513"/>
            <a:ext cx="8732274" cy="49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8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31629" y="1259349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ДИАГРАММА ГАНТА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25AA241-A0BB-FB43-B549-F33ECBF90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4" y="1851751"/>
            <a:ext cx="8676165" cy="48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62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31629" y="1259349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ДИАГРАММА ГАНТА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pic>
        <p:nvPicPr>
          <p:cNvPr id="4" name="Рисунок 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B4037E2-2CF4-1F42-9768-FAEE00C4B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5" y="1930457"/>
            <a:ext cx="8566127" cy="47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31629" y="1259349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ДИАГРАММА ГАНТА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ED37FAD-52BF-A54D-8ABB-6BCEE2397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49" y="1804538"/>
            <a:ext cx="5866743" cy="50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64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00639E2F-6BCB-D6BD-96FD-ED6BA872F990}"/>
              </a:ext>
            </a:extLst>
          </p:cNvPr>
          <p:cNvSpPr txBox="1"/>
          <p:nvPr/>
        </p:nvSpPr>
        <p:spPr>
          <a:xfrm>
            <a:off x="4603920" y="1085021"/>
            <a:ext cx="379330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ctr"/>
            <a:endParaRPr sz="1800" dirty="0">
              <a:solidFill>
                <a:srgbClr val="9F00FF"/>
              </a:solidFill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4DFDD2C4-A9D5-4F3A-4266-393EF2C2CFE8}"/>
              </a:ext>
            </a:extLst>
          </p:cNvPr>
          <p:cNvSpPr txBox="1"/>
          <p:nvPr/>
        </p:nvSpPr>
        <p:spPr>
          <a:xfrm>
            <a:off x="9684871" y="1288401"/>
            <a:ext cx="759794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endParaRPr dirty="0">
              <a:solidFill>
                <a:srgbClr val="9F00FF"/>
              </a:solidFill>
            </a:endParaRPr>
          </a:p>
        </p:txBody>
      </p:sp>
      <p:grpSp>
        <p:nvGrpSpPr>
          <p:cNvPr id="15" name="Прямоугольник 16">
            <a:extLst>
              <a:ext uri="{FF2B5EF4-FFF2-40B4-BE49-F238E27FC236}">
                <a16:creationId xmlns:a16="http://schemas.microsoft.com/office/drawing/2014/main" xmlns="" id="{CB5DF538-1EDC-5349-F002-B4735B6B0626}"/>
              </a:ext>
            </a:extLst>
          </p:cNvPr>
          <p:cNvGrpSpPr/>
          <p:nvPr/>
        </p:nvGrpSpPr>
        <p:grpSpPr>
          <a:xfrm>
            <a:off x="-6778" y="6354705"/>
            <a:ext cx="542260" cy="506841"/>
            <a:chOff x="0" y="0"/>
            <a:chExt cx="542258" cy="506839"/>
          </a:xfrm>
        </p:grpSpPr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39179E90-F735-31E8-C444-C4534593C3B1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BB3C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7" name="7">
              <a:extLst>
                <a:ext uri="{FF2B5EF4-FFF2-40B4-BE49-F238E27FC236}">
                  <a16:creationId xmlns:a16="http://schemas.microsoft.com/office/drawing/2014/main" xmlns="" id="{22FF4839-9270-E971-069A-1D9472A4EA51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14D9CDDC-EAA7-CCEE-B2CE-A4EA9C0A161E}"/>
              </a:ext>
            </a:extLst>
          </p:cNvPr>
          <p:cNvSpPr txBox="1"/>
          <p:nvPr/>
        </p:nvSpPr>
        <p:spPr>
          <a:xfrm>
            <a:off x="264351" y="150323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СДР</a:t>
            </a:r>
            <a:endParaRPr sz="36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181B1493-4710-3840-B119-F0643B359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439478"/>
              </p:ext>
            </p:extLst>
          </p:nvPr>
        </p:nvGraphicFramePr>
        <p:xfrm>
          <a:off x="-465100" y="585266"/>
          <a:ext cx="11450553" cy="598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619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C90C3B-E791-F91C-4327-5D3EE8F80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88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xmlns="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xmlns="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xmlns="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dirty="0"/>
                <a:t>7</a:t>
              </a: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8D44508-9F1B-6049-A8E3-D3A359371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57293"/>
              </p:ext>
            </p:extLst>
          </p:nvPr>
        </p:nvGraphicFramePr>
        <p:xfrm>
          <a:off x="3206063" y="1417828"/>
          <a:ext cx="6077585" cy="13449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8475">
                  <a:extLst>
                    <a:ext uri="{9D8B030D-6E8A-4147-A177-3AD203B41FA5}">
                      <a16:colId xmlns:a16="http://schemas.microsoft.com/office/drawing/2014/main" xmlns="" val="2822680447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xmlns="" val="3836733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Заказчик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Партнеры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Гос.структуры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Сотрудники предприятия, реализующие проект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Менеджмент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0146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Конкуренты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Инвесторы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Поставщики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6947707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A1573F0-E521-FD4B-BF8A-0BEBE1AE5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61311"/>
              </p:ext>
            </p:extLst>
          </p:nvPr>
        </p:nvGraphicFramePr>
        <p:xfrm>
          <a:off x="3206063" y="2855722"/>
          <a:ext cx="6077585" cy="347014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690028">
                  <a:extLst>
                    <a:ext uri="{9D8B030D-6E8A-4147-A177-3AD203B41FA5}">
                      <a16:colId xmlns:a16="http://schemas.microsoft.com/office/drawing/2014/main" xmlns="" val="576678221"/>
                    </a:ext>
                  </a:extLst>
                </a:gridCol>
                <a:gridCol w="4387557">
                  <a:extLst>
                    <a:ext uri="{9D8B030D-6E8A-4147-A177-3AD203B41FA5}">
                      <a16:colId xmlns:a16="http://schemas.microsoft.com/office/drawing/2014/main" xmlns="" val="33928060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стейкхолдер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интересы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963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Заказчик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Желание получить качественный продукт по приемлемой цене, с возможностью разнообразия выбора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8450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Партнеры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Экономическая эффективность результатов проекта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3975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 dirty="0" err="1">
                          <a:effectLst/>
                        </a:rPr>
                        <a:t>Гос.структуры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Легальная реализация проекта, выплата налогов, занятость населения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220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СМИ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Требование прислушиваться к группам влияния, наличие социальной ответственности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9284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Конкуренты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Честная конкуренция, ожидание проигрыша в конкурентной борьбе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6445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Сотрудники предприятия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Индивидуальные интересы, в том числе и удовлетворение от работы не только в финансовом аспекте, но в нематериальном, уровень реальной ЗП, приемлемые условия найма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6819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Менеджмент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Возможности продвижения в должности, качественные условия найма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0220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Инвесторы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Ожидание высокой прибыли, сбалансированность их инвестиционного портфеля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1934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Поставщики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Надежность покупателя, прибыль, соблюдение договоров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09561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2F0FFA6-FEBD-E64E-9554-D931D6CE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2419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5FA380CB-99D9-5344-9DB2-4D10F790654E}"/>
              </a:ext>
            </a:extLst>
          </p:cNvPr>
          <p:cNvSpPr txBox="1"/>
          <p:nvPr/>
        </p:nvSpPr>
        <p:spPr>
          <a:xfrm>
            <a:off x="-36401" y="1232762"/>
            <a:ext cx="327886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СТЕЙХКОЛДЕРЫ</a:t>
            </a:r>
          </a:p>
        </p:txBody>
      </p:sp>
    </p:spTree>
    <p:extLst>
      <p:ext uri="{BB962C8B-B14F-4D97-AF65-F5344CB8AC3E}">
        <p14:creationId xmlns:p14="http://schemas.microsoft.com/office/powerpoint/2010/main" val="385534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C90C3B-E791-F91C-4327-5D3EE8F80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" y="0"/>
            <a:ext cx="12192000" cy="6858000"/>
          </a:xfrm>
          <a:prstGeom prst="rect">
            <a:avLst/>
          </a:prstGeom>
        </p:spPr>
      </p:pic>
      <p:grpSp>
        <p:nvGrpSpPr>
          <p:cNvPr id="5" name="Прямоугольник 16">
            <a:extLst>
              <a:ext uri="{FF2B5EF4-FFF2-40B4-BE49-F238E27FC236}">
                <a16:creationId xmlns:a16="http://schemas.microsoft.com/office/drawing/2014/main" xmlns="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6" name="Прямоугольник">
              <a:extLst>
                <a:ext uri="{FF2B5EF4-FFF2-40B4-BE49-F238E27FC236}">
                  <a16:creationId xmlns:a16="http://schemas.microsoft.com/office/drawing/2014/main" xmlns="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" name="7">
              <a:extLst>
                <a:ext uri="{FF2B5EF4-FFF2-40B4-BE49-F238E27FC236}">
                  <a16:creationId xmlns:a16="http://schemas.microsoft.com/office/drawing/2014/main" xmlns="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57060"/>
              </p:ext>
            </p:extLst>
          </p:nvPr>
        </p:nvGraphicFramePr>
        <p:xfrm>
          <a:off x="535483" y="1043541"/>
          <a:ext cx="11401621" cy="5322739"/>
        </p:xfrm>
        <a:graphic>
          <a:graphicData uri="http://schemas.openxmlformats.org/drawingml/2006/table">
            <a:tbl>
              <a:tblPr/>
              <a:tblGrid>
                <a:gridCol w="3579153"/>
                <a:gridCol w="7822468"/>
              </a:tblGrid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Специалисты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Задачи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898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Front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developer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 берут на себя ещё задачи UX аналитика)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Создание пользовательского интерфейса, создание каркаса будущего приложения с использованием языка разметки, доработка каркаса приложения с помощью дизайна, добавление пользовательского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инерактива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и динамики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developer (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берут задачи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Data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аналитика)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Разработка базы данных, обеспечение безопасности приложения, настройка автоматизации, разработка кода, разработка связи интернет-платформ с приложением, оптимизация приложения, оптимизация алгоритмов для приложения, контроль сервисов, создание бизнес-логики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Дизайнера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создание дизайна интерфейса и приложения в целом, исследование культурных особенностей стран, привычек и потребностей туристов, локальные традиции, тесная работа с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фронтенд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девелопер, вывод продукта на рынок и дальнейшее его сопровождение, помощь в дальнейшей реализации приложения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Тестировщик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Ручное тестирование приложения, автоматизированное тестирование, контроль выполнения тестов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DevOps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 разработчики)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Сборка кода, разбор кода, доставка кода из отдела разработки в другие, автоматизация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Инженер по безопасности 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контроль соблюдения требований, организация процесса, информирование и консультирование работников организации по вопросам безопасности и труда, защита информации компании и продукта, контроль секретности процессов производства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588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C90C3B-E791-F91C-4327-5D3EE8F80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88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xmlns="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xmlns="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xmlns="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2F0FFA6-FEBD-E64E-9554-D931D6CE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2419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5FA380CB-99D9-5344-9DB2-4D10F790654E}"/>
              </a:ext>
            </a:extLst>
          </p:cNvPr>
          <p:cNvSpPr txBox="1"/>
          <p:nvPr/>
        </p:nvSpPr>
        <p:spPr>
          <a:xfrm>
            <a:off x="3774437" y="1009956"/>
            <a:ext cx="464312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БЮДЖЕТ ПРОЕКТА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0E4E358-ECF6-3B4D-BB82-70E546F71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20941"/>
              </p:ext>
            </p:extLst>
          </p:nvPr>
        </p:nvGraphicFramePr>
        <p:xfrm>
          <a:off x="1284790" y="1799170"/>
          <a:ext cx="8783420" cy="503515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071220">
                  <a:extLst>
                    <a:ext uri="{9D8B030D-6E8A-4147-A177-3AD203B41FA5}">
                      <a16:colId xmlns:a16="http://schemas.microsoft.com/office/drawing/2014/main" xmlns="" val="2967202404"/>
                    </a:ext>
                  </a:extLst>
                </a:gridCol>
                <a:gridCol w="501556">
                  <a:extLst>
                    <a:ext uri="{9D8B030D-6E8A-4147-A177-3AD203B41FA5}">
                      <a16:colId xmlns:a16="http://schemas.microsoft.com/office/drawing/2014/main" xmlns="" val="750056178"/>
                    </a:ext>
                  </a:extLst>
                </a:gridCol>
                <a:gridCol w="671885"/>
                <a:gridCol w="671885">
                  <a:extLst>
                    <a:ext uri="{9D8B030D-6E8A-4147-A177-3AD203B41FA5}">
                      <a16:colId xmlns:a16="http://schemas.microsoft.com/office/drawing/2014/main" xmlns="" val="2582830995"/>
                    </a:ext>
                  </a:extLst>
                </a:gridCol>
                <a:gridCol w="671885">
                  <a:extLst>
                    <a:ext uri="{9D8B030D-6E8A-4147-A177-3AD203B41FA5}">
                      <a16:colId xmlns:a16="http://schemas.microsoft.com/office/drawing/2014/main" xmlns="" val="3540390327"/>
                    </a:ext>
                  </a:extLst>
                </a:gridCol>
                <a:gridCol w="752040">
                  <a:extLst>
                    <a:ext uri="{9D8B030D-6E8A-4147-A177-3AD203B41FA5}">
                      <a16:colId xmlns:a16="http://schemas.microsoft.com/office/drawing/2014/main" xmlns="" val="2356033814"/>
                    </a:ext>
                  </a:extLst>
                </a:gridCol>
                <a:gridCol w="835140">
                  <a:extLst>
                    <a:ext uri="{9D8B030D-6E8A-4147-A177-3AD203B41FA5}">
                      <a16:colId xmlns:a16="http://schemas.microsoft.com/office/drawing/2014/main" xmlns="" val="2723082709"/>
                    </a:ext>
                  </a:extLst>
                </a:gridCol>
                <a:gridCol w="434957">
                  <a:extLst>
                    <a:ext uri="{9D8B030D-6E8A-4147-A177-3AD203B41FA5}">
                      <a16:colId xmlns:a16="http://schemas.microsoft.com/office/drawing/2014/main" xmlns="" val="909242893"/>
                    </a:ext>
                  </a:extLst>
                </a:gridCol>
                <a:gridCol w="671885">
                  <a:extLst>
                    <a:ext uri="{9D8B030D-6E8A-4147-A177-3AD203B41FA5}">
                      <a16:colId xmlns:a16="http://schemas.microsoft.com/office/drawing/2014/main" xmlns="" val="123634749"/>
                    </a:ext>
                  </a:extLst>
                </a:gridCol>
                <a:gridCol w="500967">
                  <a:extLst>
                    <a:ext uri="{9D8B030D-6E8A-4147-A177-3AD203B41FA5}">
                      <a16:colId xmlns:a16="http://schemas.microsoft.com/office/drawing/2014/main" xmlns="" val="1584359126"/>
                    </a:ext>
                  </a:extLst>
                </a:gridCol>
              </a:tblGrid>
              <a:tr h="462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Статьи бюджета (</a:t>
                      </a:r>
                      <a:r>
                        <a:rPr lang="ru-RU" sz="1100" dirty="0" smtClean="0">
                          <a:effectLst/>
                        </a:rPr>
                        <a:t>показатель)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Ед. изм.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квартал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Итого за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078990"/>
                  </a:ext>
                </a:extLst>
              </a:tr>
              <a:tr h="2830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факт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отклонение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6331465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51916328"/>
                  </a:ext>
                </a:extLst>
              </a:tr>
              <a:tr h="353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Инвестиции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3528911431"/>
                  </a:ext>
                </a:extLst>
              </a:tr>
              <a:tr h="370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Выручка от реализации</a:t>
                      </a:r>
                      <a:r>
                        <a:rPr lang="ru-RU" sz="700">
                          <a:effectLst/>
                        </a:rPr>
                        <a:t> (</a:t>
                      </a:r>
                      <a:r>
                        <a:rPr lang="ru-RU" sz="1100">
                          <a:effectLst/>
                        </a:rPr>
                        <a:t>объем работ (без НДС))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389285090"/>
                  </a:ext>
                </a:extLst>
              </a:tr>
              <a:tr h="486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Материальные затраты (себестоимость продукции):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2690433478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Шлем, джойстики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160000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3636706101"/>
                  </a:ext>
                </a:extLst>
              </a:tr>
              <a:tr h="370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Затраты на рекламу в СМИ ( газеты, журналы, научные издания по теме)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40</a:t>
                      </a:r>
                      <a:r>
                        <a:rPr lang="en-US" sz="1100" dirty="0">
                          <a:effectLst/>
                        </a:rPr>
                        <a:t>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r>
                        <a:rPr lang="en-US" sz="1100">
                          <a:effectLst/>
                        </a:rPr>
                        <a:t>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r>
                        <a:rPr lang="en-US" sz="1100">
                          <a:effectLst/>
                        </a:rPr>
                        <a:t>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r>
                        <a:rPr lang="en-US" sz="1100">
                          <a:effectLst/>
                        </a:rPr>
                        <a:t>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r>
                        <a:rPr lang="en-US" sz="1100">
                          <a:effectLst/>
                        </a:rPr>
                        <a:t>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1817409335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Дизайн прототипа  и приложения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240000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3371599734"/>
                  </a:ext>
                </a:extLst>
              </a:tr>
              <a:tr h="370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Создание работающего прототипа приложения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800000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1074536170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Юридические услуги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160000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2525517743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1995800635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1513203732"/>
                  </a:ext>
                </a:extLst>
              </a:tr>
              <a:tr h="3701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общие и административные расходы: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543169131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 з/п АУП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300000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150000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150000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2686988229"/>
                  </a:ext>
                </a:extLst>
              </a:tr>
              <a:tr h="174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аутсорсинг (</a:t>
                      </a:r>
                      <a:r>
                        <a:rPr lang="ru-RU" sz="1100" dirty="0" err="1">
                          <a:effectLst/>
                        </a:rPr>
                        <a:t>зп</a:t>
                      </a:r>
                      <a:r>
                        <a:rPr lang="ru-RU" sz="1100" dirty="0">
                          <a:effectLst/>
                        </a:rPr>
                        <a:t> сотрудников)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22000000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200000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extLst>
                  <a:ext uri="{0D108BD9-81ED-4DB2-BD59-A6C34878D82A}">
                    <a16:rowId xmlns:a16="http://schemas.microsoft.com/office/drawing/2014/main" xmlns="" val="383617605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2" marR="531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952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1C1C68B-1338-6C2E-8932-E9E99D0DE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41"/>
            <a:ext cx="12192000" cy="6858000"/>
          </a:xfrm>
          <a:prstGeom prst="rect">
            <a:avLst/>
          </a:prstGeom>
        </p:spPr>
      </p:pic>
      <p:sp>
        <p:nvSpPr>
          <p:cNvPr id="184" name="Текст 2"/>
          <p:cNvSpPr txBox="1"/>
          <p:nvPr/>
        </p:nvSpPr>
        <p:spPr>
          <a:xfrm>
            <a:off x="609152" y="1459867"/>
            <a:ext cx="65189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ОПРЕДЕЛЕНИЕ ВИРТУАЛЬНОЙ РЕАЛЬНОСТИ, ИДЕЯ И ЦЕЛЬ</a:t>
            </a:r>
            <a:endParaRPr sz="3600" dirty="0"/>
          </a:p>
        </p:txBody>
      </p:sp>
      <p:sp>
        <p:nvSpPr>
          <p:cNvPr id="185" name="Текст 2"/>
          <p:cNvSpPr txBox="1"/>
          <p:nvPr/>
        </p:nvSpPr>
        <p:spPr>
          <a:xfrm>
            <a:off x="609152" y="3188386"/>
            <a:ext cx="4989789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b="0" i="0" u="none" strike="noStrike" dirty="0">
                <a:solidFill>
                  <a:srgbClr val="303030"/>
                </a:solidFill>
                <a:effectLst/>
                <a:latin typeface="+mj-lt"/>
              </a:rPr>
              <a:t>Виртуальная реальность (</a:t>
            </a:r>
            <a:r>
              <a:rPr lang="tr-TR" b="0" i="0" u="none" strike="noStrike" dirty="0" err="1">
                <a:solidFill>
                  <a:srgbClr val="303030"/>
                </a:solidFill>
                <a:effectLst/>
                <a:latin typeface="+mj-lt"/>
              </a:rPr>
              <a:t>virtual</a:t>
            </a:r>
            <a:r>
              <a:rPr lang="tr-TR" b="0" i="0" u="none" strike="noStrike" dirty="0">
                <a:solidFill>
                  <a:srgbClr val="303030"/>
                </a:solidFill>
                <a:effectLst/>
                <a:latin typeface="+mj-lt"/>
              </a:rPr>
              <a:t> </a:t>
            </a:r>
            <a:r>
              <a:rPr lang="tr-TR" b="0" i="0" u="none" strike="noStrike" dirty="0" err="1">
                <a:solidFill>
                  <a:srgbClr val="303030"/>
                </a:solidFill>
                <a:effectLst/>
                <a:latin typeface="+mj-lt"/>
              </a:rPr>
              <a:t>reality</a:t>
            </a:r>
            <a:r>
              <a:rPr lang="tr-TR" b="0" i="0" u="none" strike="noStrike" dirty="0">
                <a:solidFill>
                  <a:srgbClr val="303030"/>
                </a:solidFill>
                <a:effectLst/>
                <a:latin typeface="+mj-lt"/>
              </a:rPr>
              <a:t>, VR) — </a:t>
            </a:r>
            <a:r>
              <a:rPr lang="ru-RU" b="0" i="0" u="none" strike="noStrike" dirty="0">
                <a:solidFill>
                  <a:srgbClr val="303030"/>
                </a:solidFill>
                <a:effectLst/>
                <a:latin typeface="+mj-lt"/>
              </a:rPr>
              <a:t>виртуальный мир, создающий полную иллюзию присутствия с помощью органов чувств человека: осязания, слуха, зрения. При этом виртуальная реальность способна имитировать как действия, так и реакции на них. Пользователь испытывает гравитацию, свойства различных материй (воды, песка и т.д.), силу удара и пр., ощущая все это совершенно реально, как и в жизни.</a:t>
            </a:r>
            <a:endParaRPr dirty="0">
              <a:latin typeface="+mj-lt"/>
            </a:endParaRPr>
          </a:p>
        </p:txBody>
      </p:sp>
      <p:grpSp>
        <p:nvGrpSpPr>
          <p:cNvPr id="188" name="Прямоугольник 16"/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194" name="Текст 2"/>
          <p:cNvSpPr txBox="1"/>
          <p:nvPr/>
        </p:nvSpPr>
        <p:spPr>
          <a:xfrm>
            <a:off x="6812099" y="3188386"/>
            <a:ext cx="4989790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ИДЕЯ: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Дать возможность студентам практиковать свои навыки в области хирургии без вреда для здоровья человека.</a:t>
            </a:r>
          </a:p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ЦЕЛЬ: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разработать качественное ПО для </a:t>
            </a:r>
            <a:r>
              <a:rPr lang="tr-TR" b="0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VR-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очков в сфере медицины.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0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C90C3B-E791-F91C-4327-5D3EE8F80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88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xmlns="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xmlns="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xmlns="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2F0FFA6-FEBD-E64E-9554-D931D6CE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2419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5FA380CB-99D9-5344-9DB2-4D10F790654E}"/>
              </a:ext>
            </a:extLst>
          </p:cNvPr>
          <p:cNvSpPr txBox="1"/>
          <p:nvPr/>
        </p:nvSpPr>
        <p:spPr>
          <a:xfrm>
            <a:off x="-6779" y="1390976"/>
            <a:ext cx="464312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tr-TR" sz="3600" dirty="0" err="1"/>
              <a:t>Lean</a:t>
            </a:r>
            <a:r>
              <a:rPr lang="tr-TR" sz="3600" dirty="0"/>
              <a:t> </a:t>
            </a:r>
            <a:r>
              <a:rPr lang="tr-TR" sz="3600" dirty="0" err="1"/>
              <a:t>canvas</a:t>
            </a:r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3C1F8E-66EC-264D-8505-FA3AC790C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58" y="1068500"/>
            <a:ext cx="7880346" cy="55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6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C90C3B-E791-F91C-4327-5D3EE8F80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88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xmlns="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xmlns="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xmlns="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2F0FFA6-FEBD-E64E-9554-D931D6CE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2419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5FA380CB-99D9-5344-9DB2-4D10F790654E}"/>
              </a:ext>
            </a:extLst>
          </p:cNvPr>
          <p:cNvSpPr txBox="1"/>
          <p:nvPr/>
        </p:nvSpPr>
        <p:spPr>
          <a:xfrm>
            <a:off x="-6779" y="1390976"/>
            <a:ext cx="464312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tr-TR" sz="3600" dirty="0" err="1"/>
              <a:t>Lean</a:t>
            </a:r>
            <a:r>
              <a:rPr lang="tr-TR" sz="3600" dirty="0"/>
              <a:t> </a:t>
            </a:r>
            <a:r>
              <a:rPr lang="tr-TR" sz="3600" dirty="0" err="1"/>
              <a:t>canvas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73D30C-FF48-5447-947D-D3FC7FF65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5" y="2423123"/>
            <a:ext cx="10937447" cy="30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668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Прямоугольник 7"/>
          <p:cNvSpPr/>
          <p:nvPr/>
        </p:nvSpPr>
        <p:spPr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0" name="Прямоугольник 10"/>
          <p:cNvSpPr/>
          <p:nvPr/>
        </p:nvSpPr>
        <p:spPr>
          <a:xfrm>
            <a:off x="6070474" y="-22963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1" name="Прямоугольник 13"/>
          <p:cNvSpPr/>
          <p:nvPr/>
        </p:nvSpPr>
        <p:spPr>
          <a:xfrm>
            <a:off x="6088864" y="1777364"/>
            <a:ext cx="2372738" cy="5097352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2" name="Прямоугольник 9"/>
          <p:cNvSpPr/>
          <p:nvPr/>
        </p:nvSpPr>
        <p:spPr>
          <a:xfrm>
            <a:off x="8461601" y="0"/>
            <a:ext cx="3746729" cy="1777363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5" name="Текст 2"/>
          <p:cNvSpPr txBox="1"/>
          <p:nvPr/>
        </p:nvSpPr>
        <p:spPr>
          <a:xfrm>
            <a:off x="721517" y="1920152"/>
            <a:ext cx="4831212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sz="6900" dirty="0"/>
              <a:t>СПАСИБО</a:t>
            </a:r>
            <a:r>
              <a:rPr dirty="0"/>
              <a:t>!</a:t>
            </a:r>
          </a:p>
          <a:p>
            <a:pPr>
              <a:defRPr sz="24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dirty="0"/>
          </a:p>
          <a:p>
            <a:pPr>
              <a:lnSpc>
                <a:spcPct val="150000"/>
              </a:lnSpc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dirty="0" smtClean="0"/>
              <a:t>КОНТАКТЫ</a:t>
            </a:r>
            <a:r>
              <a:rPr lang="ru-RU"/>
              <a:t>:</a:t>
            </a:r>
            <a:endParaRPr dirty="0">
              <a:latin typeface="Gilroy-ExtraBold"/>
              <a:ea typeface="Gilroy-ExtraBold"/>
              <a:cs typeface="Gilroy-ExtraBold"/>
              <a:sym typeface="Gilroy-ExtraBold"/>
            </a:endParaRPr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+7(980)-734-16-62</a:t>
            </a:r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+7(900)-132-72-61</a:t>
            </a:r>
          </a:p>
          <a:p>
            <a:pPr>
              <a:lnSpc>
                <a:spcPct val="150000"/>
              </a:lnSpc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en-US" dirty="0" smtClean="0"/>
              <a:t>E</a:t>
            </a:r>
            <a:r>
              <a:rPr dirty="0" smtClean="0"/>
              <a:t>mail</a:t>
            </a:r>
            <a:r>
              <a:rPr lang="ru-RU" dirty="0" smtClean="0"/>
              <a:t> </a:t>
            </a:r>
            <a:r>
              <a:rPr lang="en-US" dirty="0" smtClean="0"/>
              <a:t>asilaeva0206@list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dirty="0"/>
          </a:p>
        </p:txBody>
      </p:sp>
      <p:sp>
        <p:nvSpPr>
          <p:cNvPr id="2" name="Прямоугольник 10">
            <a:extLst>
              <a:ext uri="{FF2B5EF4-FFF2-40B4-BE49-F238E27FC236}">
                <a16:creationId xmlns:a16="http://schemas.microsoft.com/office/drawing/2014/main" xmlns="" id="{41563707-6EBE-5523-607D-35571DB35E50}"/>
              </a:ext>
            </a:extLst>
          </p:cNvPr>
          <p:cNvSpPr/>
          <p:nvPr/>
        </p:nvSpPr>
        <p:spPr>
          <a:xfrm>
            <a:off x="6088579" y="4529332"/>
            <a:ext cx="6136081" cy="2345384"/>
          </a:xfrm>
          <a:prstGeom prst="rect">
            <a:avLst/>
          </a:prstGeom>
          <a:solidFill>
            <a:srgbClr val="9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40EA9A-D39D-2053-9259-FA0ECE97682B}"/>
              </a:ext>
            </a:extLst>
          </p:cNvPr>
          <p:cNvSpPr txBox="1"/>
          <p:nvPr/>
        </p:nvSpPr>
        <p:spPr>
          <a:xfrm>
            <a:off x="6474963" y="5286527"/>
            <a:ext cx="6238748" cy="830993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err="1">
                <a:solidFill>
                  <a:schemeClr val="bg1"/>
                </a:solidFill>
                <a:latin typeface="Conthrax Sb" panose="020B0707020201080204" pitchFamily="34" charset="0"/>
              </a:rPr>
              <a:t>Т</a:t>
            </a:r>
            <a:r>
              <a:rPr lang="ru-RU" sz="4800" dirty="0" err="1">
                <a:solidFill>
                  <a:schemeClr val="bg1"/>
                </a:solidFill>
                <a:latin typeface="Conthrax Sb" panose="020B0707020201080204" pitchFamily="34" charset="0"/>
              </a:rPr>
              <a:t>ехноДрайв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onthrax Sb" panose="020B0707020201080204" pitchFamily="34" charset="0"/>
              <a:sym typeface="Helvetica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F308958-39E9-5AB9-989F-A1E3F8022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17" y="-266097"/>
            <a:ext cx="6303853" cy="2522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C6B68C62-35A5-0EB2-1E14-760A4057FE5C}"/>
              </a:ext>
            </a:extLst>
          </p:cNvPr>
          <p:cNvSpPr txBox="1"/>
          <p:nvPr/>
        </p:nvSpPr>
        <p:spPr>
          <a:xfrm>
            <a:off x="609152" y="3188386"/>
            <a:ext cx="8779397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ПРОДУКТ: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сами очки и готовое программное обеспечение для </a:t>
            </a: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VR-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очков</a:t>
            </a:r>
          </a:p>
          <a:p>
            <a:pPr algn="l"/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ЦЕЛЕВАЯ АУДИТОРИЯ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медицинские высшие учебные заведения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678445"/>
            <a:ext cx="65189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ПРОДУКТ И ЦЕЛЕВАЯ АУДИТОРИЯ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72892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B18669-E017-20BA-1C57-C4D618608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9CBAEBE7-B3E4-9EF2-2D39-353A67DD765E}"/>
              </a:ext>
            </a:extLst>
          </p:cNvPr>
          <p:cNvSpPr txBox="1"/>
          <p:nvPr/>
        </p:nvSpPr>
        <p:spPr>
          <a:xfrm>
            <a:off x="535483" y="794313"/>
            <a:ext cx="936553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ЦЕЛИ ПО </a:t>
            </a:r>
            <a:r>
              <a:rPr lang="ru-RU" sz="3600" dirty="0" err="1"/>
              <a:t>S</a:t>
            </a:r>
            <a:r>
              <a:rPr lang="en-US" sz="3600" dirty="0"/>
              <a:t>MART</a:t>
            </a:r>
            <a:endParaRPr lang="ru-RU" sz="3600" dirty="0"/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D0AC4939-3E75-879F-2D62-A1A70AEE2485}"/>
              </a:ext>
            </a:extLst>
          </p:cNvPr>
          <p:cNvGrpSpPr/>
          <p:nvPr/>
        </p:nvGrpSpPr>
        <p:grpSpPr>
          <a:xfrm>
            <a:off x="-6778" y="6354705"/>
            <a:ext cx="542260" cy="506841"/>
            <a:chOff x="0" y="0"/>
            <a:chExt cx="542258" cy="506839"/>
          </a:xfrm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8C07383D-A779-999E-0905-118699854C4B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9AB41EF7-860D-FD06-CFAA-82A2016AC802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8013A6-1C11-9142-9E2D-D10ABE34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" y="1444189"/>
            <a:ext cx="11685181" cy="47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37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C6B68C62-35A5-0EB2-1E14-760A4057FE5C}"/>
              </a:ext>
            </a:extLst>
          </p:cNvPr>
          <p:cNvSpPr txBox="1"/>
          <p:nvPr/>
        </p:nvSpPr>
        <p:spPr>
          <a:xfrm>
            <a:off x="609152" y="3188386"/>
            <a:ext cx="8779397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/>
            <a:r>
              <a:rPr lang="ru-RU" b="1" i="1" u="sng" strike="noStrike" dirty="0">
                <a:solidFill>
                  <a:schemeClr val="tx1"/>
                </a:solidFill>
                <a:effectLst/>
                <a:latin typeface="+mj-lt"/>
              </a:rPr>
              <a:t>Составляющие очков </a:t>
            </a:r>
            <a:r>
              <a:rPr lang="ru-RU" b="0" u="none" strike="noStrike" dirty="0">
                <a:solidFill>
                  <a:schemeClr val="tx1"/>
                </a:solidFill>
                <a:effectLst/>
                <a:latin typeface="+mj-lt"/>
              </a:rPr>
              <a:t>- специальные шлемы, очки, костюмы, перчатки, мониторы.</a:t>
            </a:r>
          </a:p>
          <a:p>
            <a:pPr algn="l"/>
            <a:endParaRPr lang="ru-RU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b="0" u="none" strike="noStrike" dirty="0">
                <a:solidFill>
                  <a:schemeClr val="tx1"/>
                </a:solidFill>
                <a:effectLst/>
                <a:latin typeface="+mj-lt"/>
              </a:rPr>
              <a:t>Симуляторы </a:t>
            </a:r>
            <a:r>
              <a:rPr lang="ru-RU" b="1" i="1" u="sng" strike="noStrike" dirty="0">
                <a:solidFill>
                  <a:schemeClr val="tx1"/>
                </a:solidFill>
                <a:effectLst/>
                <a:latin typeface="+mj-lt"/>
              </a:rPr>
              <a:t>воспроизводят реакцию реального организма </a:t>
            </a:r>
            <a:r>
              <a:rPr lang="ru-RU" b="0" u="none" strike="noStrike" dirty="0">
                <a:solidFill>
                  <a:schemeClr val="tx1"/>
                </a:solidFill>
                <a:effectLst/>
                <a:latin typeface="+mj-lt"/>
              </a:rPr>
              <a:t>в обычной обстановке или в экстремальных условиях</a:t>
            </a:r>
          </a:p>
          <a:p>
            <a:pPr algn="l"/>
            <a:endParaRPr lang="ru-RU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b="0" u="none" strike="noStrike" dirty="0">
                <a:solidFill>
                  <a:schemeClr val="tx1"/>
                </a:solidFill>
                <a:effectLst/>
                <a:latin typeface="+mj-lt"/>
              </a:rPr>
              <a:t>С помощью </a:t>
            </a:r>
            <a:r>
              <a:rPr lang="tr-TR" b="0" u="none" strike="noStrike" dirty="0">
                <a:solidFill>
                  <a:schemeClr val="tx1"/>
                </a:solidFill>
                <a:effectLst/>
                <a:latin typeface="+mj-lt"/>
              </a:rPr>
              <a:t>VR-</a:t>
            </a:r>
            <a:r>
              <a:rPr lang="ru-RU" b="0" u="none" strike="noStrike" dirty="0">
                <a:solidFill>
                  <a:schemeClr val="tx1"/>
                </a:solidFill>
                <a:effectLst/>
                <a:latin typeface="+mj-lt"/>
              </a:rPr>
              <a:t>тренажеров </a:t>
            </a:r>
            <a:r>
              <a:rPr lang="ru-RU" b="1" i="1" u="sng" strike="noStrike" dirty="0">
                <a:solidFill>
                  <a:schemeClr val="tx1"/>
                </a:solidFill>
                <a:effectLst/>
                <a:latin typeface="+mj-lt"/>
              </a:rPr>
              <a:t>можно научиться проводить УЗИ, эндоскопию </a:t>
            </a:r>
            <a:r>
              <a:rPr lang="ru-RU" b="0" u="none" strike="noStrike" dirty="0">
                <a:solidFill>
                  <a:schemeClr val="tx1"/>
                </a:solidFill>
                <a:effectLst/>
                <a:latin typeface="+mj-lt"/>
              </a:rPr>
              <a:t>и прочие диагностические процедуры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955444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ОПИСАНИЕ ПРОДУКТА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7302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C6B68C62-35A5-0EB2-1E14-760A4057FE5C}"/>
              </a:ext>
            </a:extLst>
          </p:cNvPr>
          <p:cNvSpPr txBox="1"/>
          <p:nvPr/>
        </p:nvSpPr>
        <p:spPr>
          <a:xfrm>
            <a:off x="609152" y="3188386"/>
            <a:ext cx="8779397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/>
            <a:r>
              <a:rPr lang="ru-RU" u="none" strike="noStrike" dirty="0">
                <a:solidFill>
                  <a:srgbClr val="000000"/>
                </a:solidFill>
                <a:effectLst/>
                <a:latin typeface="+mj-lt"/>
              </a:rPr>
              <a:t>1) Максимальное погружение в процесс благодаря полной реалистичности.</a:t>
            </a:r>
          </a:p>
          <a:p>
            <a:pPr algn="l"/>
            <a:endParaRPr lang="ru-RU" dirty="0">
              <a:latin typeface="+mj-lt"/>
            </a:endParaRPr>
          </a:p>
          <a:p>
            <a:r>
              <a:rPr lang="ru-RU" u="none" strike="noStrike" dirty="0">
                <a:solidFill>
                  <a:srgbClr val="000000"/>
                </a:solidFill>
                <a:effectLst/>
                <a:latin typeface="+mj-lt"/>
              </a:rPr>
              <a:t>2) Возможность проводить занятия в обычном учебном классе</a:t>
            </a:r>
          </a:p>
          <a:p>
            <a:pPr algn="l"/>
            <a:endParaRPr lang="ru-RU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u="none" strike="noStrike" dirty="0">
                <a:solidFill>
                  <a:srgbClr val="000000"/>
                </a:solidFill>
                <a:effectLst/>
                <a:latin typeface="+mj-lt"/>
              </a:rPr>
              <a:t>3) Отсутствие необходимости использовать медицинские расходные материалы и инструменты.</a:t>
            </a:r>
          </a:p>
          <a:p>
            <a:pPr algn="l"/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u="none" strike="noStrike" dirty="0">
                <a:solidFill>
                  <a:srgbClr val="000000"/>
                </a:solidFill>
                <a:effectLst/>
                <a:latin typeface="+mj-lt"/>
              </a:rPr>
              <a:t>4) Отработка самых сложных операций без угрозы для жизни пациента.</a:t>
            </a:r>
          </a:p>
          <a:p>
            <a:pPr algn="l"/>
            <a:endParaRPr lang="ru-RU" b="0" u="none" strike="noStrike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955444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ПРЕИМУЩЕСТВА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19477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678445"/>
            <a:ext cx="65189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РЕЗУЛЬТАТЫ ПРОВЕДЕННОГО ОПРОСА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E8B3FF-4B5E-7A47-BDC5-353F1DE5AEDC}"/>
              </a:ext>
            </a:extLst>
          </p:cNvPr>
          <p:cNvSpPr txBox="1"/>
          <p:nvPr/>
        </p:nvSpPr>
        <p:spPr>
          <a:xfrm>
            <a:off x="3040911" y="3403822"/>
            <a:ext cx="61030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ru-RU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9325DD-A6DB-3041-9651-FB1188163515}"/>
              </a:ext>
            </a:extLst>
          </p:cNvPr>
          <p:cNvSpPr txBox="1"/>
          <p:nvPr/>
        </p:nvSpPr>
        <p:spPr>
          <a:xfrm>
            <a:off x="3006356" y="3430404"/>
            <a:ext cx="61828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ru-RU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268802-4375-034F-872E-F6636F839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7" y="3090637"/>
            <a:ext cx="10224976" cy="290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678445"/>
            <a:ext cx="65189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РЕЗУЛЬТАТЫ ПРОВЕДЕННОГО ОПРОСА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E8B3FF-4B5E-7A47-BDC5-353F1DE5AEDC}"/>
              </a:ext>
            </a:extLst>
          </p:cNvPr>
          <p:cNvSpPr txBox="1"/>
          <p:nvPr/>
        </p:nvSpPr>
        <p:spPr>
          <a:xfrm>
            <a:off x="3040911" y="3403822"/>
            <a:ext cx="61030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ru-RU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9325DD-A6DB-3041-9651-FB1188163515}"/>
              </a:ext>
            </a:extLst>
          </p:cNvPr>
          <p:cNvSpPr txBox="1"/>
          <p:nvPr/>
        </p:nvSpPr>
        <p:spPr>
          <a:xfrm>
            <a:off x="3006356" y="3430404"/>
            <a:ext cx="61828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ru-RU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0D5B36-BB05-844F-9506-9DF97D56C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4" y="2822677"/>
            <a:ext cx="9683761" cy="36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6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4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Название раздела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31629" y="1259349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«ЗВЕЗДНАЯ КАРТА»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xmlns="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xmlns="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xmlns="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0959B19-3CAE-8B44-ADE9-DDF2EAA70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9" y="1905676"/>
            <a:ext cx="9569302" cy="43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23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858</Words>
  <Application>Microsoft Office PowerPoint</Application>
  <PresentationFormat>Произвольный</PresentationFormat>
  <Paragraphs>309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Алёна</cp:lastModifiedBy>
  <cp:revision>34</cp:revision>
  <dcterms:modified xsi:type="dcterms:W3CDTF">2023-04-29T11:04:03Z</dcterms:modified>
</cp:coreProperties>
</file>