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9" r:id="rId6"/>
    <p:sldId id="280" r:id="rId7"/>
    <p:sldId id="282" r:id="rId8"/>
    <p:sldId id="283" r:id="rId9"/>
    <p:sldId id="284" r:id="rId10"/>
    <p:sldId id="269" r:id="rId11"/>
    <p:sldId id="277" r:id="rId12"/>
    <p:sldId id="262" r:id="rId13"/>
    <p:sldId id="271" r:id="rId14"/>
    <p:sldId id="285" r:id="rId15"/>
    <p:sldId id="274" r:id="rId16"/>
    <p:sldId id="276" r:id="rId17"/>
    <p:sldId id="286" r:id="rId18"/>
    <p:sldId id="273" r:id="rId19"/>
    <p:sldId id="265" r:id="rId20"/>
    <p:sldId id="264" r:id="rId2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14067"/>
    <a:srgbClr val="3F3F3F"/>
    <a:srgbClr val="014E7D"/>
    <a:srgbClr val="013657"/>
    <a:srgbClr val="01456F"/>
    <a:srgbClr val="014B79"/>
    <a:srgbClr val="0937C9"/>
    <a:srgbClr val="002774"/>
    <a:srgbClr val="9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58" autoAdjust="0"/>
    <p:restoredTop sz="94593" autoAdjust="0"/>
  </p:normalViewPr>
  <p:slideViewPr>
    <p:cSldViewPr snapToGrid="0" showGuides="1">
      <p:cViewPr varScale="1">
        <p:scale>
          <a:sx n="105" d="100"/>
          <a:sy n="105" d="100"/>
        </p:scale>
        <p:origin x="192" y="440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4074" y="1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Специалисты, ищущие работу на </a:t>
            </a:r>
            <a:r>
              <a:rPr lang="ru-RU" noProof="0" dirty="0" err="1">
                <a:solidFill>
                  <a:schemeClr val="tx1">
                    <a:lumMod val="50000"/>
                  </a:schemeClr>
                </a:solidFill>
              </a:rPr>
              <a:t>H</a:t>
            </a:r>
            <a:r>
              <a:rPr lang="en-US" noProof="0" dirty="0" err="1">
                <a:solidFill>
                  <a:schemeClr val="tx1">
                    <a:lumMod val="50000"/>
                  </a:schemeClr>
                </a:solidFill>
              </a:rPr>
              <a:t>ead</a:t>
            </a:r>
            <a:r>
              <a:rPr lang="ru-RU" noProof="0" dirty="0" err="1">
                <a:solidFill>
                  <a:schemeClr val="tx1">
                    <a:lumMod val="50000"/>
                  </a:schemeClr>
                </a:solidFill>
              </a:rPr>
              <a:t>Hunter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 в первой половине 2022 года</a:t>
            </a:r>
          </a:p>
        </c:rich>
      </c:tx>
      <c:layout>
        <c:manualLayout>
          <c:xMode val="edge"/>
          <c:yMode val="edge"/>
          <c:x val="0.12204293799212598"/>
          <c:y val="7.031249567467423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Специалисты, ищущие работу на HeadHunter в первой половине 2022 года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DA2-4286-843E-D0CC9E7B60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DA2-4286-843E-D0CC9E7B60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DA2-4286-843E-D0CC9E7B6083}"/>
              </c:ext>
            </c:extLst>
          </c:dPt>
          <c:dLbls>
            <c:dLbl>
              <c:idx val="0"/>
              <c:layout>
                <c:manualLayout>
                  <c:x val="4.0625000000000001E-2"/>
                  <c:y val="6.32812461072067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A2-4286-843E-D0CC9E7B6083}"/>
                </c:ext>
              </c:extLst>
            </c:dLbl>
            <c:dLbl>
              <c:idx val="1"/>
              <c:layout>
                <c:manualLayout>
                  <c:x val="4.2187499999999885E-2"/>
                  <c:y val="-2.34374985582247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A2-4286-843E-D0CC9E7B6083}"/>
                </c:ext>
              </c:extLst>
            </c:dLbl>
            <c:dLbl>
              <c:idx val="2"/>
              <c:layout>
                <c:manualLayout>
                  <c:x val="-1.4062500000000014E-2"/>
                  <c:y val="-0.117187492791123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154BAFB-B4B0-4956-94CE-5957A236E728}" type="CATEGORYNAME">
                      <a:rPr lang="ru-RU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
</a:t>
                    </a:r>
                    <a:fld id="{C7BB64C9-3986-46A1-89DC-D37B95E5791C}" type="PERCENTAGE">
                      <a:rPr lang="ru-RU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DA2-4286-843E-D0CC9E7B608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Отсутствие опыта работы и с опытом 1-3 года</c:v>
                </c:pt>
                <c:pt idx="1">
                  <c:v>Опыт работы от 6 лет и выше</c:v>
                </c:pt>
                <c:pt idx="2">
                  <c:v>Опыт работы 3-6 года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0.17</c:v>
                </c:pt>
                <c:pt idx="1">
                  <c:v>0.28999999999999998</c:v>
                </c:pt>
                <c:pt idx="2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A2-4286-843E-D0CC9E7B608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99FCB9F-9216-417F-9BD4-A342FB3AE3FA}" type="datetime1">
              <a:rPr lang="ru-RU" smtClean="0"/>
              <a:t>13.03.2023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006FF-93FE-4EE6-BEDD-84A3AA0BC492}" type="datetime1">
              <a:rPr lang="ru-RU" smtClean="0"/>
              <a:pPr/>
              <a:t>13.03.2023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230CFA-805A-4FD3-B3A0-DAAA5993DA1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45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801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394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069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193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06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ПОДЗАГОЛОВОК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61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078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343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5" name="Объект 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84813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20" name="Текст 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 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Объект 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5226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Прямоугольный треугольник 10">
            <a:extLst>
              <a:ext uri="{FF2B5EF4-FFF2-40B4-BE49-F238E27FC236}">
                <a16:creationId xmlns:a16="http://schemas.microsoft.com/office/drawing/2014/main" id="{ED37F377-8A2B-4717-9BE8-74D809D3C464}"/>
              </a:ext>
            </a:extLst>
          </p:cNvPr>
          <p:cNvSpPr/>
          <p:nvPr userDrawn="1"/>
        </p:nvSpPr>
        <p:spPr>
          <a:xfrm flipV="1">
            <a:off x="0" y="-9531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526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614302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адпись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араллелограмм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0" name="Параллелограмм 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адпись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Диагональная полоса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1" name="Параллелограмм 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33" name="Заголовок 1" title="Название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Прямоугольный треугольник 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Заголовок 1" title="Название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17" name="Надпись 16">
            <a:extLst>
              <a:ext uri="{FF2B5EF4-FFF2-40B4-BE49-F238E27FC236}">
                <a16:creationId xmlns:a16="http://schemas.microsoft.com/office/drawing/2014/main" id="{3EB154C1-CE47-4220-9832-4FD0868A64A8}"/>
              </a:ext>
            </a:extLst>
          </p:cNvPr>
          <p:cNvSpPr txBox="1"/>
          <p:nvPr userDrawn="1"/>
        </p:nvSpPr>
        <p:spPr>
          <a:xfrm>
            <a:off x="11073384" y="237744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19" name="Заголовок 1" title="Название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7" name="Текст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 3" title="Пункты маркированного списка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</a:p>
        </p:txBody>
      </p:sp>
      <p:sp>
        <p:nvSpPr>
          <p:cNvPr id="19" name="Текст 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5" title="Пункты маркированного списка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</a:p>
        </p:txBody>
      </p:sp>
      <p:sp>
        <p:nvSpPr>
          <p:cNvPr id="24" name="Текст 4" title="Подзаголовок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Диагональная полоса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араллелограмм 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3" name="Параллелограмм 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34" name="Текст 4" title="Подзаголовок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текст здесь</a:t>
            </a:r>
          </a:p>
        </p:txBody>
      </p:sp>
      <p:sp>
        <p:nvSpPr>
          <p:cNvPr id="20" name="Диаграмма 2" title="Диаграмма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аблица 11" title="Таблица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 значок, чтобы добавить таблицу</a:t>
            </a:r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37" name="Текст 4" title="Подзаголовок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Рисунок 31" title="Изображение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изображение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 title="Название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Добавьте подпись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Название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Номер телефона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Электронная почта </a:t>
            </a:r>
          </a:p>
        </p:txBody>
      </p:sp>
      <p:sp>
        <p:nvSpPr>
          <p:cNvPr id="13" name="Текст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Веб-сайт компании</a:t>
            </a:r>
          </a:p>
        </p:txBody>
      </p:sp>
      <p:sp>
        <p:nvSpPr>
          <p:cNvPr id="14" name="Фигура 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5" name="Фигура 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9" name="Фигура 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0" name="Фигура 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1" name="Прямоугольный треугольник 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0C1F24-AAFA-4A50-BA73-BD97903EDC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" r="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" name="Шестиугольник 17" descr="Сплошной темный шестиугольник в центре изображения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>
            <a:off x="2616110" y="2388914"/>
            <a:ext cx="2514273" cy="2080172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2000" dirty="0">
                <a:latin typeface="Cascadia Mono ExtraLight" panose="020B0609020000020004" pitchFamily="49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Кодекс 21</a:t>
            </a:r>
          </a:p>
        </p:txBody>
      </p:sp>
      <p:grpSp>
        <p:nvGrpSpPr>
          <p:cNvPr id="19" name="Группа 18" descr="Название и логотип компании, группа информации&#10;">
            <a:extLst>
              <a:ext uri="{FF2B5EF4-FFF2-40B4-BE49-F238E27FC236}">
                <a16:creationId xmlns:a16="http://schemas.microsoft.com/office/drawing/2014/main" id="{5B07AEC6-55AE-4E18-BEEA-A226E87C7897}"/>
              </a:ext>
            </a:extLst>
          </p:cNvPr>
          <p:cNvGrpSpPr/>
          <p:nvPr/>
        </p:nvGrpSpPr>
        <p:grpSpPr>
          <a:xfrm>
            <a:off x="4945652" y="4831027"/>
            <a:ext cx="1742269" cy="1428031"/>
            <a:chOff x="1309734" y="4564414"/>
            <a:chExt cx="1742269" cy="1428031"/>
          </a:xfrm>
        </p:grpSpPr>
        <p:sp>
          <p:nvSpPr>
            <p:cNvPr id="20" name="Надпись 19">
              <a:extLst>
                <a:ext uri="{FF2B5EF4-FFF2-40B4-BE49-F238E27FC236}">
                  <a16:creationId xmlns:a16="http://schemas.microsoft.com/office/drawing/2014/main" id="{94DF2E04-7632-4FED-B0BF-8FB243D982A3}"/>
                </a:ext>
              </a:extLst>
            </p:cNvPr>
            <p:cNvSpPr txBox="1"/>
            <p:nvPr/>
          </p:nvSpPr>
          <p:spPr>
            <a:xfrm>
              <a:off x="1309734" y="4564414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endParaRPr lang="ru-RU" sz="60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1" name="Надпись 20">
              <a:extLst>
                <a:ext uri="{FF2B5EF4-FFF2-40B4-BE49-F238E27FC236}">
                  <a16:creationId xmlns:a16="http://schemas.microsoft.com/office/drawing/2014/main" id="{FC9A1C71-347B-44A9-88B4-692D9731582D}"/>
                </a:ext>
              </a:extLst>
            </p:cNvPr>
            <p:cNvSpPr txBox="1"/>
            <p:nvPr/>
          </p:nvSpPr>
          <p:spPr>
            <a:xfrm>
              <a:off x="2867272" y="568466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endParaRPr lang="ru-RU" sz="1400" dirty="0">
                <a:solidFill>
                  <a:schemeClr val="bg1"/>
                </a:solidFill>
                <a:cs typeface="Calibri Light" panose="020F03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4937" y="2537929"/>
            <a:ext cx="4853573" cy="1616252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Онлайн - школа</a:t>
            </a:r>
            <a:br>
              <a:rPr lang="en-US" dirty="0"/>
            </a:br>
            <a:br>
              <a:rPr lang="ru-RU" dirty="0"/>
            </a:br>
            <a:r>
              <a:rPr lang="en-US" dirty="0"/>
              <a:t>Zero Line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94D652E-89BC-1F33-5F5F-51384E4B9FA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10</a:t>
            </a:fld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E1A0DF6-5764-D632-1FEE-910137D6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58" y="-82152"/>
            <a:ext cx="8333222" cy="1147969"/>
          </a:xfrm>
        </p:spPr>
        <p:txBody>
          <a:bodyPr/>
          <a:lstStyle/>
          <a:p>
            <a:r>
              <a:rPr lang="ru-RU" dirty="0"/>
              <a:t>Прототип дизайна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DA1BD9-A0F9-9F47-4CF5-3FD5D4787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275" y="220965"/>
            <a:ext cx="891617" cy="541734"/>
          </a:xfrm>
          <a:prstGeom prst="rect">
            <a:avLst/>
          </a:prstGeom>
        </p:spPr>
      </p:pic>
      <p:pic>
        <p:nvPicPr>
          <p:cNvPr id="8" name="Объект 7" descr="Изображение выглядит как текст, черный, темный,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AD4333B9-07DF-A6CA-7414-800BE97FE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118" y="1407886"/>
            <a:ext cx="7758884" cy="4065344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CFDAB7-8F21-1EA7-F36D-7CB6F1536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956" y="3004457"/>
            <a:ext cx="6775044" cy="373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15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93B207B-591A-52F0-5380-24CC97669D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35A0396-53B4-86DD-1159-D507717626B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11</a:t>
            </a:fld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0A1E94-59DD-B8EC-F1FD-C206A759D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Наработки по новому дизайну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ADB4125-4BB3-E550-FB04-818EA5512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678" y="1604011"/>
            <a:ext cx="5362316" cy="450532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0DE531-AE0F-7747-C596-5DB872388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4011"/>
            <a:ext cx="3575050" cy="416164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988BF46-A91F-839D-DED5-B426B7903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973" y="4769290"/>
            <a:ext cx="4880225" cy="14015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53D4F8-042D-127B-CAD3-5195F6ADA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1275" y="220965"/>
            <a:ext cx="891617" cy="5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37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C8FBA6A-0F0E-E918-3B5D-8567AC276B4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12</a:t>
            </a:fld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A8EE160-399A-D394-0865-D4676D2F6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89" y="483504"/>
            <a:ext cx="8333222" cy="1147969"/>
          </a:xfrm>
        </p:spPr>
        <p:txBody>
          <a:bodyPr/>
          <a:lstStyle/>
          <a:p>
            <a:r>
              <a:rPr lang="ru-RU" dirty="0"/>
              <a:t>Стек решения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99EFBC7-1DCD-B0D4-AE45-2929707A5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174" y="2340198"/>
            <a:ext cx="10835122" cy="4505039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Видеозвонки/чаты:</a:t>
            </a:r>
            <a:endParaRPr lang="en-US" b="1" dirty="0"/>
          </a:p>
          <a:p>
            <a:r>
              <a:rPr lang="en-US" dirty="0"/>
              <a:t>Discord</a:t>
            </a:r>
          </a:p>
          <a:p>
            <a:r>
              <a:rPr lang="en-US" dirty="0"/>
              <a:t>Zoom</a:t>
            </a:r>
          </a:p>
          <a:p>
            <a:r>
              <a:rPr lang="en-US" dirty="0"/>
              <a:t>Team Speak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B8143-7264-89D0-DB78-4EA4E154DC8A}"/>
              </a:ext>
            </a:extLst>
          </p:cNvPr>
          <p:cNvSpPr txBox="1"/>
          <p:nvPr/>
        </p:nvSpPr>
        <p:spPr>
          <a:xfrm>
            <a:off x="6627203" y="2372910"/>
            <a:ext cx="4857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400" b="1" dirty="0"/>
              <a:t>Библиотеки  (</a:t>
            </a:r>
            <a:r>
              <a:rPr lang="en-US" sz="2400" b="1" dirty="0"/>
              <a:t>Open Source):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 ORM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 Fiber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F368CE-4F6F-82C5-186A-A4A1CFBC9D61}"/>
              </a:ext>
            </a:extLst>
          </p:cNvPr>
          <p:cNvSpPr txBox="1"/>
          <p:nvPr/>
        </p:nvSpPr>
        <p:spPr>
          <a:xfrm flipH="1">
            <a:off x="1866900" y="4889496"/>
            <a:ext cx="5854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latin typeface="Bahnschrift SemiBold SemiConden" panose="020B0502040204020203" pitchFamily="34" charset="0"/>
                <a:ea typeface="Segoe UI Black" panose="020B0A02040204020203" pitchFamily="34" charset="0"/>
              </a:rPr>
              <a:t>Frontend: ReactJS Backend: Python</a:t>
            </a:r>
            <a:endParaRPr lang="ru-RU" sz="2800" b="1" dirty="0">
              <a:latin typeface="Bahnschrift SemiBold SemiConden" panose="020B05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11EE4F-FED7-DBB1-0DCA-586A3DB6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7612" y="136525"/>
            <a:ext cx="662997" cy="5944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02C668-1F65-89F9-9D6D-0799B33FE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61" y="2010347"/>
            <a:ext cx="1036891" cy="11479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83912F3-D97D-467D-F8DB-DDEAA9793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166" y="1893521"/>
            <a:ext cx="1691037" cy="107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6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Таблица 8">
            <a:extLst>
              <a:ext uri="{FF2B5EF4-FFF2-40B4-BE49-F238E27FC236}">
                <a16:creationId xmlns:a16="http://schemas.microsoft.com/office/drawing/2014/main" id="{BAE83118-4EC4-ABB1-243A-AC81537573A5}"/>
              </a:ext>
            </a:extLst>
          </p:cNvPr>
          <p:cNvPicPr>
            <a:picLocks noGrp="1" noChangeAspect="1"/>
          </p:cNvPicPr>
          <p:nvPr>
            <p:ph type="tbl" sz="quarter" idx="12"/>
          </p:nvPr>
        </p:nvPicPr>
        <p:blipFill>
          <a:blip r:embed="rId2"/>
          <a:stretch>
            <a:fillRect/>
          </a:stretch>
        </p:blipFill>
        <p:spPr>
          <a:xfrm>
            <a:off x="674760" y="1460709"/>
            <a:ext cx="8177140" cy="489564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223E938B-787A-F043-92C0-BA39E23A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118CBF-F480-C6C4-96CB-799472F24CA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10A4B8-E2CD-4D4B-FF5F-D1860971A29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13</a:t>
            </a:fld>
            <a:endParaRPr lang="ru-RU" noProof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00FF283-74BB-D76A-68E6-004D88BB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Бизнес-модель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098B40-119F-781D-9CEC-E68DB67BE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7960" y="320116"/>
            <a:ext cx="899238" cy="480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528FB8-FA1C-F9CA-E717-C468A60C3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403" y="3036935"/>
            <a:ext cx="350550" cy="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9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ца 1">
            <a:extLst>
              <a:ext uri="{FF2B5EF4-FFF2-40B4-BE49-F238E27FC236}">
                <a16:creationId xmlns:a16="http://schemas.microsoft.com/office/drawing/2014/main" id="{3DD37FAA-CE11-43F9-FC79-64496D7497F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846770" y="2659383"/>
            <a:ext cx="5345230" cy="3433180"/>
          </a:xfrm>
        </p:spPr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047CBA-25BC-5C12-1E25-46EA90ADD4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3A2C2B-F8DB-AD9E-2708-071B3226D0B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61A9CF-1972-ED7C-2894-35A49241C0F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14</a:t>
            </a:fld>
            <a:endParaRPr lang="ru-RU" noProof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2E814CC-2B57-766D-7320-81E137607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Диаграмма взаимодействия в </a:t>
            </a:r>
            <a:r>
              <a:rPr lang="en-US" dirty="0"/>
              <a:t>BPMN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85DEB3-70ED-4E41-45CF-CBE5822EC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275" y="220965"/>
            <a:ext cx="891617" cy="5417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C0C374-8DEF-DF5D-993A-96F9EEA1F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63" y="1376932"/>
            <a:ext cx="5717615" cy="538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59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C8D594-D5DD-E4E2-1214-12209FBD7D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3097" r="13097"/>
          <a:stretch>
            <a:fillRect/>
          </a:stretch>
        </p:blipFill>
        <p:spPr>
          <a:xfrm>
            <a:off x="6096000" y="1435100"/>
            <a:ext cx="6021821" cy="5422900"/>
          </a:xfr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95DA0AD8-FDAD-3CC5-059C-8F8E88038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2628900"/>
            <a:ext cx="6400364" cy="372745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Студенческий проект </a:t>
            </a:r>
            <a:r>
              <a:rPr lang="ru-RU" dirty="0"/>
              <a:t>( разработка; регистрация</a:t>
            </a:r>
          </a:p>
          <a:p>
            <a:pPr marL="0" indent="0">
              <a:buNone/>
            </a:pPr>
            <a:r>
              <a:rPr lang="ru-RU" dirty="0"/>
              <a:t> ЭВМ; разработка бизнес-плана)</a:t>
            </a:r>
          </a:p>
          <a:p>
            <a:r>
              <a:rPr lang="ru-RU" b="1" dirty="0">
                <a:solidFill>
                  <a:schemeClr val="accent1"/>
                </a:solidFill>
              </a:rPr>
              <a:t>Старт </a:t>
            </a:r>
            <a:r>
              <a:rPr lang="ru-RU" dirty="0"/>
              <a:t>(разработка </a:t>
            </a:r>
            <a:r>
              <a:rPr lang="en-US" dirty="0"/>
              <a:t>MVP</a:t>
            </a:r>
            <a:r>
              <a:rPr lang="ru-RU" dirty="0"/>
              <a:t>; привлечение 2-3</a:t>
            </a:r>
          </a:p>
          <a:p>
            <a:pPr marL="0" indent="0">
              <a:buNone/>
            </a:pPr>
            <a:r>
              <a:rPr lang="ru-RU" dirty="0"/>
              <a:t> компаний)</a:t>
            </a:r>
          </a:p>
          <a:p>
            <a:r>
              <a:rPr lang="ru-RU" b="1" dirty="0">
                <a:solidFill>
                  <a:schemeClr val="accent1"/>
                </a:solidFill>
              </a:rPr>
              <a:t>Выход на рынок </a:t>
            </a:r>
            <a:r>
              <a:rPr lang="ru-RU" dirty="0"/>
              <a:t>(Запуск рекламы в соц. сетях; выход на поток</a:t>
            </a:r>
          </a:p>
          <a:p>
            <a:pPr marL="0" indent="0">
              <a:buNone/>
            </a:pPr>
            <a:r>
              <a:rPr lang="ru-RU" dirty="0"/>
              <a:t>продаж)</a:t>
            </a:r>
          </a:p>
          <a:p>
            <a:r>
              <a:rPr lang="ru-RU" b="1" dirty="0">
                <a:solidFill>
                  <a:schemeClr val="accent1"/>
                </a:solidFill>
              </a:rPr>
              <a:t>Заключение большего количества договоров с компаниями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/>
              <a:t>в случае набора за год 2000-3000 постоянных пользователей</a:t>
            </a:r>
          </a:p>
          <a:p>
            <a:pPr marL="0" indent="0">
              <a:buNone/>
            </a:pPr>
            <a:r>
              <a:rPr lang="ru-RU" dirty="0"/>
              <a:t>и привлечение их соц. сетей для рекламы</a:t>
            </a:r>
          </a:p>
          <a:p>
            <a:r>
              <a:rPr lang="ru-RU" b="1" dirty="0">
                <a:solidFill>
                  <a:schemeClr val="accent1"/>
                </a:solidFill>
              </a:rPr>
              <a:t>Приём</a:t>
            </a:r>
            <a:r>
              <a:rPr lang="ru-RU" dirty="0"/>
              <a:t> большего количества </a:t>
            </a:r>
            <a:r>
              <a:rPr lang="ru-RU" b="1" dirty="0">
                <a:solidFill>
                  <a:schemeClr val="accent1"/>
                </a:solidFill>
              </a:rPr>
              <a:t>модераторов</a:t>
            </a:r>
            <a:r>
              <a:rPr lang="ru-RU" dirty="0"/>
              <a:t> и </a:t>
            </a:r>
            <a:r>
              <a:rPr lang="ru-RU" b="1" dirty="0">
                <a:solidFill>
                  <a:schemeClr val="accent1"/>
                </a:solidFill>
              </a:rPr>
              <a:t>наставников</a:t>
            </a:r>
            <a:r>
              <a:rPr lang="ru-RU" dirty="0"/>
              <a:t>.</a:t>
            </a:r>
          </a:p>
          <a:p>
            <a:r>
              <a:rPr lang="ru-RU" b="1" dirty="0">
                <a:solidFill>
                  <a:schemeClr val="accent1"/>
                </a:solidFill>
              </a:rPr>
              <a:t>Закупка</a:t>
            </a:r>
            <a:r>
              <a:rPr lang="ru-RU" dirty="0"/>
              <a:t> нового </a:t>
            </a:r>
            <a:r>
              <a:rPr lang="ru-RU" b="1" dirty="0">
                <a:solidFill>
                  <a:schemeClr val="accent1"/>
                </a:solidFill>
              </a:rPr>
              <a:t>ПО</a:t>
            </a:r>
            <a:r>
              <a:rPr lang="ru-RU" dirty="0"/>
              <a:t> и новых </a:t>
            </a:r>
            <a:r>
              <a:rPr lang="ru-RU" b="1" dirty="0">
                <a:solidFill>
                  <a:schemeClr val="accent1"/>
                </a:solidFill>
              </a:rPr>
              <a:t>аппаратных частей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D9B47ED-2C31-E462-34DF-51969434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997143"/>
            <a:ext cx="7342622" cy="1215566"/>
          </a:xfrm>
        </p:spPr>
        <p:txBody>
          <a:bodyPr/>
          <a:lstStyle/>
          <a:p>
            <a:r>
              <a:rPr lang="ru-RU" dirty="0"/>
              <a:t>Масштабируемость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F9A5A78-EEA2-4D65-630D-3556DB1DAA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15</a:t>
            </a:fld>
            <a:endParaRPr lang="ru-RU" noProof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EA062C-2F8C-B2B5-E198-49F380939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592" y="296430"/>
            <a:ext cx="830606" cy="6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65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69D4BCF2-C773-495F-A4D5-860FB6A2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9" y="129541"/>
            <a:ext cx="8333222" cy="939798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tx1"/>
                </a:solidFill>
              </a:rPr>
              <a:t>Команда проекта</a:t>
            </a:r>
            <a:endParaRPr lang="ru-RU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E5AECF-0FC2-9990-53AE-5BF331EED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34" y="1177847"/>
            <a:ext cx="2095582" cy="21426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962409-E79D-397E-99E0-1009AC9FB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906" y="1177846"/>
            <a:ext cx="2175888" cy="2142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31548-2399-18C5-9F2E-73355DC9FEBD}"/>
              </a:ext>
            </a:extLst>
          </p:cNvPr>
          <p:cNvSpPr txBox="1"/>
          <p:nvPr/>
        </p:nvSpPr>
        <p:spPr>
          <a:xfrm>
            <a:off x="2883865" y="3372353"/>
            <a:ext cx="1442721" cy="64633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Александр –дизайнер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47951-2E5C-18BA-B6CA-5248A9282CDA}"/>
              </a:ext>
            </a:extLst>
          </p:cNvPr>
          <p:cNvSpPr txBox="1"/>
          <p:nvPr/>
        </p:nvSpPr>
        <p:spPr>
          <a:xfrm>
            <a:off x="7865414" y="3428998"/>
            <a:ext cx="1442721" cy="64633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Юлия -</a:t>
            </a:r>
          </a:p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Менеджер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914602-06C1-219D-20E9-30ADEF3EA6EB}"/>
              </a:ext>
            </a:extLst>
          </p:cNvPr>
          <p:cNvSpPr txBox="1"/>
          <p:nvPr/>
        </p:nvSpPr>
        <p:spPr>
          <a:xfrm>
            <a:off x="450732" y="5903501"/>
            <a:ext cx="1853556" cy="64633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Наташа-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</a:rPr>
              <a:t>F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rontend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 разработчик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B95C08-56FE-3D17-8AF5-167FD4799704}"/>
              </a:ext>
            </a:extLst>
          </p:cNvPr>
          <p:cNvSpPr txBox="1"/>
          <p:nvPr/>
        </p:nvSpPr>
        <p:spPr>
          <a:xfrm>
            <a:off x="5226970" y="5903501"/>
            <a:ext cx="1442721" cy="64633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Артём-Маркетолог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A22909-56FA-47C6-16F4-95793D140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1326" y="3658092"/>
            <a:ext cx="2095582" cy="21828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DF1640-05C6-14F8-BB34-17D1F04BF574}"/>
              </a:ext>
            </a:extLst>
          </p:cNvPr>
          <p:cNvSpPr txBox="1"/>
          <p:nvPr/>
        </p:nvSpPr>
        <p:spPr>
          <a:xfrm>
            <a:off x="10237756" y="5893882"/>
            <a:ext cx="1442721" cy="92333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Александр -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Back-end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- разработчик</a:t>
            </a:r>
          </a:p>
        </p:txBody>
      </p:sp>
      <p:pic>
        <p:nvPicPr>
          <p:cNvPr id="12" name="Рисунок 11" descr="Изображение выглядит как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D1A6A433-8EB9-64B5-1F7C-7CACB15B9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16" y="3658092"/>
            <a:ext cx="2063988" cy="205304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4CA0001C-2F6D-96AC-AB10-422DF7982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0227" y="3722976"/>
            <a:ext cx="2036209" cy="20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24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490FC1-A8A8-CE34-1659-AFE53B79E5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668" r="17668"/>
          <a:stretch>
            <a:fillRect/>
          </a:stretch>
        </p:blipFill>
        <p:spPr>
          <a:xfrm>
            <a:off x="1355837" y="868727"/>
            <a:ext cx="4428523" cy="5137089"/>
          </a:xfrm>
        </p:spPr>
      </p:pic>
      <p:sp>
        <p:nvSpPr>
          <p:cNvPr id="22" name="Надпись 21">
            <a:extLst>
              <a:ext uri="{FF2B5EF4-FFF2-40B4-BE49-F238E27FC236}">
                <a16:creationId xmlns:a16="http://schemas.microsoft.com/office/drawing/2014/main" id="{D6E86452-6AEA-4380-9682-AB26317ADB62}"/>
              </a:ext>
            </a:extLst>
          </p:cNvPr>
          <p:cNvSpPr txBox="1"/>
          <p:nvPr/>
        </p:nvSpPr>
        <p:spPr>
          <a:xfrm>
            <a:off x="2955851" y="3803380"/>
            <a:ext cx="84624" cy="171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ru-RU" sz="1400" dirty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B6C5EAB-81FF-4827-A160-22F4363C6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2006" y="2397814"/>
            <a:ext cx="4853573" cy="1616252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Благодарим вас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Zero Line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E632F8-0D1E-FDD2-06E0-C3A0F7C69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104" y="3429000"/>
            <a:ext cx="472481" cy="1616251"/>
          </a:xfrm>
          <a:prstGeom prst="rect">
            <a:avLst/>
          </a:prstGeom>
        </p:spPr>
      </p:pic>
      <p:sp>
        <p:nvSpPr>
          <p:cNvPr id="2" name="Шестиугольник 1" descr="Сплошной темный шестиугольник в центре изображения">
            <a:extLst>
              <a:ext uri="{FF2B5EF4-FFF2-40B4-BE49-F238E27FC236}">
                <a16:creationId xmlns:a16="http://schemas.microsoft.com/office/drawing/2014/main" id="{4476C22B-6ADB-2EB1-9F8F-EBE98377E845}"/>
              </a:ext>
            </a:extLst>
          </p:cNvPr>
          <p:cNvSpPr/>
          <p:nvPr/>
        </p:nvSpPr>
        <p:spPr>
          <a:xfrm>
            <a:off x="2230439" y="2410611"/>
            <a:ext cx="2514273" cy="2080172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2000">
                <a:latin typeface="Cascadia Mono ExtraLight" panose="020B0609020000020004" pitchFamily="49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Кодекс 21</a:t>
            </a:r>
            <a:endParaRPr lang="ru-RU" sz="2000" dirty="0">
              <a:latin typeface="Cascadia Mono ExtraLight" panose="020B0609020000020004" pitchFamily="49" charset="0"/>
              <a:ea typeface="Cascadia Mono ExtraLight" panose="020B0609020000020004" pitchFamily="49" charset="0"/>
              <a:cs typeface="Cascadia Mono ExtraLight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95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0" accel="50000" decel="5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93" y="2161521"/>
            <a:ext cx="3718121" cy="3701240"/>
          </a:xfrm>
        </p:spPr>
        <p:txBody>
          <a:bodyPr rtlCol="0">
            <a:normAutofit/>
          </a:bodyPr>
          <a:lstStyle/>
          <a:p>
            <a:pPr marL="0" lvl="0" indent="0" rtl="0">
              <a:buNone/>
            </a:pPr>
            <a:r>
              <a:rPr lang="ru-RU" sz="2200" dirty="0"/>
              <a:t>Сложность получения практических навыков </a:t>
            </a:r>
            <a:r>
              <a:rPr lang="en-US" sz="2200" dirty="0"/>
              <a:t> </a:t>
            </a:r>
            <a:r>
              <a:rPr lang="ru-RU" sz="2200" dirty="0"/>
              <a:t>студентам и начинающим разработчикам, из-за отсутствия представлений о работе в сфере </a:t>
            </a:r>
            <a:r>
              <a:rPr lang="en-US" sz="2200" dirty="0"/>
              <a:t>it </a:t>
            </a:r>
            <a:r>
              <a:rPr lang="ru-RU" sz="2200" dirty="0"/>
              <a:t>, связанные с недостатком опыта и практически отсутствием</a:t>
            </a:r>
            <a:r>
              <a:rPr lang="en-US" sz="2200" dirty="0"/>
              <a:t> </a:t>
            </a:r>
            <a:r>
              <a:rPr lang="ru-RU" sz="2200" dirty="0"/>
              <a:t>возможностей его получения (т.к. отсутствует опыт работы)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93" y="234176"/>
            <a:ext cx="7342622" cy="1215566"/>
          </a:xfrm>
        </p:spPr>
        <p:txBody>
          <a:bodyPr rtlCol="0" anchor="b">
            <a:normAutofit/>
          </a:bodyPr>
          <a:lstStyle/>
          <a:p>
            <a:pPr rtl="0"/>
            <a:r>
              <a:rPr lang="ru-RU" dirty="0"/>
              <a:t>Актуальность</a:t>
            </a:r>
            <a:endParaRPr lang="ru-RU" b="0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8699F50C-BE38-4BD0-BA84-9B090E1F2B9B}" type="slidenum">
              <a:rPr lang="ru-RU" smtClean="0"/>
              <a:pPr rtl="0">
                <a:spcAft>
                  <a:spcPts val="600"/>
                </a:spcAft>
              </a:pPr>
              <a:t>2</a:t>
            </a:fld>
            <a:endParaRPr lang="ru-RU"/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D094F996-9575-048D-9CD6-D33B450331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956044"/>
              </p:ext>
            </p:extLst>
          </p:nvPr>
        </p:nvGraphicFramePr>
        <p:xfrm>
          <a:off x="4306751" y="1302808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7DD509-CBC7-B25E-FED3-0ACE6CF5A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809" y="1112396"/>
            <a:ext cx="7701141" cy="58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4D12CB-99BF-8E01-2410-43268149163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8530" y="6356350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12E33C-5188-429E-3B72-5DA110D33DA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8699F50C-BE38-4BD0-BA84-9B090E1F2B9B}" type="slidenum">
              <a:rPr lang="ru-RU" noProof="0" smtClean="0"/>
              <a:pPr rtl="0">
                <a:spcAft>
                  <a:spcPts val="600"/>
                </a:spcAft>
              </a:pPr>
              <a:t>3</a:t>
            </a:fld>
            <a:endParaRPr lang="ru-RU" noProof="0"/>
          </a:p>
        </p:txBody>
      </p:sp>
      <p:sp>
        <p:nvSpPr>
          <p:cNvPr id="46" name="Title 3">
            <a:extLst>
              <a:ext uri="{FF2B5EF4-FFF2-40B4-BE49-F238E27FC236}">
                <a16:creationId xmlns:a16="http://schemas.microsoft.com/office/drawing/2014/main" id="{A221CFE0-3A3F-3AC6-B153-403CA4080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147969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D8A04AA3-F5EA-9646-7DCC-DE3BFC389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2395930" y="1604154"/>
            <a:ext cx="7122590" cy="4505039"/>
          </a:xfrm>
          <a:prstGeom prst="rect">
            <a:avLst/>
          </a:prstGeom>
          <a:noFill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2E6FAE-72E3-3F1D-CE15-867750756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601" y="48891"/>
            <a:ext cx="914479" cy="7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68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F9D643-F621-E4CC-0629-DD89CF20D54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8530" y="6356350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12A7DE-C945-4D0C-1385-CD0E57F1D2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8699F50C-BE38-4BD0-BA84-9B090E1F2B9B}" type="slidenum">
              <a:rPr lang="ru-RU" noProof="0" smtClean="0"/>
              <a:pPr rtl="0">
                <a:spcAft>
                  <a:spcPts val="600"/>
                </a:spcAft>
              </a:pPr>
              <a:t>4</a:t>
            </a:fld>
            <a:endParaRPr lang="ru-RU" noProof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3476411E-11DA-1C83-C109-4D8D764B6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147969"/>
          </a:xfrm>
        </p:spPr>
        <p:txBody>
          <a:bodyPr/>
          <a:lstStyle/>
          <a:p>
            <a:r>
              <a:rPr lang="ru-RU" dirty="0"/>
              <a:t>Ориентация на рынки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3C3353-CBFE-B692-596B-86A6C6AAB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F104B2C-8513-5394-9050-41D792FD89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7DB8B5EE-B1EB-4601-D8E7-CFE407D14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Рынок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B2B</a:t>
            </a:r>
            <a:r>
              <a:rPr lang="en" i="0" u="none" strike="noStrike" dirty="0">
                <a:solidFill>
                  <a:schemeClr val="tx1">
                    <a:lumMod val="50000"/>
                  </a:schemeClr>
                </a:solidFill>
                <a:effectLst/>
              </a:rPr>
              <a:t> (Business to Business) - </a:t>
            </a:r>
            <a:r>
              <a:rPr lang="ru-RU" i="0" u="none" strike="noStrike" dirty="0">
                <a:solidFill>
                  <a:schemeClr val="tx1">
                    <a:lumMod val="50000"/>
                  </a:schemeClr>
                </a:solidFill>
                <a:effectLst/>
              </a:rPr>
              <a:t>это коммерческая деятельность (бизнес) между двумя компаниями. Таким образом, клиенты одного предприятия - это другие компании.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В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 нашем случае: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Компании, которым необходимы работники в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t-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с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</a:rPr>
              <a:t>фере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(на начальном этапе это ИП или ООО) 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1" name="Объект 10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7775470-2378-16A1-8497-655B1F6F6B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492" b="-2"/>
          <a:stretch/>
        </p:blipFill>
        <p:spPr>
          <a:xfrm>
            <a:off x="518678" y="2505075"/>
            <a:ext cx="5391749" cy="3684588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FD5CE8C-FE71-4E4C-AEA9-9F7ECF4B0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601" y="48891"/>
            <a:ext cx="914479" cy="7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71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C09D938-23B9-C530-7DE7-2A9C8D06394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CA05493-801E-85B9-A36E-022CDAD845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5</a:t>
            </a:fld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2A39C7F-FF14-51D6-F5F8-CAE02DE6A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Ориентация на рынки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27276F-F4DF-980D-1299-7010A0E1D8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438F3E1-5A4D-2040-60C6-1E4589A8D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921D1525-192F-0BEA-AD8F-01E9A52AB0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8530" y="2588418"/>
            <a:ext cx="5183188" cy="368458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Рынок </a:t>
            </a:r>
            <a:r>
              <a:rPr lang="en-US" dirty="0"/>
              <a:t>B2C (</a:t>
            </a:r>
            <a:r>
              <a:rPr lang="en" i="0" u="none" strike="noStrike" dirty="0">
                <a:solidFill>
                  <a:srgbClr val="000000"/>
                </a:solidFill>
                <a:effectLst/>
              </a:rPr>
              <a:t>Business to Consumer) – «</a:t>
            </a:r>
            <a:r>
              <a:rPr lang="ru-RU" i="0" u="none" strike="noStrike" dirty="0">
                <a:solidFill>
                  <a:srgbClr val="000000"/>
                </a:solidFill>
                <a:effectLst/>
              </a:rPr>
              <a:t>бизнес для потребителя». Под ним понимают продажу товаров и услуг клиентам-физическим лицам для личного потребления</a:t>
            </a:r>
            <a:r>
              <a:rPr lang="en-US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</a:rPr>
              <a:t>В нашем случае: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</a:rPr>
              <a:t>1.Основная ЦА- студенты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</a:rPr>
              <a:t>2.Люди, хотящие получить опыт работы в </a:t>
            </a:r>
            <a:r>
              <a:rPr lang="en-US" dirty="0">
                <a:solidFill>
                  <a:srgbClr val="000000"/>
                </a:solidFill>
              </a:rPr>
              <a:t>it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ru-RU" dirty="0">
                <a:solidFill>
                  <a:srgbClr val="000000"/>
                </a:solidFill>
              </a:rPr>
              <a:t>вне зависимости от пола и </a:t>
            </a:r>
            <a:r>
              <a:rPr lang="ru-RU" dirty="0" err="1">
                <a:solidFill>
                  <a:srgbClr val="000000"/>
                </a:solidFill>
              </a:rPr>
              <a:t>возроста</a:t>
            </a:r>
            <a:r>
              <a:rPr lang="ru-RU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Объект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6EF3AE-69FB-DC8A-46EB-3FA0C3978B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55821" y="2601945"/>
            <a:ext cx="5391150" cy="3671061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4D3D5E-57FA-019E-0C2D-C5BFC2645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601" y="48891"/>
            <a:ext cx="914479" cy="7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29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18517D0-8A02-9F47-A8E0-DC11792F774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AD5C3C2-1D5D-9C6F-117B-3B2E519B831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6</a:t>
            </a:fld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BCA90AA-9428-7009-32B2-3A83A90A6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О</a:t>
            </a:r>
            <a:r>
              <a:rPr lang="ru-RU" dirty="0" err="1"/>
              <a:t>риентация</a:t>
            </a:r>
            <a:r>
              <a:rPr lang="ru-RU" dirty="0"/>
              <a:t> на рынки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5801A9-FB4F-F2CC-E95A-221C40F89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7D11D22-EEF0-1BA0-F889-6BCE05414D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D2E946DE-B244-F480-C0DA-7CF01534E92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</a:rPr>
              <a:t>Рынок </a:t>
            </a:r>
            <a:r>
              <a:rPr lang="en" b="0" i="0" u="none" strike="noStrike" dirty="0">
                <a:solidFill>
                  <a:srgbClr val="000000"/>
                </a:solidFill>
                <a:effectLst/>
              </a:rPr>
              <a:t>B2G (Business to Government) - </a:t>
            </a:r>
            <a:r>
              <a:rPr lang="ru-RU" b="0" i="0" u="none" strike="noStrike" dirty="0">
                <a:solidFill>
                  <a:srgbClr val="000000"/>
                </a:solidFill>
                <a:effectLst/>
              </a:rPr>
              <a:t>бизнес для государства или это бизнес, который осуществляется между государственными и частными компаниями.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</a:rPr>
              <a:t>В нашем случае: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</a:rPr>
              <a:t>1. Сотрудничество с гос. ВУЗами (отдел трудоустройства студентов, возможен вариант с выдачей документов официального образца.</a:t>
            </a:r>
            <a:endParaRPr lang="ru-RU" dirty="0"/>
          </a:p>
        </p:txBody>
      </p:sp>
      <p:pic>
        <p:nvPicPr>
          <p:cNvPr id="11" name="Объект 10" descr="Изображение выглядит как текст, напиток, чашка&#10;&#10;Автоматически созданное описание">
            <a:extLst>
              <a:ext uri="{FF2B5EF4-FFF2-40B4-BE49-F238E27FC236}">
                <a16:creationId xmlns:a16="http://schemas.microsoft.com/office/drawing/2014/main" id="{1D2A3985-6949-280F-B64F-85CB6F7FF8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8530" y="2505075"/>
            <a:ext cx="5561884" cy="274209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20B062-8BB4-B3FF-0D6E-EBDF56D48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601" y="48891"/>
            <a:ext cx="914479" cy="7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67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 anchor="ctr">
            <a:normAutofit/>
          </a:bodyPr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>
              <a:spcAft>
                <a:spcPts val="600"/>
              </a:spcAft>
            </a:pPr>
            <a:fld id="{8699F50C-BE38-4BD0-BA84-9B090E1F2B9B}" type="slidenum">
              <a:rPr lang="ru-RU" smtClean="0">
                <a:solidFill>
                  <a:schemeClr val="bg2"/>
                </a:solidFill>
              </a:rPr>
              <a:pPr rtl="0">
                <a:spcAft>
                  <a:spcPts val="600"/>
                </a:spcAft>
              </a:pPr>
              <a:t>7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96747" y="-170734"/>
            <a:ext cx="8333222" cy="1147969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ru-RU" dirty="0"/>
              <a:t>ЦА потребителей</a:t>
            </a:r>
            <a:endParaRPr lang="ru-RU" b="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995EFEE-5DFA-ED9D-D21E-B6CBD2B77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601" y="48891"/>
            <a:ext cx="914479" cy="7087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2CE3A46-8A29-B243-75D7-5F22F0C28B96}"/>
              </a:ext>
            </a:extLst>
          </p:cNvPr>
          <p:cNvSpPr txBox="1"/>
          <p:nvPr/>
        </p:nvSpPr>
        <p:spPr>
          <a:xfrm>
            <a:off x="7332709" y="1278037"/>
            <a:ext cx="42761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Выводы из проблемного интервью:</a:t>
            </a:r>
          </a:p>
          <a:p>
            <a:pPr algn="ctr"/>
            <a:endParaRPr lang="ru-RU" sz="2400" b="1" dirty="0"/>
          </a:p>
          <a:p>
            <a:pPr marL="342900" indent="-342900">
              <a:buAutoNum type="arabicPeriod"/>
            </a:pPr>
            <a:r>
              <a:rPr lang="ru-RU" dirty="0"/>
              <a:t>Каждый из претендентов имел </a:t>
            </a:r>
            <a:r>
              <a:rPr lang="ru-RU" b="1" dirty="0">
                <a:solidFill>
                  <a:schemeClr val="accent1"/>
                </a:solidFill>
              </a:rPr>
              <a:t>проблемы</a:t>
            </a:r>
            <a:r>
              <a:rPr lang="ru-RU" dirty="0"/>
              <a:t>(вне зависимости от возраста) </a:t>
            </a:r>
            <a:r>
              <a:rPr lang="ru-RU" b="1" dirty="0">
                <a:solidFill>
                  <a:schemeClr val="accent1"/>
                </a:solidFill>
              </a:rPr>
              <a:t>при трудоустройстве</a:t>
            </a:r>
            <a:r>
              <a:rPr lang="ru-RU" dirty="0"/>
              <a:t>, из-за большой конкуренции рынка.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r>
              <a:rPr lang="ru-RU" dirty="0"/>
              <a:t>Есть</a:t>
            </a:r>
            <a:r>
              <a:rPr lang="ru-RU" b="1" dirty="0">
                <a:solidFill>
                  <a:schemeClr val="accent1"/>
                </a:solidFill>
              </a:rPr>
              <a:t> возможность получения знаний</a:t>
            </a:r>
            <a:r>
              <a:rPr lang="ru-RU" dirty="0">
                <a:solidFill>
                  <a:schemeClr val="accent1"/>
                </a:solidFill>
              </a:rPr>
              <a:t> из открытых источников в интернете, </a:t>
            </a:r>
            <a:r>
              <a:rPr lang="ru-RU" b="1" dirty="0">
                <a:solidFill>
                  <a:schemeClr val="accent1"/>
                </a:solidFill>
              </a:rPr>
              <a:t>но</a:t>
            </a:r>
            <a:r>
              <a:rPr lang="ru-RU" dirty="0">
                <a:solidFill>
                  <a:schemeClr val="accent1"/>
                </a:solidFill>
              </a:rPr>
              <a:t> было бы удобнее, </a:t>
            </a:r>
            <a:r>
              <a:rPr lang="ru-RU" b="1" dirty="0">
                <a:solidFill>
                  <a:schemeClr val="accent1"/>
                </a:solidFill>
              </a:rPr>
              <a:t>если бы они находились в одном месте</a:t>
            </a:r>
          </a:p>
          <a:p>
            <a:pPr marL="342900" indent="-342900">
              <a:buAutoNum type="arabicPeriod"/>
            </a:pPr>
            <a:endParaRPr lang="ru-RU" b="1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r>
              <a:rPr lang="ru-RU" dirty="0"/>
              <a:t>Самый </a:t>
            </a:r>
            <a:r>
              <a:rPr lang="ru-RU" b="1" dirty="0">
                <a:solidFill>
                  <a:schemeClr val="accent1"/>
                </a:solidFill>
              </a:rPr>
              <a:t>эффективный</a:t>
            </a:r>
            <a:r>
              <a:rPr lang="ru-RU" dirty="0"/>
              <a:t> и востребованный </a:t>
            </a:r>
            <a:r>
              <a:rPr lang="ru-RU" b="1" dirty="0">
                <a:solidFill>
                  <a:schemeClr val="accent1"/>
                </a:solidFill>
              </a:rPr>
              <a:t>способ</a:t>
            </a:r>
            <a:r>
              <a:rPr lang="ru-RU" dirty="0"/>
              <a:t> </a:t>
            </a:r>
            <a:r>
              <a:rPr lang="ru-RU" b="1" dirty="0">
                <a:solidFill>
                  <a:schemeClr val="accent1"/>
                </a:solidFill>
              </a:rPr>
              <a:t>получения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з</a:t>
            </a:r>
            <a:r>
              <a:rPr lang="ru-RU" b="1" dirty="0" err="1">
                <a:solidFill>
                  <a:schemeClr val="accent1"/>
                </a:solidFill>
              </a:rPr>
              <a:t>наний</a:t>
            </a:r>
            <a:r>
              <a:rPr lang="ru-RU" b="1" dirty="0">
                <a:solidFill>
                  <a:schemeClr val="accent1"/>
                </a:solidFill>
              </a:rPr>
              <a:t>-онлайн формат</a:t>
            </a:r>
            <a:r>
              <a:rPr lang="ru-RU" dirty="0"/>
              <a:t>, с упором на практическую часть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1092647-71F0-A4D4-4653-83042AB54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85" y="1326542"/>
            <a:ext cx="7024815" cy="463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16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92F7B8B-4878-094C-E3AC-929F1603B70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696A4CD-AFBF-C456-E149-5061D1A46DB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8</a:t>
            </a:fld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9E5D301-3748-7A84-BFF5-D8244F83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59051" y="-113582"/>
            <a:ext cx="8333222" cy="1147969"/>
          </a:xfrm>
        </p:spPr>
        <p:txBody>
          <a:bodyPr/>
          <a:lstStyle/>
          <a:p>
            <a:pPr algn="ctr"/>
            <a:r>
              <a:rPr lang="ru-RU" dirty="0"/>
              <a:t>ЦА заказчиков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CF4B023-56A2-E2DA-A9D0-70139EB2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53" y="1175658"/>
            <a:ext cx="4995812" cy="49335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/>
              <a:t>Выводы из проблемного интервью:</a:t>
            </a:r>
          </a:p>
          <a:p>
            <a:pPr marL="0" indent="0" algn="ctr">
              <a:buNone/>
            </a:pPr>
            <a:endParaRPr lang="ru-RU" sz="2800" b="1" dirty="0"/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В компаниях </a:t>
            </a:r>
            <a:r>
              <a:rPr lang="ru-RU" sz="2000" b="1" dirty="0">
                <a:solidFill>
                  <a:schemeClr val="accent1"/>
                </a:solidFill>
              </a:rPr>
              <a:t>есть нехватка сотрудников</a:t>
            </a:r>
            <a:r>
              <a:rPr lang="ru-RU" sz="2000" dirty="0"/>
              <a:t> и наблюдаются </a:t>
            </a:r>
            <a:r>
              <a:rPr lang="ru-RU" sz="2000" b="1" dirty="0">
                <a:solidFill>
                  <a:schemeClr val="accent1"/>
                </a:solidFill>
              </a:rPr>
              <a:t>сложности с обучением</a:t>
            </a:r>
            <a:r>
              <a:rPr lang="ru-RU" sz="2000" dirty="0"/>
              <a:t> новых специалистов и </a:t>
            </a:r>
            <a:r>
              <a:rPr lang="ru-RU" sz="2000" b="1" dirty="0">
                <a:solidFill>
                  <a:schemeClr val="accent1"/>
                </a:solidFill>
              </a:rPr>
              <a:t>оценкой их навыков</a:t>
            </a:r>
            <a:r>
              <a:rPr lang="ru-RU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Все стремятся </a:t>
            </a:r>
            <a:r>
              <a:rPr lang="ru-RU" sz="2000" b="1" dirty="0">
                <a:solidFill>
                  <a:schemeClr val="accent1"/>
                </a:solidFill>
              </a:rPr>
              <a:t>нанимать сотрудников с интересным портфолио</a:t>
            </a:r>
            <a:r>
              <a:rPr lang="ru-RU" sz="2000" dirty="0"/>
              <a:t>(участие в проектах, приветствуется </a:t>
            </a:r>
            <a:r>
              <a:rPr lang="ru-RU" sz="2000" b="1" dirty="0">
                <a:solidFill>
                  <a:schemeClr val="accent1"/>
                </a:solidFill>
              </a:rPr>
              <a:t>опыт работы,</a:t>
            </a:r>
            <a:r>
              <a:rPr lang="ru-RU" sz="2000" dirty="0"/>
              <a:t>) т.к. они </a:t>
            </a:r>
            <a:r>
              <a:rPr lang="ru-RU" sz="2000" b="1" dirty="0">
                <a:solidFill>
                  <a:schemeClr val="accent1"/>
                </a:solidFill>
              </a:rPr>
              <a:t>имеют навыки</a:t>
            </a:r>
            <a:r>
              <a:rPr lang="ru-RU" sz="2000" b="1" dirty="0"/>
              <a:t>, </a:t>
            </a:r>
            <a:r>
              <a:rPr lang="ru-RU" sz="2000" dirty="0"/>
              <a:t>необходимые для работы. 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EE994D-F72D-D331-6E68-2ED5BF2D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108" y="136525"/>
            <a:ext cx="1066892" cy="647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563E60-035D-8EB9-596E-8B4E446F6B00}"/>
              </a:ext>
            </a:extLst>
          </p:cNvPr>
          <p:cNvSpPr txBox="1"/>
          <p:nvPr/>
        </p:nvSpPr>
        <p:spPr>
          <a:xfrm>
            <a:off x="6427793" y="1175658"/>
            <a:ext cx="523076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Выводы из решенческого интервью:</a:t>
            </a:r>
          </a:p>
          <a:p>
            <a:pPr algn="ctr"/>
            <a:endParaRPr lang="ru-RU" sz="2800" b="1" dirty="0"/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ru-RU" sz="2000" dirty="0"/>
              <a:t>Компании отметили, что  </a:t>
            </a:r>
            <a:r>
              <a:rPr lang="ru-RU" sz="2000" b="1" dirty="0">
                <a:solidFill>
                  <a:schemeClr val="accent1"/>
                </a:solidFill>
              </a:rPr>
              <a:t>разработка поможет выбрать кандидата</a:t>
            </a:r>
            <a:r>
              <a:rPr lang="ru-RU" sz="2000" dirty="0"/>
              <a:t>, с наиболее </a:t>
            </a:r>
            <a:r>
              <a:rPr lang="ru-RU" sz="2000" b="1" dirty="0">
                <a:solidFill>
                  <a:schemeClr val="accent1"/>
                </a:solidFill>
              </a:rPr>
              <a:t>подходящей спецификацией </a:t>
            </a:r>
            <a:r>
              <a:rPr lang="ru-RU" sz="2000" dirty="0">
                <a:solidFill>
                  <a:schemeClr val="accent1"/>
                </a:solidFill>
              </a:rPr>
              <a:t>(</a:t>
            </a:r>
            <a:r>
              <a:rPr lang="ru-RU" sz="2000" b="1" dirty="0">
                <a:solidFill>
                  <a:schemeClr val="accent1"/>
                </a:solidFill>
              </a:rPr>
              <a:t>навыками</a:t>
            </a:r>
            <a:r>
              <a:rPr lang="ru-RU" sz="2000" dirty="0">
                <a:solidFill>
                  <a:schemeClr val="accent1"/>
                </a:solidFill>
              </a:rPr>
              <a:t>)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ru-RU" sz="2000" dirty="0"/>
              <a:t>Разработка может </a:t>
            </a:r>
            <a:r>
              <a:rPr lang="ru-RU" sz="2000" b="1" dirty="0">
                <a:solidFill>
                  <a:schemeClr val="accent1"/>
                </a:solidFill>
              </a:rPr>
              <a:t>помочь сэкономить время на обучение специалистов</a:t>
            </a:r>
            <a:r>
              <a:rPr lang="ru-RU" sz="2000" dirty="0"/>
              <a:t>(их отбора)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ru-RU" sz="2000" dirty="0"/>
              <a:t>Многие готовы </a:t>
            </a:r>
            <a:r>
              <a:rPr lang="ru-RU" sz="2000" b="1" dirty="0">
                <a:solidFill>
                  <a:schemeClr val="accent1"/>
                </a:solidFill>
              </a:rPr>
              <a:t>предоставлять свой  банк-задач</a:t>
            </a:r>
            <a:r>
              <a:rPr lang="ru-RU" sz="2000" dirty="0"/>
              <a:t>, для реализации нашего стартапа.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92821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3">
            <a:extLst>
              <a:ext uri="{FF2B5EF4-FFF2-40B4-BE49-F238E27FC236}">
                <a16:creationId xmlns:a16="http://schemas.microsoft.com/office/drawing/2014/main" id="{92896B42-4638-40D0-8887-7AB8D1D8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30" y="-342465"/>
            <a:ext cx="8333222" cy="1147969"/>
          </a:xfrm>
        </p:spPr>
        <p:txBody>
          <a:bodyPr rtlCol="0"/>
          <a:lstStyle/>
          <a:p>
            <a:pPr rtl="0"/>
            <a:r>
              <a:rPr lang="ru-RU" b="0" dirty="0"/>
              <a:t> </a:t>
            </a:r>
            <a:r>
              <a:rPr lang="ru-RU" dirty="0"/>
              <a:t>Конкурентный анализ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228214-87DB-4B3A-BD81-9A709A69BA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 rtl="0"/>
              <a:t>9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E4CA39-E559-CF44-EB89-F53CB8749AA9}"/>
              </a:ext>
            </a:extLst>
          </p:cNvPr>
          <p:cNvSpPr txBox="1"/>
          <p:nvPr/>
        </p:nvSpPr>
        <p:spPr>
          <a:xfrm>
            <a:off x="518678" y="1025527"/>
            <a:ext cx="6565796" cy="120032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ru-RU" b="1" dirty="0"/>
              <a:t>Преимущество(уникальность):</a:t>
            </a:r>
          </a:p>
          <a:p>
            <a:r>
              <a:rPr lang="ru-RU" dirty="0"/>
              <a:t>В отличии от данных платформ, мы будем </a:t>
            </a:r>
            <a:r>
              <a:rPr lang="ru-RU" b="1" dirty="0">
                <a:solidFill>
                  <a:schemeClr val="accent1"/>
                </a:solidFill>
              </a:rPr>
              <a:t>помогать при будущем трудоустройстве</a:t>
            </a:r>
            <a:r>
              <a:rPr lang="ru-RU" dirty="0"/>
              <a:t>, посредством наработки портфолио за счёт решения блоков задач, предоставляемых </a:t>
            </a:r>
            <a:r>
              <a:rPr lang="en-US" dirty="0"/>
              <a:t>it-</a:t>
            </a:r>
            <a:r>
              <a:rPr lang="ru-RU" dirty="0"/>
              <a:t>компаний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A9177A-349A-17FC-C985-364F4CD17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209028"/>
            <a:ext cx="891617" cy="596476"/>
          </a:xfrm>
          <a:prstGeom prst="rect">
            <a:avLst/>
          </a:prstGeom>
        </p:spPr>
      </p:pic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FAE41E5A-5E01-444F-EF5F-8C5A1E033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325828"/>
              </p:ext>
            </p:extLst>
          </p:nvPr>
        </p:nvGraphicFramePr>
        <p:xfrm>
          <a:off x="434340" y="2445879"/>
          <a:ext cx="9784079" cy="4108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403">
                  <a:extLst>
                    <a:ext uri="{9D8B030D-6E8A-4147-A177-3AD203B41FA5}">
                      <a16:colId xmlns:a16="http://schemas.microsoft.com/office/drawing/2014/main" val="1455522638"/>
                    </a:ext>
                  </a:extLst>
                </a:gridCol>
                <a:gridCol w="1537738">
                  <a:extLst>
                    <a:ext uri="{9D8B030D-6E8A-4147-A177-3AD203B41FA5}">
                      <a16:colId xmlns:a16="http://schemas.microsoft.com/office/drawing/2014/main" val="910035951"/>
                    </a:ext>
                  </a:extLst>
                </a:gridCol>
                <a:gridCol w="1831915">
                  <a:extLst>
                    <a:ext uri="{9D8B030D-6E8A-4147-A177-3AD203B41FA5}">
                      <a16:colId xmlns:a16="http://schemas.microsoft.com/office/drawing/2014/main" val="1220594985"/>
                    </a:ext>
                  </a:extLst>
                </a:gridCol>
                <a:gridCol w="1979003">
                  <a:extLst>
                    <a:ext uri="{9D8B030D-6E8A-4147-A177-3AD203B41FA5}">
                      <a16:colId xmlns:a16="http://schemas.microsoft.com/office/drawing/2014/main" val="1186543518"/>
                    </a:ext>
                  </a:extLst>
                </a:gridCol>
                <a:gridCol w="1421816">
                  <a:extLst>
                    <a:ext uri="{9D8B030D-6E8A-4147-A177-3AD203B41FA5}">
                      <a16:colId xmlns:a16="http://schemas.microsoft.com/office/drawing/2014/main" val="4028555927"/>
                    </a:ext>
                  </a:extLst>
                </a:gridCol>
                <a:gridCol w="1373204">
                  <a:extLst>
                    <a:ext uri="{9D8B030D-6E8A-4147-A177-3AD203B41FA5}">
                      <a16:colId xmlns:a16="http://schemas.microsoft.com/office/drawing/2014/main" val="2722553922"/>
                    </a:ext>
                  </a:extLst>
                </a:gridCol>
              </a:tblGrid>
              <a:tr h="9197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Помощь в поиске работы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Финансовая доступность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Отечественная разработка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2"/>
                          </a:solidFill>
                        </a:rPr>
                        <a:t>Наработка портфолио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Простая структура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388312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Codewars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183549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HackerRank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440493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CodlineGame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724363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LeetCode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7051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TopCoder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461389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/>
                        <a:t>Project Euler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164426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 err="1"/>
                        <a:t>Skillbox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335121"/>
                  </a:ext>
                </a:extLst>
              </a:tr>
              <a:tr h="398572">
                <a:tc>
                  <a:txBody>
                    <a:bodyPr/>
                    <a:lstStyle/>
                    <a:p>
                      <a:r>
                        <a:rPr lang="en-US" b="1" dirty="0"/>
                        <a:t>Zero Line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184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422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06_TF00951641.potx" id="{D61D9B98-77EB-4AFD-A5C1-4C81238E65A1}" vid="{ED9A72C6-E22F-4D0A-8A23-0B9FD3BEF39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4D15D6-87BC-477C-8E91-9F90829C2FC8}">
  <ds:schemaRefs>
    <ds:schemaRef ds:uri="http://purl.org/dc/dcmitype/"/>
    <ds:schemaRef ds:uri="http://schemas.microsoft.com/sharepoint/v3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fb0879af-3eba-417a-a55a-ffe6dcd6ca77"/>
    <ds:schemaRef ds:uri="http://purl.org/dc/terms/"/>
    <ds:schemaRef ds:uri="http://schemas.openxmlformats.org/package/2006/metadata/core-properties"/>
    <ds:schemaRef ds:uri="6dc4bcd6-49db-4c07-9060-8acfc67cef9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19A80A7-0DD1-4CF4-ABD5-362A6549C5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9AA90D-A39D-4F83-B1BD-92099B1CAD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Светлая презентация с шестиугольником</Template>
  <TotalTime>12573</TotalTime>
  <Words>658</Words>
  <Application>Microsoft Macintosh PowerPoint</Application>
  <PresentationFormat>Широкоэкранный</PresentationFormat>
  <Paragraphs>158</Paragraphs>
  <Slides>17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Bahnschrift SemiBold SemiConden</vt:lpstr>
      <vt:lpstr>Calibri</vt:lpstr>
      <vt:lpstr>Calibri Light</vt:lpstr>
      <vt:lpstr>Cascadia Mono ExtraLight</vt:lpstr>
      <vt:lpstr>Gill Sans SemiBold</vt:lpstr>
      <vt:lpstr>Times New Roman</vt:lpstr>
      <vt:lpstr>Тема Office</vt:lpstr>
      <vt:lpstr>Онлайн - школа  Zero Line</vt:lpstr>
      <vt:lpstr>Актуальность</vt:lpstr>
      <vt:lpstr>Презентация PowerPoint</vt:lpstr>
      <vt:lpstr>Ориентация на рынки</vt:lpstr>
      <vt:lpstr>Ориентация на рынки</vt:lpstr>
      <vt:lpstr>Ориентация на рынки</vt:lpstr>
      <vt:lpstr>ЦА потребителей</vt:lpstr>
      <vt:lpstr>ЦА заказчиков</vt:lpstr>
      <vt:lpstr> Конкурентный анализ</vt:lpstr>
      <vt:lpstr>Прототип дизайна</vt:lpstr>
      <vt:lpstr>Наработки по новому дизайну</vt:lpstr>
      <vt:lpstr>Стек решения</vt:lpstr>
      <vt:lpstr>Бизнес-модель</vt:lpstr>
      <vt:lpstr>Диаграмма взаимодействия в BPMN</vt:lpstr>
      <vt:lpstr>Масштабируемость</vt:lpstr>
      <vt:lpstr>Команда проекта</vt:lpstr>
      <vt:lpstr>Благодарим вас  Zero 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Свободный кейс</dc:title>
  <dc:creator>1</dc:creator>
  <cp:lastModifiedBy>1</cp:lastModifiedBy>
  <cp:revision>17</cp:revision>
  <dcterms:created xsi:type="dcterms:W3CDTF">2022-10-20T11:07:59Z</dcterms:created>
  <dcterms:modified xsi:type="dcterms:W3CDTF">2023-03-13T19:04:08Z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