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270" r:id="rId7"/>
    <p:sldId id="260" r:id="rId8"/>
    <p:sldId id="269" r:id="rId9"/>
    <p:sldId id="271" r:id="rId10"/>
    <p:sldId id="262" r:id="rId11"/>
    <p:sldId id="263" r:id="rId12"/>
    <p:sldId id="265" r:id="rId13"/>
    <p:sldId id="264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4" autoAdjust="0"/>
  </p:normalViewPr>
  <p:slideViewPr>
    <p:cSldViewPr snapToGrid="0" showGuides="1">
      <p:cViewPr varScale="1">
        <p:scale>
          <a:sx n="75" d="100"/>
          <a:sy n="75" d="100"/>
        </p:scale>
        <p:origin x="72" y="21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407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9FCB9F-9216-417F-9BD4-A342FB3AE3FA}" type="datetime1">
              <a:rPr lang="ru-RU" smtClean="0"/>
              <a:t>20.10.2022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006FF-93FE-4EE6-BEDD-84A3AA0BC492}" type="datetime1">
              <a:rPr lang="ru-RU" smtClean="0"/>
              <a:pPr/>
              <a:t>20.10.2022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6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6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C1F24-AAFA-4A50-BA73-BD97903ED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" r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>
            <a:off x="2616110" y="2388914"/>
            <a:ext cx="2514273" cy="20801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000" dirty="0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Капибары с </a:t>
            </a:r>
            <a:r>
              <a:rPr lang="ru-RU" sz="2000" dirty="0" err="1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Карбонарой</a:t>
            </a:r>
            <a:endParaRPr lang="ru-RU" sz="2000" dirty="0">
              <a:latin typeface="Cascadia Mono ExtraLight" panose="020B0609020000020004" pitchFamily="49" charset="0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  <p:grpSp>
        <p:nvGrpSpPr>
          <p:cNvPr id="19" name="Группа 18" descr="Название и логотип компании, группа информации&#10;">
            <a:extLst>
              <a:ext uri="{FF2B5EF4-FFF2-40B4-BE49-F238E27FC236}">
                <a16:creationId xmlns:a16="http://schemas.microsoft.com/office/drawing/2014/main" id="{5B07AEC6-55AE-4E18-BEEA-A226E87C7897}"/>
              </a:ext>
            </a:extLst>
          </p:cNvPr>
          <p:cNvGrpSpPr/>
          <p:nvPr/>
        </p:nvGrpSpPr>
        <p:grpSpPr>
          <a:xfrm>
            <a:off x="4945652" y="4831027"/>
            <a:ext cx="1742269" cy="1428031"/>
            <a:chOff x="1309734" y="4564414"/>
            <a:chExt cx="1742269" cy="1428031"/>
          </a:xfrm>
        </p:grpSpPr>
        <p:sp>
          <p:nvSpPr>
            <p:cNvPr id="20" name="Надпись 19">
              <a:extLst>
                <a:ext uri="{FF2B5EF4-FFF2-40B4-BE49-F238E27FC236}">
                  <a16:creationId xmlns:a16="http://schemas.microsoft.com/office/drawing/2014/main" id="{94DF2E04-7632-4FED-B0BF-8FB243D982A3}"/>
                </a:ext>
              </a:extLst>
            </p:cNvPr>
            <p:cNvSpPr txBox="1"/>
            <p:nvPr/>
          </p:nvSpPr>
          <p:spPr>
            <a:xfrm>
              <a:off x="1309734" y="4564414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60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Надпись 20">
              <a:extLst>
                <a:ext uri="{FF2B5EF4-FFF2-40B4-BE49-F238E27FC236}">
                  <a16:creationId xmlns:a16="http://schemas.microsoft.com/office/drawing/2014/main" id="{FC9A1C71-347B-44A9-88B4-692D9731582D}"/>
                </a:ext>
              </a:extLst>
            </p:cNvPr>
            <p:cNvSpPr txBox="1"/>
            <p:nvPr/>
          </p:nvSpPr>
          <p:spPr>
            <a:xfrm>
              <a:off x="2867272" y="568466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1400" dirty="0">
                <a:solidFill>
                  <a:schemeClr val="bg1"/>
                </a:solidFill>
                <a:cs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2259" y="2024746"/>
            <a:ext cx="4853573" cy="1616252"/>
          </a:xfrm>
        </p:spPr>
        <p:txBody>
          <a:bodyPr rtlCol="0"/>
          <a:lstStyle/>
          <a:p>
            <a:pPr rtl="0"/>
            <a:r>
              <a:rPr lang="ru-RU" dirty="0"/>
              <a:t>Свободный кейс</a:t>
            </a: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490FC1-A8A8-CE34-1659-AFE53B79E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68" r="17668"/>
          <a:stretch>
            <a:fillRect/>
          </a:stretch>
        </p:blipFill>
        <p:spPr/>
      </p:pic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D6E86452-6AEA-4380-9682-AB26317ADB62}"/>
              </a:ext>
            </a:extLst>
          </p:cNvPr>
          <p:cNvSpPr txBox="1"/>
          <p:nvPr/>
        </p:nvSpPr>
        <p:spPr>
          <a:xfrm>
            <a:off x="2955851" y="3803380"/>
            <a:ext cx="84624" cy="17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14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801" y="1404462"/>
            <a:ext cx="4853573" cy="1616252"/>
          </a:xfrm>
        </p:spPr>
        <p:txBody>
          <a:bodyPr rtlCol="0"/>
          <a:lstStyle/>
          <a:p>
            <a:pPr rt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вас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632F8-0D1E-FDD2-06E0-C3A0F7C6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23" y="3437272"/>
            <a:ext cx="472481" cy="1616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0B698-3A1B-E6F5-FEB5-5F35792B9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26" y="2397814"/>
            <a:ext cx="251786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2453951"/>
            <a:ext cx="5971022" cy="3701240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ru-RU" sz="2200" dirty="0"/>
              <a:t>Сложность обучения цифровым технологиям с начального уровня и отсутствие представлений о работе в сфере </a:t>
            </a:r>
            <a:r>
              <a:rPr lang="en-US" sz="2200" dirty="0"/>
              <a:t>it </a:t>
            </a:r>
            <a:r>
              <a:rPr lang="ru-RU" sz="2200" dirty="0"/>
              <a:t>, связанные с недостатком опыта и практически отсутствием возможностей его получения.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33" y="847265"/>
            <a:ext cx="7342622" cy="1215566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Проблема</a:t>
            </a:r>
            <a:endParaRPr lang="ru-RU" b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00F6AF-4C05-46B1-62E4-C8AC14C4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3" r="13504" b="1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/>
              <a:t>Добавить нижний колонтитул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/>
              <a:pPr rtl="0">
                <a:spcAft>
                  <a:spcPts val="600"/>
                </a:spcAft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93A222-F933-D0A0-90FC-C4517F27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321" y="21523"/>
            <a:ext cx="6342016" cy="960253"/>
          </a:xfrm>
        </p:spPr>
        <p:txBody>
          <a:bodyPr>
            <a:normAutofit/>
          </a:bodyPr>
          <a:lstStyle/>
          <a:p>
            <a:r>
              <a:rPr lang="ru-RU" dirty="0"/>
              <a:t>Масштаб проблемы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6F29FB-7DCC-00C7-2E01-E851DDFF5F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C65B04-4703-AF58-814C-1D8CFC08A6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3</a:t>
            </a:fld>
            <a:endParaRPr lang="ru-RU" noProof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AEE96B-2711-0C12-B0F3-B7B9D7F7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21" y="1290656"/>
            <a:ext cx="7258599" cy="51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A6A8FF-739E-4A46-B270-92F6B1CB4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8" r="2628" b="1"/>
          <a:stretch/>
        </p:blipFill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noFill/>
        </p:spPr>
      </p:pic>
      <p:sp>
        <p:nvSpPr>
          <p:cNvPr id="42" name="Объект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961062"/>
            <a:ext cx="5638799" cy="2958275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ru-RU" sz="2200" dirty="0"/>
              <a:t>Реализовать платформу для обеспечения возможности доступного обучения цифровым технологиям с начального уровня,  посредством упора на задачи, составленные на основе работы компаний в данной области. Обеспечение проверки выполнения заданий и общения с представителями этих компаний.</a:t>
            </a:r>
          </a:p>
        </p:txBody>
      </p:sp>
      <p:sp>
        <p:nvSpPr>
          <p:cNvPr id="41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1215566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Решение</a:t>
            </a:r>
          </a:p>
        </p:txBody>
      </p:sp>
      <p:sp>
        <p:nvSpPr>
          <p:cNvPr id="35" name="Нижний колонтитул 34">
            <a:extLst>
              <a:ext uri="{FF2B5EF4-FFF2-40B4-BE49-F238E27FC236}">
                <a16:creationId xmlns:a16="http://schemas.microsoft.com/office/drawing/2014/main" id="{6390A22B-EC07-E942-A46F-F36FDD7FDB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8530" y="6356350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/>
              <a:pPr rtl="0">
                <a:spcAft>
                  <a:spcPts val="600"/>
                </a:spcAft>
              </a:pPr>
              <a:t>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12C35F-08B5-C6F0-CD24-73E0242A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408" y="274418"/>
            <a:ext cx="8077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6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4114800" cy="365125"/>
          </a:xfrm>
        </p:spPr>
        <p:txBody>
          <a:bodyPr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ru-RU">
                <a:solidFill>
                  <a:schemeClr val="bg2"/>
                </a:solidFill>
              </a:rPr>
              <a:t>Добавить нижний колонтитул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>
                <a:solidFill>
                  <a:schemeClr val="bg2"/>
                </a:solidFill>
              </a:rPr>
              <a:pPr rtl="0">
                <a:spcAft>
                  <a:spcPts val="600"/>
                </a:spcAft>
              </a:pPr>
              <a:t>5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Целевая аудитория</a:t>
            </a:r>
            <a:endParaRPr lang="ru-RU" b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DD0F83-C0F0-A947-F9CD-1C032810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27" y="1504709"/>
            <a:ext cx="7836059" cy="514426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918F4-1EF9-E0A2-E289-2A12A95CB321}"/>
              </a:ext>
            </a:extLst>
          </p:cNvPr>
          <p:cNvSpPr txBox="1"/>
          <p:nvPr/>
        </p:nvSpPr>
        <p:spPr>
          <a:xfrm>
            <a:off x="7185896" y="3700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1505E-C167-D8FE-6381-F33D35E09D3E}"/>
              </a:ext>
            </a:extLst>
          </p:cNvPr>
          <p:cNvSpPr txBox="1"/>
          <p:nvPr/>
        </p:nvSpPr>
        <p:spPr>
          <a:xfrm>
            <a:off x="5016917" y="3024108"/>
            <a:ext cx="2353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Мужской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62212-D37D-D197-5D14-9DC1FD9BC0B7}"/>
              </a:ext>
            </a:extLst>
          </p:cNvPr>
          <p:cNvSpPr txBox="1"/>
          <p:nvPr/>
        </p:nvSpPr>
        <p:spPr>
          <a:xfrm>
            <a:off x="5877754" y="3520833"/>
            <a:ext cx="632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Россия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7E698-9FE6-E756-329A-D53065CD6182}"/>
              </a:ext>
            </a:extLst>
          </p:cNvPr>
          <p:cNvSpPr txBox="1"/>
          <p:nvPr/>
        </p:nvSpPr>
        <p:spPr>
          <a:xfrm>
            <a:off x="2517144" y="3743780"/>
            <a:ext cx="35109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Качество и цена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15216-0723-96C7-0523-C4F6BDE860C4}"/>
              </a:ext>
            </a:extLst>
          </p:cNvPr>
          <p:cNvSpPr txBox="1"/>
          <p:nvPr/>
        </p:nvSpPr>
        <p:spPr>
          <a:xfrm>
            <a:off x="2507672" y="3010376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Получить необходимые навыки,</a:t>
            </a:r>
          </a:p>
          <a:p>
            <a:r>
              <a:rPr lang="ru-RU" sz="1000" dirty="0"/>
              <a:t> опыт работы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4684F-A397-920F-8856-7921C36D401C}"/>
              </a:ext>
            </a:extLst>
          </p:cNvPr>
          <p:cNvSpPr txBox="1"/>
          <p:nvPr/>
        </p:nvSpPr>
        <p:spPr>
          <a:xfrm>
            <a:off x="5340302" y="2762498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18-25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A443E-A42E-AB1E-E280-FD6E8FEFF361}"/>
              </a:ext>
            </a:extLst>
          </p:cNvPr>
          <p:cNvSpPr txBox="1"/>
          <p:nvPr/>
        </p:nvSpPr>
        <p:spPr>
          <a:xfrm>
            <a:off x="7162800" y="3682299"/>
            <a:ext cx="1502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Конкуренции рынка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0D919-D21E-ADC2-65B8-377C4E2A242D}"/>
              </a:ext>
            </a:extLst>
          </p:cNvPr>
          <p:cNvSpPr txBox="1"/>
          <p:nvPr/>
        </p:nvSpPr>
        <p:spPr>
          <a:xfrm>
            <a:off x="7229311" y="2977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FA167-AEE5-DC1D-FD31-6990D4F6FB0B}"/>
              </a:ext>
            </a:extLst>
          </p:cNvPr>
          <p:cNvSpPr txBox="1"/>
          <p:nvPr/>
        </p:nvSpPr>
        <p:spPr>
          <a:xfrm>
            <a:off x="7297780" y="2989461"/>
            <a:ext cx="1202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Сложностей при </a:t>
            </a:r>
          </a:p>
          <a:p>
            <a:r>
              <a:rPr lang="ru-RU" sz="1100" dirty="0"/>
              <a:t>трудоустройстве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1C2BD-7CA3-7CC9-813B-41873899B341}"/>
              </a:ext>
            </a:extLst>
          </p:cNvPr>
          <p:cNvSpPr txBox="1"/>
          <p:nvPr/>
        </p:nvSpPr>
        <p:spPr>
          <a:xfrm>
            <a:off x="7229311" y="5093976"/>
            <a:ext cx="1402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Высокая стоимость, </a:t>
            </a:r>
          </a:p>
          <a:p>
            <a:r>
              <a:rPr lang="ru-RU" sz="1100" dirty="0"/>
              <a:t>недоверие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572AC-86C0-B751-9C4F-DCA07D906CE6}"/>
              </a:ext>
            </a:extLst>
          </p:cNvPr>
          <p:cNvSpPr txBox="1"/>
          <p:nvPr/>
        </p:nvSpPr>
        <p:spPr>
          <a:xfrm>
            <a:off x="7354933" y="576298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Сам клиент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BD131-9AFD-1C10-9045-F8ADC1C5A538}"/>
              </a:ext>
            </a:extLst>
          </p:cNvPr>
          <p:cNvSpPr txBox="1"/>
          <p:nvPr/>
        </p:nvSpPr>
        <p:spPr>
          <a:xfrm>
            <a:off x="5210744" y="5547536"/>
            <a:ext cx="1334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err="1"/>
              <a:t>Гос.выплаты</a:t>
            </a:r>
            <a:r>
              <a:rPr lang="ru-RU" sz="1000" dirty="0"/>
              <a:t> или его </a:t>
            </a:r>
          </a:p>
          <a:p>
            <a:pPr algn="ctr"/>
            <a:r>
              <a:rPr lang="ru-RU" sz="1000" dirty="0" err="1"/>
              <a:t>отсутсвие</a:t>
            </a:r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B39986-F023-21E6-24C6-ECCF5071A511}"/>
              </a:ext>
            </a:extLst>
          </p:cNvPr>
          <p:cNvSpPr txBox="1"/>
          <p:nvPr/>
        </p:nvSpPr>
        <p:spPr>
          <a:xfrm>
            <a:off x="5609548" y="5245122"/>
            <a:ext cx="23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Обучение или работа </a:t>
            </a:r>
          </a:p>
          <a:p>
            <a:r>
              <a:rPr lang="ru-RU" sz="900" dirty="0"/>
              <a:t>не по специальности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05FB81-0761-1712-BFF1-EFB0D9EB3770}"/>
              </a:ext>
            </a:extLst>
          </p:cNvPr>
          <p:cNvSpPr txBox="1"/>
          <p:nvPr/>
        </p:nvSpPr>
        <p:spPr>
          <a:xfrm>
            <a:off x="5649661" y="2463511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Не важно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C0842-DE48-2B43-234B-48F0A6FE3296}"/>
              </a:ext>
            </a:extLst>
          </p:cNvPr>
          <p:cNvSpPr txBox="1"/>
          <p:nvPr/>
        </p:nvSpPr>
        <p:spPr>
          <a:xfrm>
            <a:off x="5980452" y="3279681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Не женаты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D96B3-C509-0C5D-22D6-051AB1389DC1}"/>
              </a:ext>
            </a:extLst>
          </p:cNvPr>
          <p:cNvSpPr txBox="1"/>
          <p:nvPr/>
        </p:nvSpPr>
        <p:spPr>
          <a:xfrm>
            <a:off x="5569789" y="5879914"/>
            <a:ext cx="1502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Высшее или среднее </a:t>
            </a:r>
          </a:p>
          <a:p>
            <a:r>
              <a:rPr lang="ru-RU" sz="1100" dirty="0"/>
              <a:t>и не полное высшее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9F4C-2A66-E587-C2C7-063A3AD2C366}"/>
              </a:ext>
            </a:extLst>
          </p:cNvPr>
          <p:cNvSpPr txBox="1"/>
          <p:nvPr/>
        </p:nvSpPr>
        <p:spPr>
          <a:xfrm>
            <a:off x="3146223" y="4819133"/>
            <a:ext cx="101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Тех. </a:t>
            </a:r>
            <a:r>
              <a:rPr lang="ru-RU" sz="1200" dirty="0"/>
              <a:t>лит-</a:t>
            </a:r>
            <a:r>
              <a:rPr lang="ru-RU" sz="1200" dirty="0" err="1"/>
              <a:t>ра</a:t>
            </a:r>
            <a:endParaRPr lang="ru-RU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0B61CA-2CAC-1B85-E0B3-64D834520763}"/>
              </a:ext>
            </a:extLst>
          </p:cNvPr>
          <p:cNvSpPr txBox="1"/>
          <p:nvPr/>
        </p:nvSpPr>
        <p:spPr>
          <a:xfrm>
            <a:off x="3279586" y="5079302"/>
            <a:ext cx="1284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 важно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E0A575-2650-3E5C-676F-900296D02506}"/>
              </a:ext>
            </a:extLst>
          </p:cNvPr>
          <p:cNvSpPr txBox="1"/>
          <p:nvPr/>
        </p:nvSpPr>
        <p:spPr>
          <a:xfrm>
            <a:off x="3067446" y="5303958"/>
            <a:ext cx="128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Новостные, тех-</a:t>
            </a:r>
            <a:r>
              <a:rPr lang="ru-RU" sz="1000" dirty="0" err="1"/>
              <a:t>ие</a:t>
            </a:r>
            <a:r>
              <a:rPr lang="ru-RU" sz="1000" dirty="0"/>
              <a:t>, экономические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46F284-B770-18A2-4B3E-7818ADE8EC18}"/>
              </a:ext>
            </a:extLst>
          </p:cNvPr>
          <p:cNvSpPr txBox="1"/>
          <p:nvPr/>
        </p:nvSpPr>
        <p:spPr>
          <a:xfrm>
            <a:off x="3063688" y="5627598"/>
            <a:ext cx="12141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В мире </a:t>
            </a:r>
            <a:r>
              <a:rPr lang="en-US" sz="1050" dirty="0"/>
              <a:t>it</a:t>
            </a:r>
            <a:r>
              <a:rPr lang="ru-RU" sz="1050" dirty="0"/>
              <a:t>, студ. проекты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58A92-DFED-7E47-87DF-7CC4A30D9AA6}"/>
              </a:ext>
            </a:extLst>
          </p:cNvPr>
          <p:cNvSpPr txBox="1"/>
          <p:nvPr/>
        </p:nvSpPr>
        <p:spPr>
          <a:xfrm>
            <a:off x="3339547" y="5921243"/>
            <a:ext cx="1053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Лекторы, </a:t>
            </a:r>
          </a:p>
          <a:p>
            <a:r>
              <a:rPr lang="ru-RU" sz="1000" dirty="0"/>
              <a:t>преподаватели,</a:t>
            </a:r>
          </a:p>
          <a:p>
            <a:r>
              <a:rPr lang="ru-RU" sz="1000" dirty="0"/>
              <a:t> блогеры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95EFEE-5DFA-ED9D-D21E-B6CBD2B77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F1E1247-25A6-3D4E-0681-92218744BB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4D652E-89BC-1F33-5F5F-51384E4B9F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1A0DF6-5764-D632-1FEE-910137D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58" y="-82152"/>
            <a:ext cx="8333222" cy="1147969"/>
          </a:xfrm>
        </p:spPr>
        <p:txBody>
          <a:bodyPr/>
          <a:lstStyle/>
          <a:p>
            <a:r>
              <a:rPr lang="ru-RU" dirty="0"/>
              <a:t>Проблемное интервью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BE89B4C-5864-F0A5-8748-DF035BBF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1339040"/>
            <a:ext cx="10835122" cy="509224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1. Были ли у Вас проблемы с трудоустройством в </a:t>
            </a:r>
            <a:r>
              <a:rPr lang="ru-RU" sz="1800" dirty="0" err="1"/>
              <a:t>it</a:t>
            </a:r>
            <a:r>
              <a:rPr lang="ru-RU" sz="1800" dirty="0"/>
              <a:t>-индустрию? Как Вы думаете с чем это было связано?</a:t>
            </a:r>
          </a:p>
          <a:p>
            <a:pPr marL="0" indent="0">
              <a:buNone/>
            </a:pPr>
            <a:r>
              <a:rPr lang="ru-RU" sz="1800" dirty="0"/>
              <a:t>2. Как Вы считаете, возможно ли из открытых источников в интернете получать необходимые вам знания для устройства в </a:t>
            </a:r>
            <a:r>
              <a:rPr lang="ru-RU" sz="1800" dirty="0" err="1"/>
              <a:t>it</a:t>
            </a:r>
            <a:r>
              <a:rPr lang="ru-RU" sz="1800" dirty="0"/>
              <a:t>-индустрию?</a:t>
            </a:r>
          </a:p>
          <a:p>
            <a:pPr marL="0" indent="0">
              <a:buNone/>
            </a:pPr>
            <a:r>
              <a:rPr lang="ru-RU" sz="1800" dirty="0"/>
              <a:t>3. Есть ли возможность устроиться в </a:t>
            </a:r>
            <a:r>
              <a:rPr lang="ru-RU" sz="1800" dirty="0" err="1"/>
              <a:t>it</a:t>
            </a:r>
            <a:r>
              <a:rPr lang="ru-RU" sz="1800" dirty="0"/>
              <a:t>- индустрию без портфолио? Имели ли Вы удачный подобный опыт?</a:t>
            </a:r>
          </a:p>
          <a:p>
            <a:pPr marL="0" indent="0">
              <a:buNone/>
            </a:pPr>
            <a:r>
              <a:rPr lang="ru-RU" sz="1800" dirty="0"/>
              <a:t>4. Какой способ обучения для Вас самый эффективный? В чём его преимущество над остальными?</a:t>
            </a:r>
          </a:p>
          <a:p>
            <a:pPr marL="0" indent="0">
              <a:buNone/>
            </a:pPr>
            <a:r>
              <a:rPr lang="ru-RU" sz="1800" dirty="0"/>
              <a:t>5. Какая часть обучения важнее для Вас теоретическая или практическая? С чем это связано?</a:t>
            </a:r>
          </a:p>
          <a:p>
            <a:pPr marL="0" indent="0">
              <a:buNone/>
            </a:pPr>
            <a:r>
              <a:rPr lang="ru-RU" sz="1800" dirty="0"/>
              <a:t>6.Пользовались ли Вы какими-либо онлайн-платформами для обучения ранее, какие плюсы и минусы Вы могли бы выделить при их использовании?</a:t>
            </a:r>
          </a:p>
          <a:p>
            <a:pPr marL="0" indent="0">
              <a:buNone/>
            </a:pPr>
            <a:r>
              <a:rPr lang="ru-RU" sz="1800" dirty="0"/>
              <a:t>7. Что для Вас важно/ценно при обучении на онлайн- платформе?</a:t>
            </a:r>
          </a:p>
          <a:p>
            <a:pPr marL="0" indent="0">
              <a:buNone/>
            </a:pPr>
            <a:r>
              <a:rPr lang="ru-RU" sz="1800" dirty="0"/>
              <a:t>8. Ощущали ли Вы на себе большую конкуренцию при попытке устроиться в </a:t>
            </a:r>
            <a:r>
              <a:rPr lang="ru-RU" sz="1800" dirty="0" err="1"/>
              <a:t>it</a:t>
            </a:r>
            <a:r>
              <a:rPr lang="ru-RU" sz="1800" dirty="0"/>
              <a:t>-компанию? С чем по Вашему мнению это связано?</a:t>
            </a:r>
          </a:p>
          <a:p>
            <a:pPr marL="0" indent="0">
              <a:buNone/>
            </a:pPr>
            <a:r>
              <a:rPr lang="ru-RU" sz="1800" dirty="0"/>
              <a:t>9. Какие навыки могут Вам помочь выделиться при трудоустройстве на работу? Как по Вашему мнению их можно приобрести или улучшить?</a:t>
            </a:r>
          </a:p>
          <a:p>
            <a:pPr marL="0" indent="0">
              <a:buNone/>
            </a:pPr>
            <a:r>
              <a:rPr lang="ru-RU" sz="1800" dirty="0"/>
              <a:t>10. Готовы ли Вы оплачивать обучение на онлайн-платформах? Был ли у Вас подобный опыт ранее и соответствовало ли качество обучения стоимости и ожидаемому результату?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A1BD9-A0F9-9F47-4CF5-3FD5D478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b="0" dirty="0"/>
              <a:t>Конкурентный анализ</a:t>
            </a:r>
            <a:endParaRPr lang="ru-RU" dirty="0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1814" y="1849120"/>
            <a:ext cx="7128826" cy="4240530"/>
          </a:xfrm>
        </p:spPr>
        <p:txBody>
          <a:bodyPr rtlCol="0"/>
          <a:lstStyle/>
          <a:p>
            <a:pPr rtl="0">
              <a:buClr>
                <a:schemeClr val="accent2"/>
              </a:buClr>
            </a:pPr>
            <a:r>
              <a:rPr lang="ru-RU" dirty="0"/>
              <a:t>Другие платформы (аналоги) в этой сфере:</a:t>
            </a:r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Codewars</a:t>
            </a:r>
            <a:r>
              <a:rPr lang="en-US" dirty="0"/>
              <a:t> 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HackerRank</a:t>
            </a:r>
            <a:r>
              <a:rPr lang="en-US" dirty="0"/>
              <a:t> 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Coderbyt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CodinGame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LeetCode</a:t>
            </a:r>
            <a:r>
              <a:rPr lang="en-US" dirty="0"/>
              <a:t> 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Topcoder</a:t>
            </a:r>
            <a:r>
              <a:rPr lang="en-US" dirty="0"/>
              <a:t> 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/>
              <a:t>Project Euler </a:t>
            </a:r>
            <a:endParaRPr lang="ru-RU" dirty="0"/>
          </a:p>
          <a:p>
            <a:pPr marL="457200" indent="-457200" rtl="0">
              <a:buClr>
                <a:schemeClr val="accent2"/>
              </a:buClr>
              <a:buAutoNum type="arabicPeriod"/>
            </a:pPr>
            <a:r>
              <a:rPr lang="en-US" dirty="0" err="1"/>
              <a:t>Skillbox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C11C9-3DF6-471E-87C0-4DCED41031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4CA39-E559-CF44-EB89-F53CB8749AA9}"/>
              </a:ext>
            </a:extLst>
          </p:cNvPr>
          <p:cNvSpPr txBox="1"/>
          <p:nvPr/>
        </p:nvSpPr>
        <p:spPr>
          <a:xfrm>
            <a:off x="5722620" y="3533508"/>
            <a:ext cx="5290820" cy="203132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ru-RU" dirty="0"/>
              <a:t>В отличии от данных платформ мы не будем предоставлять в отдельности лекционный материал (как </a:t>
            </a:r>
            <a:r>
              <a:rPr lang="en-US" dirty="0" err="1"/>
              <a:t>LeetCode</a:t>
            </a:r>
            <a:r>
              <a:rPr lang="ru-RU" dirty="0"/>
              <a:t>) или варианты задач (как </a:t>
            </a:r>
            <a:r>
              <a:rPr lang="en-US" dirty="0" err="1"/>
              <a:t>Codewars</a:t>
            </a:r>
            <a:r>
              <a:rPr lang="ru-RU" dirty="0"/>
              <a:t>), а будем делать это в комплексе, опираясь при этом не только на желания пользователя, но и </a:t>
            </a:r>
            <a:r>
              <a:rPr lang="ru-RU" dirty="0" err="1"/>
              <a:t>наожидания</a:t>
            </a:r>
            <a:r>
              <a:rPr lang="ru-RU" dirty="0"/>
              <a:t> представителей компаний.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9177A-349A-17FC-C985-364F4CD1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209028"/>
            <a:ext cx="891617" cy="5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3" y="0"/>
            <a:ext cx="8333222" cy="1147969"/>
          </a:xfrm>
        </p:spPr>
        <p:txBody>
          <a:bodyPr rtlCol="0">
            <a:normAutofit/>
          </a:bodyPr>
          <a:lstStyle/>
          <a:p>
            <a:pPr rtl="0"/>
            <a:r>
              <a:rPr lang="ru-RU" b="0" dirty="0"/>
              <a:t>Бизнес-модель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764F18-9B71-4D59-80A4-C9436CB2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6C889-2F84-F1C4-E134-351C1B271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6" y="1280656"/>
            <a:ext cx="8535814" cy="525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5C7227-8F0A-8C96-EAD1-96B286989E37}"/>
              </a:ext>
            </a:extLst>
          </p:cNvPr>
          <p:cNvSpPr txBox="1"/>
          <p:nvPr/>
        </p:nvSpPr>
        <p:spPr>
          <a:xfrm>
            <a:off x="942075" y="2270446"/>
            <a:ext cx="2016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Компании и организации</a:t>
            </a:r>
            <a:r>
              <a:rPr lang="en-US" sz="1400" dirty="0"/>
              <a:t>, </a:t>
            </a:r>
            <a:r>
              <a:rPr lang="ru-RU" sz="1400" dirty="0"/>
              <a:t>работающие </a:t>
            </a:r>
          </a:p>
          <a:p>
            <a:pPr algn="ctr"/>
            <a:r>
              <a:rPr lang="ru-RU" sz="1400" dirty="0"/>
              <a:t>в сфере </a:t>
            </a:r>
            <a:r>
              <a:rPr lang="en-US" sz="1400" dirty="0"/>
              <a:t>it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50EB8-1AAF-9B7F-35CC-6F1CCB37530D}"/>
              </a:ext>
            </a:extLst>
          </p:cNvPr>
          <p:cNvSpPr txBox="1"/>
          <p:nvPr/>
        </p:nvSpPr>
        <p:spPr>
          <a:xfrm>
            <a:off x="2682613" y="2270446"/>
            <a:ext cx="166548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Практика в написании кода, для задач</a:t>
            </a:r>
            <a:r>
              <a:rPr lang="en-US" sz="1050" dirty="0"/>
              <a:t> it-</a:t>
            </a:r>
            <a:r>
              <a:rPr lang="ru-RU" sz="1050" dirty="0"/>
              <a:t> компаний; проверка задач; общение с наставником; проектная деятельность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CACA1-54CB-5BA4-2CEE-E6BA37BD686B}"/>
              </a:ext>
            </a:extLst>
          </p:cNvPr>
          <p:cNvSpPr txBox="1"/>
          <p:nvPr/>
        </p:nvSpPr>
        <p:spPr>
          <a:xfrm>
            <a:off x="5600700" y="5707513"/>
            <a:ext cx="3416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Модель подписки для пользователей,  плата за размещение задач для компаний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959F0-99A8-CA00-1D64-E1680FB45B2D}"/>
              </a:ext>
            </a:extLst>
          </p:cNvPr>
          <p:cNvSpPr txBox="1"/>
          <p:nvPr/>
        </p:nvSpPr>
        <p:spPr>
          <a:xfrm>
            <a:off x="2870261" y="3985523"/>
            <a:ext cx="14027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Банк задач </a:t>
            </a:r>
          </a:p>
          <a:p>
            <a:pPr algn="ctr"/>
            <a:r>
              <a:rPr lang="ru-RU" sz="1400" dirty="0"/>
              <a:t>от </a:t>
            </a:r>
            <a:r>
              <a:rPr lang="en-US" sz="1400" dirty="0"/>
              <a:t>it-</a:t>
            </a:r>
            <a:r>
              <a:rPr lang="ru-RU" sz="1400" dirty="0"/>
              <a:t>компаний; </a:t>
            </a:r>
          </a:p>
          <a:p>
            <a:pPr algn="ctr"/>
            <a:r>
              <a:rPr lang="ru-RU" sz="1400" dirty="0"/>
              <a:t>разработка </a:t>
            </a:r>
          </a:p>
          <a:p>
            <a:pPr algn="ctr"/>
            <a:r>
              <a:rPr lang="ru-RU" sz="1400" dirty="0"/>
              <a:t>собственных </a:t>
            </a:r>
          </a:p>
          <a:p>
            <a:pPr algn="ctr"/>
            <a:r>
              <a:rPr lang="ru-RU" sz="1400" dirty="0"/>
              <a:t>задач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532CBF-3AF2-ADE7-F96A-9D90596A1ED5}"/>
              </a:ext>
            </a:extLst>
          </p:cNvPr>
          <p:cNvSpPr txBox="1"/>
          <p:nvPr/>
        </p:nvSpPr>
        <p:spPr>
          <a:xfrm>
            <a:off x="1402790" y="5636889"/>
            <a:ext cx="3050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Оплачивание рекламы, </a:t>
            </a:r>
          </a:p>
          <a:p>
            <a:pPr algn="ctr"/>
            <a:r>
              <a:rPr lang="ru-RU" sz="1400" dirty="0"/>
              <a:t>серверов, </a:t>
            </a:r>
            <a:r>
              <a:rPr lang="ru-RU" sz="1400" dirty="0" err="1"/>
              <a:t>зараб</a:t>
            </a:r>
            <a:r>
              <a:rPr lang="ru-RU" sz="1400" dirty="0"/>
              <a:t>. платы, домена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C67197-B6C7-66B7-3C10-F1CFD652763E}"/>
              </a:ext>
            </a:extLst>
          </p:cNvPr>
          <p:cNvSpPr txBox="1"/>
          <p:nvPr/>
        </p:nvSpPr>
        <p:spPr>
          <a:xfrm>
            <a:off x="4348100" y="2270446"/>
            <a:ext cx="1665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Формирование портфолио,</a:t>
            </a:r>
          </a:p>
          <a:p>
            <a:pPr algn="ctr"/>
            <a:r>
              <a:rPr lang="ru-RU" sz="1200" dirty="0"/>
              <a:t> получение ценных навыков, </a:t>
            </a:r>
          </a:p>
          <a:p>
            <a:pPr algn="ctr"/>
            <a:r>
              <a:rPr lang="ru-RU" sz="1200" dirty="0"/>
              <a:t>возможность пройти стажировку в </a:t>
            </a:r>
            <a:r>
              <a:rPr lang="en-US" sz="1200" dirty="0"/>
              <a:t>it-</a:t>
            </a:r>
            <a:r>
              <a:rPr lang="ru-RU" sz="1200" dirty="0"/>
              <a:t>компании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A6044-ED36-C960-A3E8-4989365AD5A1}"/>
              </a:ext>
            </a:extLst>
          </p:cNvPr>
          <p:cNvSpPr txBox="1"/>
          <p:nvPr/>
        </p:nvSpPr>
        <p:spPr>
          <a:xfrm>
            <a:off x="6068415" y="2489698"/>
            <a:ext cx="1501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Общение в</a:t>
            </a:r>
            <a:r>
              <a:rPr lang="en-US" sz="1400" dirty="0"/>
              <a:t> </a:t>
            </a:r>
            <a:r>
              <a:rPr lang="ru-RU" sz="1400" dirty="0"/>
              <a:t>чате;</a:t>
            </a:r>
          </a:p>
          <a:p>
            <a:pPr algn="ctr"/>
            <a:r>
              <a:rPr lang="ru-RU" sz="1400" dirty="0"/>
              <a:t>видеосвязь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5D7906-F6D7-98F1-7EC0-DCCAD119861A}"/>
              </a:ext>
            </a:extLst>
          </p:cNvPr>
          <p:cNvSpPr txBox="1"/>
          <p:nvPr/>
        </p:nvSpPr>
        <p:spPr>
          <a:xfrm>
            <a:off x="7754125" y="2504689"/>
            <a:ext cx="1402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ЦА</a:t>
            </a:r>
            <a:r>
              <a:rPr lang="en-US" sz="1400" dirty="0"/>
              <a:t> </a:t>
            </a:r>
            <a:r>
              <a:rPr lang="ru-RU" sz="1400" dirty="0"/>
              <a:t>(студенты</a:t>
            </a:r>
          </a:p>
          <a:p>
            <a:pPr algn="ctr"/>
            <a:r>
              <a:rPr lang="ru-RU" sz="1400" dirty="0"/>
              <a:t>(</a:t>
            </a:r>
            <a:r>
              <a:rPr lang="ru-RU" sz="1400" dirty="0" err="1"/>
              <a:t>м.р</a:t>
            </a:r>
            <a:r>
              <a:rPr lang="ru-RU" sz="1400" dirty="0"/>
              <a:t>.), возраста </a:t>
            </a:r>
          </a:p>
          <a:p>
            <a:pPr algn="ctr"/>
            <a:r>
              <a:rPr lang="ru-RU" sz="1400" dirty="0"/>
              <a:t>18-25 лет)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34F236-C099-DCAC-341E-BE36BEB689D4}"/>
              </a:ext>
            </a:extLst>
          </p:cNvPr>
          <p:cNvSpPr txBox="1"/>
          <p:nvPr/>
        </p:nvSpPr>
        <p:spPr>
          <a:xfrm>
            <a:off x="5970776" y="3877800"/>
            <a:ext cx="1665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Размещение рекламы в </a:t>
            </a:r>
            <a:r>
              <a:rPr lang="en-US" sz="1400" dirty="0"/>
              <a:t>direct(brand-performance)</a:t>
            </a:r>
            <a:r>
              <a:rPr lang="ru-RU" sz="1400" dirty="0"/>
              <a:t>, у компаний-партнёров, СМИ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27578B-092E-1167-9FD4-183C2E0F8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581" y="179109"/>
            <a:ext cx="891617" cy="5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9" y="129541"/>
            <a:ext cx="8333222" cy="93979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Команда проекта</a:t>
            </a:r>
            <a:endParaRPr lang="ru-RU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5AECF-0FC2-9990-53AE-5BF331EE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7" y="1144914"/>
            <a:ext cx="2092960" cy="21426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62409-E79D-397E-99E0-1009AC9F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896" y="1124827"/>
            <a:ext cx="2170284" cy="2142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31548-2399-18C5-9F2E-73355DC9FEBD}"/>
              </a:ext>
            </a:extLst>
          </p:cNvPr>
          <p:cNvSpPr txBox="1"/>
          <p:nvPr/>
        </p:nvSpPr>
        <p:spPr>
          <a:xfrm>
            <a:off x="410260" y="336313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Дизайнер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47951-2E5C-18BA-B6CA-5248A9282CDA}"/>
              </a:ext>
            </a:extLst>
          </p:cNvPr>
          <p:cNvSpPr txBox="1"/>
          <p:nvPr/>
        </p:nvSpPr>
        <p:spPr>
          <a:xfrm>
            <a:off x="4399678" y="3320518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Юлия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Менеджер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49F42-B80C-2A00-AF52-CE97AFEE2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020" y="3651638"/>
            <a:ext cx="2027255" cy="2160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14602-06C1-219D-20E9-30ADEF3EA6EB}"/>
              </a:ext>
            </a:extLst>
          </p:cNvPr>
          <p:cNvSpPr txBox="1"/>
          <p:nvPr/>
        </p:nvSpPr>
        <p:spPr>
          <a:xfrm>
            <a:off x="2211477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Аким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Front-end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7138D4-2EDE-BCD2-3D83-5125F122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651" y="3643684"/>
            <a:ext cx="2056829" cy="2168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B95C08-56FE-3D17-8AF5-167FD4799704}"/>
              </a:ext>
            </a:extLst>
          </p:cNvPr>
          <p:cNvSpPr txBox="1"/>
          <p:nvPr/>
        </p:nvSpPr>
        <p:spPr>
          <a:xfrm>
            <a:off x="6427770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9CC8CA-43F6-1CAA-8B77-FB77B9376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007" y="1124828"/>
            <a:ext cx="2166898" cy="2195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74D282-F6E6-E4D5-DA50-7CA7171553C0}"/>
              </a:ext>
            </a:extLst>
          </p:cNvPr>
          <p:cNvSpPr txBox="1"/>
          <p:nvPr/>
        </p:nvSpPr>
        <p:spPr>
          <a:xfrm>
            <a:off x="8419732" y="3429000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Артёма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Маркетолог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22909-56FA-47C6-16F4-95793D140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0523" y="3650935"/>
            <a:ext cx="1929233" cy="2182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DF1640-05C6-14F8-BB34-17D1F04BF574}"/>
              </a:ext>
            </a:extLst>
          </p:cNvPr>
          <p:cNvSpPr txBox="1"/>
          <p:nvPr/>
        </p:nvSpPr>
        <p:spPr>
          <a:xfrm>
            <a:off x="10223778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4D15D6-87BC-477C-8E91-9F90829C2FC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Светлая презентация с шестиугольником</Template>
  <TotalTime>233</TotalTime>
  <Words>586</Words>
  <Application>Microsoft Office PowerPoint</Application>
  <PresentationFormat>Широкоэкранный</PresentationFormat>
  <Paragraphs>114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Cascadia Mono ExtraLight</vt:lpstr>
      <vt:lpstr>Gill Sans SemiBold</vt:lpstr>
      <vt:lpstr>Times New Roman</vt:lpstr>
      <vt:lpstr>Тема Office</vt:lpstr>
      <vt:lpstr>Свободный кейс</vt:lpstr>
      <vt:lpstr>Проблема</vt:lpstr>
      <vt:lpstr>Масштаб проблемы</vt:lpstr>
      <vt:lpstr>Решение</vt:lpstr>
      <vt:lpstr>Целевая аудитория</vt:lpstr>
      <vt:lpstr>Проблемное интервью</vt:lpstr>
      <vt:lpstr>Конкурентный анализ</vt:lpstr>
      <vt:lpstr>Бизнес-модель</vt:lpstr>
      <vt:lpstr>Команда проекта</vt:lpstr>
      <vt:lpstr>Благодарим вас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Свободный кейс</dc:title>
  <dc:creator>1</dc:creator>
  <cp:lastModifiedBy>1</cp:lastModifiedBy>
  <cp:revision>2</cp:revision>
  <dcterms:created xsi:type="dcterms:W3CDTF">2022-10-20T11:07:59Z</dcterms:created>
  <dcterms:modified xsi:type="dcterms:W3CDTF">2022-10-20T20:43:22Z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