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8" r:id="rId3"/>
    <p:sldId id="272" r:id="rId4"/>
    <p:sldId id="273" r:id="rId5"/>
    <p:sldId id="274" r:id="rId6"/>
    <p:sldId id="267" r:id="rId7"/>
    <p:sldId id="275" r:id="rId8"/>
    <p:sldId id="263" r:id="rId9"/>
    <p:sldId id="277" r:id="rId10"/>
    <p:sldId id="278" r:id="rId11"/>
    <p:sldId id="279" r:id="rId12"/>
    <p:sldId id="280" r:id="rId13"/>
    <p:sldId id="282" r:id="rId14"/>
    <p:sldId id="281" r:id="rId15"/>
    <p:sldId id="276" r:id="rId16"/>
    <p:sldId id="269" r:id="rId17"/>
    <p:sldId id="271" r:id="rId18"/>
  </p:sldIdLst>
  <p:sldSz cx="12192000" cy="6858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alibri Light" panose="020F0302020204030204" pitchFamily="34" charset="0"/>
      <p:regular r:id="rId23"/>
      <p:italic r:id="rId24"/>
    </p:embeddedFont>
    <p:embeddedFont>
      <p:font typeface="Kharkiv" pitchFamily="2" charset="0"/>
      <p:regular r:id="rId25"/>
    </p:embeddedFont>
    <p:embeddedFont>
      <p:font typeface="Montserrat" panose="00000500000000000000" pitchFamily="2" charset="-52"/>
      <p:regular r:id="rId26"/>
      <p:bold r:id="rId27"/>
      <p:italic r:id="rId28"/>
      <p:boldItalic r:id="rId29"/>
    </p:embeddedFont>
  </p:embeddedFontLst>
  <p:defaultTextStyle>
    <a:defPPr lvl="0">
      <a:defRPr lang="ru-RU"/>
    </a:defPPr>
    <a:lvl1pPr marL="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771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75" d="100"/>
          <a:sy n="75" d="100"/>
        </p:scale>
        <p:origin x="974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1997FC-186F-0C4F-F2F4-9B713D2322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778E733-FB7F-8AA2-2F17-8416106A5D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234E6B-D8DB-598F-C360-42DD093446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AFCDF-418F-409A-9EF9-F5B06BF5470D}" type="datetimeFigureOut">
              <a:rPr lang="ru-RU" smtClean="0"/>
              <a:t>27.04.2023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FE2E5F-9944-65EF-42ED-51D111617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973041-3F8C-779D-4336-E33B3B37D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11483-9A29-4AEC-9209-4C204EB75B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6629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5D4AC5-E9C4-6D26-517E-967F0D97C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FAF2D98-C8A6-8091-1DAA-D93B15F1B1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D1F7D1D-D2A0-8E09-46E0-85507D25DA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AFCDF-418F-409A-9EF9-F5B06BF5470D}" type="datetimeFigureOut">
              <a:rPr lang="ru-RU" smtClean="0"/>
              <a:t>27.04.2023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5823F2B-5DBB-C2C6-17E2-4FDD1AAFE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EB4DBC-ACCD-5A64-AA4C-41F0E4581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11483-9A29-4AEC-9209-4C204EB75B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4539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7D4F8DF-8CF5-44D7-7D71-16ECFBB2D4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3183833-744F-30E0-B65A-57BFEC9FC6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5D8B9DA-C123-5C42-EFA2-5BC401EBA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AFCDF-418F-409A-9EF9-F5B06BF5470D}" type="datetimeFigureOut">
              <a:rPr lang="ru-RU" smtClean="0"/>
              <a:t>27.04.2023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DF4337D-7D00-3C23-1179-E6EDA95CB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AF9B19A-19D8-F2E5-A348-CC438D94C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11483-9A29-4AEC-9209-4C204EB75B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3261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D03025-5D04-D4A5-9B62-77661618E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72B850-71A1-3CD1-A2CA-787886EA74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3DF0C44-5B6D-225B-7278-70273C663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AFCDF-418F-409A-9EF9-F5B06BF5470D}" type="datetimeFigureOut">
              <a:rPr lang="ru-RU" smtClean="0"/>
              <a:t>27.04.2023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1A8454D-8B6E-6A10-CF09-8FD8B100A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7B60E45-2F6C-33F3-7A63-484F68ED9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11483-9A29-4AEC-9209-4C204EB75B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0254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85C7B4-DF9D-EAED-B606-01248B81F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2D2E6FC-3356-C81F-F28D-D6AA71BEF0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F7DBF5-74B3-8990-10AA-666C634D9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AFCDF-418F-409A-9EF9-F5B06BF5470D}" type="datetimeFigureOut">
              <a:rPr lang="ru-RU" smtClean="0"/>
              <a:t>27.04.2023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0EE2BF2-420E-A797-7C0C-95C4336C1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78A4FD-22F2-8FF2-DAD7-A4D2962F7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11483-9A29-4AEC-9209-4C204EB75B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9749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0C9755-5B83-D4D1-B067-B1E6D8C17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5171EA9-7C92-7BE7-7F22-F93001D778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D7D8704-878D-2585-4233-27AA6F49F0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0F9CA4-675C-0F51-9474-970EA55FDA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AFCDF-418F-409A-9EF9-F5B06BF5470D}" type="datetimeFigureOut">
              <a:rPr lang="ru-RU" smtClean="0"/>
              <a:t>27.04.2023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D314C77-2B53-BA99-0210-1B8EDD1C8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8497912-89BA-9333-8F50-65B19CC91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11483-9A29-4AEC-9209-4C204EB75B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9664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B92388-E93C-6341-42E8-6D389A7C4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A08FCC5-E82A-7E30-2483-C37CA299F6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491A90D-0226-A6D4-48D8-BC38D6704C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5D8E0CE-6C9D-D9B4-9ED4-D14B25073C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9DF520C-7B31-F05F-94FF-D893BED253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F09A5AE-F241-CE61-19B3-02C6316B4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AFCDF-418F-409A-9EF9-F5B06BF5470D}" type="datetimeFigureOut">
              <a:rPr lang="ru-RU" smtClean="0"/>
              <a:t>27.04.2023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E8230D3-FE1F-E3D3-CD33-AF210E399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14B3669-7E30-AEE1-A9B4-B25E733AB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11483-9A29-4AEC-9209-4C204EB75B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5571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B1AA42-699E-A581-3FFC-BBF8F80EA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D3F0B81-719B-DEA9-1F33-1EBE58F82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AFCDF-418F-409A-9EF9-F5B06BF5470D}" type="datetimeFigureOut">
              <a:rPr lang="ru-RU" smtClean="0"/>
              <a:t>27.04.2023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791FBD0-63A1-8BD0-8B67-2D03C6779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CB628BF-7A61-C35F-C3A0-48AAEC459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11483-9A29-4AEC-9209-4C204EB75B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19600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1B37D7E-6F9A-7015-BEC1-2FA55227E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AFCDF-418F-409A-9EF9-F5B06BF5470D}" type="datetimeFigureOut">
              <a:rPr lang="ru-RU" smtClean="0"/>
              <a:t>27.04.2023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6C23DAB-0429-4D08-DC4F-F055F4359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1CE23C7-31B0-B099-B2F7-1072AE1E8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11483-9A29-4AEC-9209-4C204EB75B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98513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4CFE8C-935B-1A68-FF20-4DBBD32CE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9E83DE4-E2FE-3934-B5DB-BA6CDC2963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ABD8274-CFDE-3FAA-6A99-4FE6811597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96C9932-5099-DA5B-482B-A569F73EA3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AFCDF-418F-409A-9EF9-F5B06BF5470D}" type="datetimeFigureOut">
              <a:rPr lang="ru-RU" smtClean="0"/>
              <a:t>27.04.2023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0B3111-C381-54F6-652A-72B166CB4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65C179C-978D-6CE5-86F6-095AC356E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11483-9A29-4AEC-9209-4C204EB75B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8303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8F9DF5-7750-CCE6-D8B8-FD6AFE7B0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35A5340-8A82-5581-8E6B-DA7CFCB871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5FF76FB-A086-6944-E4E9-33AF9DD90C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35D4E1-BA9D-99EB-C88C-0A4F7B9FB2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AFCDF-418F-409A-9EF9-F5B06BF5470D}" type="datetimeFigureOut">
              <a:rPr lang="ru-RU" smtClean="0"/>
              <a:t>27.04.2023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0F7AFE3-0959-9D33-F54F-F31D6846C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93C31C3-55DC-3AEA-AE85-B83AF0202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11483-9A29-4AEC-9209-4C204EB75B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4901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2B44E7-46B1-99C6-CB9B-B38FA37AB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DA6A336-DC24-4DB6-F7A9-1B04A2AD01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D3D5CD9-065E-035D-F138-80632C77D1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DAFCDF-418F-409A-9EF9-F5B06BF5470D}" type="datetimeFigureOut">
              <a:rPr lang="ru-RU" smtClean="0"/>
              <a:t>27.04.2023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0E82B2-A479-C7D5-C976-50AB1B3344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4871DA6-7990-C4E0-1378-6EC9753F18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711483-9A29-4AEC-9209-4C204EB75B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7393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7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sv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7CAFE8A-E170-BD3A-798C-18EB27CB99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24919" y="373584"/>
            <a:ext cx="3711724" cy="3592631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010A06F9-0F95-96CB-BB6B-4882999546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9941" y="3702947"/>
            <a:ext cx="5114452" cy="766478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ru-RU" sz="1800" dirty="0">
                <a:latin typeface="Montserrat" panose="00000500000000000000" pitchFamily="2" charset="-52"/>
              </a:rPr>
              <a:t>Мобильное приложение для психолога для работы с клиентами</a:t>
            </a: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384209E5-EDD6-CE82-615C-2378A94F60A8}"/>
              </a:ext>
            </a:extLst>
          </p:cNvPr>
          <p:cNvSpPr txBox="1">
            <a:spLocks/>
          </p:cNvSpPr>
          <p:nvPr/>
        </p:nvSpPr>
        <p:spPr>
          <a:xfrm>
            <a:off x="381279" y="2737747"/>
            <a:ext cx="5542384" cy="965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b="1" dirty="0">
                <a:latin typeface="Kharkiv" pitchFamily="2" charset="0"/>
              </a:rPr>
              <a:t>PSYCHOLIST</a:t>
            </a:r>
            <a:endParaRPr lang="ru-RU" sz="4800" b="1" dirty="0">
              <a:latin typeface="Kharkiv" pitchFamily="2" charset="0"/>
            </a:endParaRPr>
          </a:p>
        </p:txBody>
      </p:sp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id="{B20F11C7-2602-0F37-6008-40AD01B232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279" y="6293563"/>
            <a:ext cx="4246440" cy="381705"/>
          </a:xfrm>
        </p:spPr>
        <p:txBody>
          <a:bodyPr>
            <a:normAutofit/>
          </a:bodyPr>
          <a:lstStyle/>
          <a:p>
            <a:pPr algn="l"/>
            <a:r>
              <a:rPr lang="ru-RU" sz="1200" dirty="0">
                <a:latin typeface="Montserrat" panose="00000500000000000000" pitchFamily="2" charset="-52"/>
              </a:rPr>
              <a:t>Рабочая группа рынка</a:t>
            </a:r>
            <a:r>
              <a:rPr lang="en-US" sz="1200" dirty="0">
                <a:latin typeface="Montserrat" panose="00000500000000000000" pitchFamily="2" charset="-52"/>
              </a:rPr>
              <a:t> </a:t>
            </a:r>
            <a:r>
              <a:rPr lang="ru-RU" sz="1200" dirty="0">
                <a:latin typeface="Montserrat" panose="00000500000000000000" pitchFamily="2" charset="-52"/>
              </a:rPr>
              <a:t>НТИ </a:t>
            </a:r>
            <a:r>
              <a:rPr lang="en-US" sz="1200" dirty="0" err="1">
                <a:latin typeface="Montserrat" panose="00000500000000000000" pitchFamily="2" charset="-52"/>
              </a:rPr>
              <a:t>EduNet</a:t>
            </a:r>
            <a:endParaRPr lang="ru-RU" sz="1200" dirty="0">
              <a:latin typeface="Montserrat" panose="00000500000000000000" pitchFamily="2" charset="-52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AF519EE-24F4-CF0A-FBFD-D1EB9692C97C}"/>
              </a:ext>
            </a:extLst>
          </p:cNvPr>
          <p:cNvPicPr>
            <a:picLocks noChangeAspect="1"/>
          </p:cNvPicPr>
          <p:nvPr/>
        </p:nvPicPr>
        <p:blipFill>
          <a:blip r:embed="rId6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2" y="373584"/>
            <a:ext cx="2920482" cy="66514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1D35D95-DE14-D427-007A-BF9CAC0011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552161" y="2097928"/>
            <a:ext cx="3733333" cy="679365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2C1BD16-0916-8014-ACD2-19F7783DA76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942325" y="1238688"/>
            <a:ext cx="3854818" cy="701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5956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DF9B518F-0100-71D9-EBAC-30CA95038B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6159" y="5037572"/>
            <a:ext cx="1780186" cy="172531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BDDAB8-546F-B0F6-C252-53C6F0547354}"/>
              </a:ext>
            </a:extLst>
          </p:cNvPr>
          <p:cNvSpPr txBox="1">
            <a:spLocks/>
          </p:cNvSpPr>
          <p:nvPr/>
        </p:nvSpPr>
        <p:spPr>
          <a:xfrm>
            <a:off x="629797" y="221336"/>
            <a:ext cx="11186150" cy="48000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latin typeface="Kharkiv" pitchFamily="2" charset="0"/>
              </a:rPr>
              <a:t>Принцип работы приложения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14E5E2-658F-D21D-4D33-5C0C05E4EF43}"/>
              </a:ext>
            </a:extLst>
          </p:cNvPr>
          <p:cNvSpPr txBox="1"/>
          <p:nvPr/>
        </p:nvSpPr>
        <p:spPr>
          <a:xfrm>
            <a:off x="514368" y="1118536"/>
            <a:ext cx="34756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Kharkiv" pitchFamily="2" charset="0"/>
              </a:rPr>
              <a:t>Экран восстановления пароля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2B5266-4D62-5208-E453-CE7A49AF937F}"/>
              </a:ext>
            </a:extLst>
          </p:cNvPr>
          <p:cNvSpPr txBox="1"/>
          <p:nvPr/>
        </p:nvSpPr>
        <p:spPr>
          <a:xfrm>
            <a:off x="597609" y="2971446"/>
            <a:ext cx="347567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Montserrat" panose="00000500000000000000" pitchFamily="2" charset="-52"/>
              </a:rPr>
              <a:t>Пользователь вводит </a:t>
            </a:r>
            <a:r>
              <a:rPr lang="en-US" sz="1400" dirty="0">
                <a:latin typeface="Montserrat" panose="00000500000000000000" pitchFamily="2" charset="-52"/>
              </a:rPr>
              <a:t>Email </a:t>
            </a:r>
            <a:r>
              <a:rPr lang="ru-RU" sz="1400" dirty="0">
                <a:latin typeface="Montserrat" panose="00000500000000000000" pitchFamily="2" charset="-52"/>
              </a:rPr>
              <a:t>или номер телефона и пароль, чтобы получить код для восстановления</a:t>
            </a:r>
          </a:p>
        </p:txBody>
      </p: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3CB3A79D-D8A2-D616-3CF2-01BB2CD09E11}"/>
              </a:ext>
            </a:extLst>
          </p:cNvPr>
          <p:cNvCxnSpPr>
            <a:cxnSpLocks/>
          </p:cNvCxnSpPr>
          <p:nvPr/>
        </p:nvCxnSpPr>
        <p:spPr>
          <a:xfrm>
            <a:off x="4026159" y="3297443"/>
            <a:ext cx="288621" cy="0"/>
          </a:xfrm>
          <a:prstGeom prst="straightConnector1">
            <a:avLst/>
          </a:prstGeom>
          <a:ln w="19050">
            <a:solidFill>
              <a:srgbClr val="8771B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6235310-4D28-8AD9-5BEC-EDB8DDF2682D}"/>
              </a:ext>
            </a:extLst>
          </p:cNvPr>
          <p:cNvSpPr txBox="1"/>
          <p:nvPr/>
        </p:nvSpPr>
        <p:spPr>
          <a:xfrm>
            <a:off x="8340274" y="4470226"/>
            <a:ext cx="34756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Montserrat" panose="00000500000000000000" pitchFamily="2" charset="-52"/>
              </a:rPr>
              <a:t>И нажимает на кнопку «Отправить»</a:t>
            </a:r>
          </a:p>
        </p:txBody>
      </p: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80872B52-863F-DC3C-218F-81A9572951F4}"/>
              </a:ext>
            </a:extLst>
          </p:cNvPr>
          <p:cNvCxnSpPr>
            <a:cxnSpLocks/>
          </p:cNvCxnSpPr>
          <p:nvPr/>
        </p:nvCxnSpPr>
        <p:spPr>
          <a:xfrm flipH="1">
            <a:off x="7772400" y="4731836"/>
            <a:ext cx="338824" cy="0"/>
          </a:xfrm>
          <a:prstGeom prst="straightConnector1">
            <a:avLst/>
          </a:prstGeom>
          <a:ln w="19050">
            <a:solidFill>
              <a:srgbClr val="8771B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 descr="Изображение выглядит как текст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25CFDD06-6A2B-ED3F-9F89-52EE1256C3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91" t="6999" r="29437" b="7524"/>
          <a:stretch/>
        </p:blipFill>
        <p:spPr>
          <a:xfrm>
            <a:off x="4450080" y="701343"/>
            <a:ext cx="3093270" cy="5862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4817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DF9B518F-0100-71D9-EBAC-30CA95038B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2872" y="5118850"/>
            <a:ext cx="1780186" cy="172531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BDDAB8-546F-B0F6-C252-53C6F0547354}"/>
              </a:ext>
            </a:extLst>
          </p:cNvPr>
          <p:cNvSpPr txBox="1">
            <a:spLocks/>
          </p:cNvSpPr>
          <p:nvPr/>
        </p:nvSpPr>
        <p:spPr>
          <a:xfrm>
            <a:off x="629797" y="221336"/>
            <a:ext cx="11186150" cy="48000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latin typeface="Kharkiv" pitchFamily="2" charset="0"/>
              </a:rPr>
              <a:t>Принцип работы приложения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14E5E2-658F-D21D-4D33-5C0C05E4EF43}"/>
              </a:ext>
            </a:extLst>
          </p:cNvPr>
          <p:cNvSpPr txBox="1"/>
          <p:nvPr/>
        </p:nvSpPr>
        <p:spPr>
          <a:xfrm>
            <a:off x="514368" y="1118536"/>
            <a:ext cx="34756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Kharkiv" pitchFamily="2" charset="0"/>
              </a:rPr>
              <a:t>Экран назначенных консультаций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2B5266-4D62-5208-E453-CE7A49AF937F}"/>
              </a:ext>
            </a:extLst>
          </p:cNvPr>
          <p:cNvSpPr txBox="1"/>
          <p:nvPr/>
        </p:nvSpPr>
        <p:spPr>
          <a:xfrm>
            <a:off x="597609" y="2971446"/>
            <a:ext cx="347567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Montserrat" panose="00000500000000000000" pitchFamily="2" charset="-52"/>
              </a:rPr>
              <a:t>Зайдя в аккаунт, пользователь попадает на экран с календарем назначенных консультаций</a:t>
            </a:r>
          </a:p>
        </p:txBody>
      </p: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3CB3A79D-D8A2-D616-3CF2-01BB2CD09E11}"/>
              </a:ext>
            </a:extLst>
          </p:cNvPr>
          <p:cNvCxnSpPr>
            <a:cxnSpLocks/>
          </p:cNvCxnSpPr>
          <p:nvPr/>
        </p:nvCxnSpPr>
        <p:spPr>
          <a:xfrm>
            <a:off x="4026159" y="3297443"/>
            <a:ext cx="288621" cy="0"/>
          </a:xfrm>
          <a:prstGeom prst="straightConnector1">
            <a:avLst/>
          </a:prstGeom>
          <a:ln w="19050">
            <a:solidFill>
              <a:srgbClr val="8771B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6235310-4D28-8AD9-5BEC-EDB8DDF2682D}"/>
              </a:ext>
            </a:extLst>
          </p:cNvPr>
          <p:cNvSpPr txBox="1"/>
          <p:nvPr/>
        </p:nvSpPr>
        <p:spPr>
          <a:xfrm>
            <a:off x="8340274" y="4470226"/>
            <a:ext cx="34756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Montserrat" panose="00000500000000000000" pitchFamily="2" charset="-52"/>
              </a:rPr>
              <a:t>Здесь отображается список назначенных консультаций и их состояние («Ожидается», «Отмена») на  определенный день</a:t>
            </a:r>
          </a:p>
        </p:txBody>
      </p: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80872B52-863F-DC3C-218F-81A9572951F4}"/>
              </a:ext>
            </a:extLst>
          </p:cNvPr>
          <p:cNvCxnSpPr>
            <a:cxnSpLocks/>
          </p:cNvCxnSpPr>
          <p:nvPr/>
        </p:nvCxnSpPr>
        <p:spPr>
          <a:xfrm flipH="1">
            <a:off x="7772400" y="4863916"/>
            <a:ext cx="338824" cy="0"/>
          </a:xfrm>
          <a:prstGeom prst="straightConnector1">
            <a:avLst/>
          </a:prstGeom>
          <a:ln w="19050">
            <a:solidFill>
              <a:srgbClr val="8771B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 descr="Изображение выглядит как текст, электроника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1B03B0C3-FED8-CDAB-5933-2B6C1516F8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92" t="7317" r="29936" b="8741"/>
          <a:stretch/>
        </p:blipFill>
        <p:spPr>
          <a:xfrm>
            <a:off x="4413963" y="701343"/>
            <a:ext cx="3093270" cy="57567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55939C0-846A-4E88-FF0A-AABDAA359DF2}"/>
              </a:ext>
            </a:extLst>
          </p:cNvPr>
          <p:cNvSpPr txBox="1"/>
          <p:nvPr/>
        </p:nvSpPr>
        <p:spPr>
          <a:xfrm>
            <a:off x="8111224" y="1391746"/>
            <a:ext cx="34756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Montserrat" panose="00000500000000000000" pitchFamily="2" charset="-52"/>
              </a:rPr>
              <a:t>Психолог сможет сам добавить запись на определенный день и время, если у клиента возникли проблемы</a:t>
            </a:r>
          </a:p>
        </p:txBody>
      </p: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39605D2B-9C85-496C-42EF-D3FD7AA6BFE8}"/>
              </a:ext>
            </a:extLst>
          </p:cNvPr>
          <p:cNvCxnSpPr>
            <a:cxnSpLocks/>
          </p:cNvCxnSpPr>
          <p:nvPr/>
        </p:nvCxnSpPr>
        <p:spPr>
          <a:xfrm flipH="1">
            <a:off x="7685590" y="1612716"/>
            <a:ext cx="338824" cy="0"/>
          </a:xfrm>
          <a:prstGeom prst="straightConnector1">
            <a:avLst/>
          </a:prstGeom>
          <a:ln w="19050">
            <a:solidFill>
              <a:srgbClr val="8771B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1963F32-60FA-3B80-307B-21F04BB99B44}"/>
              </a:ext>
            </a:extLst>
          </p:cNvPr>
          <p:cNvSpPr txBox="1"/>
          <p:nvPr/>
        </p:nvSpPr>
        <p:spPr>
          <a:xfrm>
            <a:off x="597609" y="5262410"/>
            <a:ext cx="34756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Montserrat" panose="00000500000000000000" pitchFamily="2" charset="-52"/>
              </a:rPr>
              <a:t>В нижней части экрана отображается </a:t>
            </a:r>
            <a:r>
              <a:rPr lang="ru-RU" sz="1400" dirty="0" err="1">
                <a:latin typeface="Montserrat" panose="00000500000000000000" pitchFamily="2" charset="-52"/>
              </a:rPr>
              <a:t>таб</a:t>
            </a:r>
            <a:r>
              <a:rPr lang="ru-RU" sz="1400" dirty="0">
                <a:latin typeface="Montserrat" panose="00000500000000000000" pitchFamily="2" charset="-52"/>
              </a:rPr>
              <a:t> с разделами: Чаты, Консультации, Статьи, Профиль соответственно</a:t>
            </a:r>
          </a:p>
        </p:txBody>
      </p: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5E522566-1808-0DD5-19A7-E62BD2BFC4A7}"/>
              </a:ext>
            </a:extLst>
          </p:cNvPr>
          <p:cNvCxnSpPr>
            <a:cxnSpLocks/>
          </p:cNvCxnSpPr>
          <p:nvPr/>
        </p:nvCxnSpPr>
        <p:spPr>
          <a:xfrm>
            <a:off x="4004485" y="5739464"/>
            <a:ext cx="288621" cy="0"/>
          </a:xfrm>
          <a:prstGeom prst="straightConnector1">
            <a:avLst/>
          </a:prstGeom>
          <a:ln w="19050">
            <a:solidFill>
              <a:srgbClr val="8771B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47047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DF9B518F-0100-71D9-EBAC-30CA95038B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2872" y="5118850"/>
            <a:ext cx="1780186" cy="172531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BDDAB8-546F-B0F6-C252-53C6F0547354}"/>
              </a:ext>
            </a:extLst>
          </p:cNvPr>
          <p:cNvSpPr txBox="1">
            <a:spLocks/>
          </p:cNvSpPr>
          <p:nvPr/>
        </p:nvSpPr>
        <p:spPr>
          <a:xfrm>
            <a:off x="629797" y="221336"/>
            <a:ext cx="11186150" cy="48000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latin typeface="Kharkiv" pitchFamily="2" charset="0"/>
              </a:rPr>
              <a:t>Принцип работы приложения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14E5E2-658F-D21D-4D33-5C0C05E4EF43}"/>
              </a:ext>
            </a:extLst>
          </p:cNvPr>
          <p:cNvSpPr txBox="1"/>
          <p:nvPr/>
        </p:nvSpPr>
        <p:spPr>
          <a:xfrm>
            <a:off x="514368" y="1118536"/>
            <a:ext cx="34756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Kharkiv" pitchFamily="2" charset="0"/>
              </a:rPr>
              <a:t>Экран чата </a:t>
            </a:r>
          </a:p>
          <a:p>
            <a:r>
              <a:rPr lang="ru-RU" sz="2400" dirty="0">
                <a:latin typeface="Kharkiv" pitchFamily="2" charset="0"/>
              </a:rPr>
              <a:t>с клиентами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5939C0-846A-4E88-FF0A-AABDAA359DF2}"/>
              </a:ext>
            </a:extLst>
          </p:cNvPr>
          <p:cNvSpPr txBox="1"/>
          <p:nvPr/>
        </p:nvSpPr>
        <p:spPr>
          <a:xfrm>
            <a:off x="8263624" y="2455683"/>
            <a:ext cx="3475673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Montserrat" panose="00000500000000000000" pitchFamily="2" charset="-52"/>
              </a:rPr>
              <a:t>В этом разделе будут храниться чаты с клиентами</a:t>
            </a:r>
          </a:p>
          <a:p>
            <a:endParaRPr lang="ru-RU" sz="1400" dirty="0">
              <a:latin typeface="Montserrat" panose="00000500000000000000" pitchFamily="2" charset="-5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Montserrat" panose="00000500000000000000" pitchFamily="2" charset="-52"/>
              </a:rPr>
              <a:t>Если сообщение не прочитано психологом, то справа будет отображаться кружок с количеством непрочитанных сообщений клиента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dirty="0">
              <a:latin typeface="Montserrat" panose="00000500000000000000" pitchFamily="2" charset="-5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Montserrat" panose="00000500000000000000" pitchFamily="2" charset="-52"/>
              </a:rPr>
              <a:t>Если сообщение не прочитано клиентом, то будет отображаться маленький кружок</a:t>
            </a:r>
          </a:p>
        </p:txBody>
      </p: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39605D2B-9C85-496C-42EF-D3FD7AA6BFE8}"/>
              </a:ext>
            </a:extLst>
          </p:cNvPr>
          <p:cNvCxnSpPr>
            <a:cxnSpLocks/>
          </p:cNvCxnSpPr>
          <p:nvPr/>
        </p:nvCxnSpPr>
        <p:spPr>
          <a:xfrm flipH="1">
            <a:off x="7837990" y="2676653"/>
            <a:ext cx="338824" cy="0"/>
          </a:xfrm>
          <a:prstGeom prst="straightConnector1">
            <a:avLst/>
          </a:prstGeom>
          <a:ln w="19050">
            <a:solidFill>
              <a:srgbClr val="8771B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1963F32-60FA-3B80-307B-21F04BB99B44}"/>
              </a:ext>
            </a:extLst>
          </p:cNvPr>
          <p:cNvSpPr txBox="1"/>
          <p:nvPr/>
        </p:nvSpPr>
        <p:spPr>
          <a:xfrm>
            <a:off x="597609" y="5262410"/>
            <a:ext cx="34756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Montserrat" panose="00000500000000000000" pitchFamily="2" charset="-52"/>
              </a:rPr>
              <a:t>В нижней части экрана отображается </a:t>
            </a:r>
            <a:r>
              <a:rPr lang="ru-RU" sz="1400" dirty="0" err="1">
                <a:latin typeface="Montserrat" panose="00000500000000000000" pitchFamily="2" charset="-52"/>
              </a:rPr>
              <a:t>таб</a:t>
            </a:r>
            <a:r>
              <a:rPr lang="ru-RU" sz="1400" dirty="0">
                <a:latin typeface="Montserrat" panose="00000500000000000000" pitchFamily="2" charset="-52"/>
              </a:rPr>
              <a:t> с разделами: Чаты, Консультации, Статьи, Профиль соответственно</a:t>
            </a:r>
          </a:p>
        </p:txBody>
      </p: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5E522566-1808-0DD5-19A7-E62BD2BFC4A7}"/>
              </a:ext>
            </a:extLst>
          </p:cNvPr>
          <p:cNvCxnSpPr>
            <a:cxnSpLocks/>
          </p:cNvCxnSpPr>
          <p:nvPr/>
        </p:nvCxnSpPr>
        <p:spPr>
          <a:xfrm>
            <a:off x="4004485" y="5739464"/>
            <a:ext cx="288621" cy="0"/>
          </a:xfrm>
          <a:prstGeom prst="straightConnector1">
            <a:avLst/>
          </a:prstGeom>
          <a:ln w="19050">
            <a:solidFill>
              <a:srgbClr val="8771B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 descr="Изображение выглядит как текст, электроника&#10;&#10;Автоматически созданное описание">
            <a:extLst>
              <a:ext uri="{FF2B5EF4-FFF2-40B4-BE49-F238E27FC236}">
                <a16:creationId xmlns:a16="http://schemas.microsoft.com/office/drawing/2014/main" id="{E1DB3738-0221-5A42-6A93-0BCD6C6A52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51" t="7057" r="30276" b="7314"/>
          <a:stretch/>
        </p:blipFill>
        <p:spPr>
          <a:xfrm>
            <a:off x="4543830" y="701343"/>
            <a:ext cx="3054950" cy="5872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3781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DF9B518F-0100-71D9-EBAC-30CA95038B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2872" y="5118850"/>
            <a:ext cx="1780186" cy="172531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BDDAB8-546F-B0F6-C252-53C6F0547354}"/>
              </a:ext>
            </a:extLst>
          </p:cNvPr>
          <p:cNvSpPr txBox="1">
            <a:spLocks/>
          </p:cNvSpPr>
          <p:nvPr/>
        </p:nvSpPr>
        <p:spPr>
          <a:xfrm>
            <a:off x="629797" y="221336"/>
            <a:ext cx="11186150" cy="48000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latin typeface="Kharkiv" pitchFamily="2" charset="0"/>
              </a:rPr>
              <a:t>Принцип работы приложения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14E5E2-658F-D21D-4D33-5C0C05E4EF43}"/>
              </a:ext>
            </a:extLst>
          </p:cNvPr>
          <p:cNvSpPr txBox="1"/>
          <p:nvPr/>
        </p:nvSpPr>
        <p:spPr>
          <a:xfrm>
            <a:off x="514368" y="1118536"/>
            <a:ext cx="34756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Kharkiv" pitchFamily="2" charset="0"/>
              </a:rPr>
              <a:t>Экран статей </a:t>
            </a:r>
          </a:p>
          <a:p>
            <a:r>
              <a:rPr lang="ru-RU" sz="2400" dirty="0">
                <a:latin typeface="Kharkiv" pitchFamily="2" charset="0"/>
              </a:rPr>
              <a:t>по психологии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1963F32-60FA-3B80-307B-21F04BB99B44}"/>
              </a:ext>
            </a:extLst>
          </p:cNvPr>
          <p:cNvSpPr txBox="1"/>
          <p:nvPr/>
        </p:nvSpPr>
        <p:spPr>
          <a:xfrm>
            <a:off x="597609" y="5348783"/>
            <a:ext cx="34756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Montserrat" panose="00000500000000000000" pitchFamily="2" charset="-52"/>
              </a:rPr>
              <a:t>В нижней части экрана отображается </a:t>
            </a:r>
            <a:r>
              <a:rPr lang="ru-RU" sz="1400" dirty="0" err="1">
                <a:latin typeface="Montserrat" panose="00000500000000000000" pitchFamily="2" charset="-52"/>
              </a:rPr>
              <a:t>таб</a:t>
            </a:r>
            <a:r>
              <a:rPr lang="ru-RU" sz="1400" dirty="0">
                <a:latin typeface="Montserrat" panose="00000500000000000000" pitchFamily="2" charset="-52"/>
              </a:rPr>
              <a:t> с разделами: Чаты, Консультации, Статьи, Профиль соответственно</a:t>
            </a:r>
          </a:p>
        </p:txBody>
      </p: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5E522566-1808-0DD5-19A7-E62BD2BFC4A7}"/>
              </a:ext>
            </a:extLst>
          </p:cNvPr>
          <p:cNvCxnSpPr>
            <a:cxnSpLocks/>
          </p:cNvCxnSpPr>
          <p:nvPr/>
        </p:nvCxnSpPr>
        <p:spPr>
          <a:xfrm>
            <a:off x="4004485" y="5825837"/>
            <a:ext cx="288621" cy="0"/>
          </a:xfrm>
          <a:prstGeom prst="straightConnector1">
            <a:avLst/>
          </a:prstGeom>
          <a:ln w="19050">
            <a:solidFill>
              <a:srgbClr val="8771B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9EAC69B2-2817-29A0-90C4-1E825217148B}"/>
              </a:ext>
            </a:extLst>
          </p:cNvPr>
          <p:cNvSpPr txBox="1"/>
          <p:nvPr/>
        </p:nvSpPr>
        <p:spPr>
          <a:xfrm>
            <a:off x="8263624" y="1524989"/>
            <a:ext cx="34756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Montserrat" panose="00000500000000000000" pitchFamily="2" charset="-52"/>
              </a:rPr>
              <a:t>Просмотр избранных статей</a:t>
            </a:r>
          </a:p>
        </p:txBody>
      </p: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AD2B3DFC-929C-F12B-1BB5-AB329B8182D2}"/>
              </a:ext>
            </a:extLst>
          </p:cNvPr>
          <p:cNvCxnSpPr>
            <a:cxnSpLocks/>
          </p:cNvCxnSpPr>
          <p:nvPr/>
        </p:nvCxnSpPr>
        <p:spPr>
          <a:xfrm flipH="1">
            <a:off x="7837990" y="1678878"/>
            <a:ext cx="338824" cy="0"/>
          </a:xfrm>
          <a:prstGeom prst="straightConnector1">
            <a:avLst/>
          </a:prstGeom>
          <a:ln w="19050">
            <a:solidFill>
              <a:srgbClr val="8771B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A5A3E268-D892-5C4C-E9DF-081E31868ADE}"/>
              </a:ext>
            </a:extLst>
          </p:cNvPr>
          <p:cNvCxnSpPr>
            <a:cxnSpLocks/>
          </p:cNvCxnSpPr>
          <p:nvPr/>
        </p:nvCxnSpPr>
        <p:spPr>
          <a:xfrm>
            <a:off x="3928971" y="3453934"/>
            <a:ext cx="288621" cy="0"/>
          </a:xfrm>
          <a:prstGeom prst="straightConnector1">
            <a:avLst/>
          </a:prstGeom>
          <a:ln w="19050">
            <a:solidFill>
              <a:srgbClr val="8771B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D5C9F65-5F73-E6EE-22A6-FA639002CC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63" t="-3123" r="29540" b="3123"/>
          <a:stretch/>
        </p:blipFill>
        <p:spPr>
          <a:xfrm>
            <a:off x="4553672" y="0"/>
            <a:ext cx="3110562" cy="6858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471FA9D-0914-9FA8-AC1E-3EF33C6B5D8C}"/>
              </a:ext>
            </a:extLst>
          </p:cNvPr>
          <p:cNvSpPr txBox="1"/>
          <p:nvPr/>
        </p:nvSpPr>
        <p:spPr>
          <a:xfrm>
            <a:off x="629797" y="3192324"/>
            <a:ext cx="31105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Montserrat" panose="00000500000000000000" pitchFamily="2" charset="-52"/>
              </a:rPr>
              <a:t>В этом разделе отображается список статей по психологии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8B4A308-6010-6688-22B8-F5ED33DA325D}"/>
              </a:ext>
            </a:extLst>
          </p:cNvPr>
          <p:cNvSpPr txBox="1"/>
          <p:nvPr/>
        </p:nvSpPr>
        <p:spPr>
          <a:xfrm>
            <a:off x="8144624" y="4811073"/>
            <a:ext cx="347567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Montserrat" panose="00000500000000000000" pitchFamily="2" charset="-52"/>
              </a:rPr>
              <a:t>У каждой статьи написана дата ее написания и примерное время для прочтения</a:t>
            </a:r>
          </a:p>
        </p:txBody>
      </p: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98B94432-FD29-8740-734E-D1CCCC505450}"/>
              </a:ext>
            </a:extLst>
          </p:cNvPr>
          <p:cNvCxnSpPr>
            <a:cxnSpLocks/>
          </p:cNvCxnSpPr>
          <p:nvPr/>
        </p:nvCxnSpPr>
        <p:spPr>
          <a:xfrm flipH="1">
            <a:off x="7718990" y="4964962"/>
            <a:ext cx="338824" cy="0"/>
          </a:xfrm>
          <a:prstGeom prst="straightConnector1">
            <a:avLst/>
          </a:prstGeom>
          <a:ln w="19050">
            <a:solidFill>
              <a:srgbClr val="8771B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7061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DF9B518F-0100-71D9-EBAC-30CA95038B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2872" y="5118850"/>
            <a:ext cx="1780186" cy="172531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BDDAB8-546F-B0F6-C252-53C6F0547354}"/>
              </a:ext>
            </a:extLst>
          </p:cNvPr>
          <p:cNvSpPr txBox="1">
            <a:spLocks/>
          </p:cNvSpPr>
          <p:nvPr/>
        </p:nvSpPr>
        <p:spPr>
          <a:xfrm>
            <a:off x="629797" y="221336"/>
            <a:ext cx="11186150" cy="48000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latin typeface="Kharkiv" pitchFamily="2" charset="0"/>
              </a:rPr>
              <a:t>Принцип работы приложения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14E5E2-658F-D21D-4D33-5C0C05E4EF43}"/>
              </a:ext>
            </a:extLst>
          </p:cNvPr>
          <p:cNvSpPr txBox="1"/>
          <p:nvPr/>
        </p:nvSpPr>
        <p:spPr>
          <a:xfrm>
            <a:off x="514368" y="1118536"/>
            <a:ext cx="34756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Kharkiv" pitchFamily="2" charset="0"/>
              </a:rPr>
              <a:t>Экран редактирования профиля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5939C0-846A-4E88-FF0A-AABDAA359DF2}"/>
              </a:ext>
            </a:extLst>
          </p:cNvPr>
          <p:cNvSpPr txBox="1"/>
          <p:nvPr/>
        </p:nvSpPr>
        <p:spPr>
          <a:xfrm>
            <a:off x="8263624" y="2057255"/>
            <a:ext cx="34756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Montserrat" panose="00000500000000000000" pitchFamily="2" charset="-52"/>
              </a:rPr>
              <a:t>Личная фотография психолога и возможность ее изменить</a:t>
            </a:r>
          </a:p>
        </p:txBody>
      </p: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39605D2B-9C85-496C-42EF-D3FD7AA6BFE8}"/>
              </a:ext>
            </a:extLst>
          </p:cNvPr>
          <p:cNvCxnSpPr>
            <a:cxnSpLocks/>
          </p:cNvCxnSpPr>
          <p:nvPr/>
        </p:nvCxnSpPr>
        <p:spPr>
          <a:xfrm flipH="1">
            <a:off x="7837990" y="2278225"/>
            <a:ext cx="338824" cy="0"/>
          </a:xfrm>
          <a:prstGeom prst="straightConnector1">
            <a:avLst/>
          </a:prstGeom>
          <a:ln w="19050">
            <a:solidFill>
              <a:srgbClr val="8771B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1963F32-60FA-3B80-307B-21F04BB99B44}"/>
              </a:ext>
            </a:extLst>
          </p:cNvPr>
          <p:cNvSpPr txBox="1"/>
          <p:nvPr/>
        </p:nvSpPr>
        <p:spPr>
          <a:xfrm>
            <a:off x="597609" y="5348783"/>
            <a:ext cx="34756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Montserrat" panose="00000500000000000000" pitchFamily="2" charset="-52"/>
              </a:rPr>
              <a:t>В нижней части экрана отображается </a:t>
            </a:r>
            <a:r>
              <a:rPr lang="ru-RU" sz="1400" dirty="0" err="1">
                <a:latin typeface="Montserrat" panose="00000500000000000000" pitchFamily="2" charset="-52"/>
              </a:rPr>
              <a:t>таб</a:t>
            </a:r>
            <a:r>
              <a:rPr lang="ru-RU" sz="1400" dirty="0">
                <a:latin typeface="Montserrat" panose="00000500000000000000" pitchFamily="2" charset="-52"/>
              </a:rPr>
              <a:t> с разделами: Чаты, Консультации, Статьи, Профиль соответственно</a:t>
            </a:r>
          </a:p>
        </p:txBody>
      </p: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5E522566-1808-0DD5-19A7-E62BD2BFC4A7}"/>
              </a:ext>
            </a:extLst>
          </p:cNvPr>
          <p:cNvCxnSpPr>
            <a:cxnSpLocks/>
          </p:cNvCxnSpPr>
          <p:nvPr/>
        </p:nvCxnSpPr>
        <p:spPr>
          <a:xfrm>
            <a:off x="4004485" y="5825837"/>
            <a:ext cx="288621" cy="0"/>
          </a:xfrm>
          <a:prstGeom prst="straightConnector1">
            <a:avLst/>
          </a:prstGeom>
          <a:ln w="19050">
            <a:solidFill>
              <a:srgbClr val="8771B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 descr="Изображение выглядит как текст, электроника&#10;&#10;Автоматически созданное описание">
            <a:extLst>
              <a:ext uri="{FF2B5EF4-FFF2-40B4-BE49-F238E27FC236}">
                <a16:creationId xmlns:a16="http://schemas.microsoft.com/office/drawing/2014/main" id="{4DBC790E-958E-156D-9071-C48A488584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20" r="30713"/>
          <a:stretch/>
        </p:blipFill>
        <p:spPr>
          <a:xfrm>
            <a:off x="4553672" y="221336"/>
            <a:ext cx="3023752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EAC69B2-2817-29A0-90C4-1E825217148B}"/>
              </a:ext>
            </a:extLst>
          </p:cNvPr>
          <p:cNvSpPr txBox="1"/>
          <p:nvPr/>
        </p:nvSpPr>
        <p:spPr>
          <a:xfrm>
            <a:off x="8263624" y="1317763"/>
            <a:ext cx="34756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Montserrat" panose="00000500000000000000" pitchFamily="2" charset="-52"/>
              </a:rPr>
              <a:t>Настройки аккаунта: изменение почты, пароля и т. д.</a:t>
            </a:r>
          </a:p>
        </p:txBody>
      </p: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AD2B3DFC-929C-F12B-1BB5-AB329B8182D2}"/>
              </a:ext>
            </a:extLst>
          </p:cNvPr>
          <p:cNvCxnSpPr>
            <a:cxnSpLocks/>
          </p:cNvCxnSpPr>
          <p:nvPr/>
        </p:nvCxnSpPr>
        <p:spPr>
          <a:xfrm flipH="1">
            <a:off x="7837990" y="1538733"/>
            <a:ext cx="338824" cy="0"/>
          </a:xfrm>
          <a:prstGeom prst="straightConnector1">
            <a:avLst/>
          </a:prstGeom>
          <a:ln w="19050">
            <a:solidFill>
              <a:srgbClr val="8771B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5BC0DFB-FBD2-3EA9-865C-504E2B6955EF}"/>
              </a:ext>
            </a:extLst>
          </p:cNvPr>
          <p:cNvSpPr txBox="1"/>
          <p:nvPr/>
        </p:nvSpPr>
        <p:spPr>
          <a:xfrm>
            <a:off x="8263624" y="2689059"/>
            <a:ext cx="34756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Montserrat" panose="00000500000000000000" pitchFamily="2" charset="-52"/>
              </a:rPr>
              <a:t>Имя и фамилия психолога и его почта (или номер телефона), через которую осуществлен вход в аккаунт</a:t>
            </a:r>
          </a:p>
        </p:txBody>
      </p: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2AFC59C5-A1B0-2244-BE40-DAC63EF38C8E}"/>
              </a:ext>
            </a:extLst>
          </p:cNvPr>
          <p:cNvCxnSpPr>
            <a:cxnSpLocks/>
          </p:cNvCxnSpPr>
          <p:nvPr/>
        </p:nvCxnSpPr>
        <p:spPr>
          <a:xfrm flipH="1">
            <a:off x="7837990" y="2910029"/>
            <a:ext cx="338824" cy="0"/>
          </a:xfrm>
          <a:prstGeom prst="straightConnector1">
            <a:avLst/>
          </a:prstGeom>
          <a:ln w="19050">
            <a:solidFill>
              <a:srgbClr val="8771B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68A89CB-6521-FC8E-C399-0721F29CEA8C}"/>
              </a:ext>
            </a:extLst>
          </p:cNvPr>
          <p:cNvSpPr txBox="1"/>
          <p:nvPr/>
        </p:nvSpPr>
        <p:spPr>
          <a:xfrm>
            <a:off x="240844" y="3186653"/>
            <a:ext cx="383243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Montserrat" panose="00000500000000000000" pitchFamily="2" charset="-52"/>
              </a:rPr>
              <a:t>Переход в разделы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Montserrat" panose="00000500000000000000" pitchFamily="2" charset="-52"/>
              </a:rPr>
              <a:t>Обо мне: изменение информации о себе (описание, опыт работы и т. д.)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Montserrat" panose="00000500000000000000" pitchFamily="2" charset="-52"/>
              </a:rPr>
              <a:t>Способ оплаты: изменение способа оплаты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Montserrat" panose="00000500000000000000" pitchFamily="2" charset="-52"/>
              </a:rPr>
              <a:t>Уведомления: настройка получения уведомления</a:t>
            </a:r>
          </a:p>
        </p:txBody>
      </p: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A5A3E268-D892-5C4C-E9DF-081E31868ADE}"/>
              </a:ext>
            </a:extLst>
          </p:cNvPr>
          <p:cNvCxnSpPr>
            <a:cxnSpLocks/>
          </p:cNvCxnSpPr>
          <p:nvPr/>
        </p:nvCxnSpPr>
        <p:spPr>
          <a:xfrm>
            <a:off x="4148795" y="3784134"/>
            <a:ext cx="288621" cy="0"/>
          </a:xfrm>
          <a:prstGeom prst="straightConnector1">
            <a:avLst/>
          </a:prstGeom>
          <a:ln w="19050">
            <a:solidFill>
              <a:srgbClr val="8771B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91F39ECD-B2AF-1B83-99CD-AC804A998943}"/>
              </a:ext>
            </a:extLst>
          </p:cNvPr>
          <p:cNvSpPr txBox="1"/>
          <p:nvPr/>
        </p:nvSpPr>
        <p:spPr>
          <a:xfrm>
            <a:off x="8263624" y="5130264"/>
            <a:ext cx="34756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Montserrat" panose="00000500000000000000" pitchFamily="2" charset="-52"/>
              </a:rPr>
              <a:t>Кнопка выхода из аккаунта</a:t>
            </a:r>
          </a:p>
        </p:txBody>
      </p: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516DE507-F220-E2D4-8DA0-EDD492277C44}"/>
              </a:ext>
            </a:extLst>
          </p:cNvPr>
          <p:cNvCxnSpPr>
            <a:cxnSpLocks/>
          </p:cNvCxnSpPr>
          <p:nvPr/>
        </p:nvCxnSpPr>
        <p:spPr>
          <a:xfrm flipH="1">
            <a:off x="7837990" y="5284153"/>
            <a:ext cx="338824" cy="0"/>
          </a:xfrm>
          <a:prstGeom prst="straightConnector1">
            <a:avLst/>
          </a:prstGeom>
          <a:ln w="19050">
            <a:solidFill>
              <a:srgbClr val="8771B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91415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0E4513-3935-9737-0474-6FF59CEFEC2E}"/>
              </a:ext>
            </a:extLst>
          </p:cNvPr>
          <p:cNvSpPr txBox="1">
            <a:spLocks/>
          </p:cNvSpPr>
          <p:nvPr/>
        </p:nvSpPr>
        <p:spPr>
          <a:xfrm>
            <a:off x="355699" y="671926"/>
            <a:ext cx="10964342" cy="14282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800" b="1" dirty="0">
                <a:latin typeface="Kharkiv" pitchFamily="2" charset="0"/>
              </a:rPr>
              <a:t>План разработки </a:t>
            </a:r>
            <a:endParaRPr lang="en-US" sz="4800" b="1" dirty="0">
              <a:latin typeface="Kharkiv" pitchFamily="2" charset="0"/>
            </a:endParaRPr>
          </a:p>
          <a:p>
            <a:pPr algn="l"/>
            <a:r>
              <a:rPr lang="ru-RU" sz="4800" b="1" dirty="0">
                <a:latin typeface="Kharkiv" pitchFamily="2" charset="0"/>
              </a:rPr>
              <a:t>будущего решения: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33FE6A05-CC04-289C-E8BD-B83CA2B24C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99108" y="447539"/>
            <a:ext cx="628159" cy="618188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39545F73-8AE4-C96E-6A58-3D5BB31446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627267" y="161480"/>
            <a:ext cx="364373" cy="358590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CE3334AE-EF8F-A42D-0130-98CB1922EF49}"/>
              </a:ext>
            </a:extLst>
          </p:cNvPr>
          <p:cNvSpPr txBox="1">
            <a:spLocks/>
          </p:cNvSpPr>
          <p:nvPr/>
        </p:nvSpPr>
        <p:spPr>
          <a:xfrm>
            <a:off x="1890431" y="2624850"/>
            <a:ext cx="772681" cy="135127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ru-RU" sz="7200" dirty="0">
                <a:latin typeface="Montserrat" panose="00000500000000000000" pitchFamily="2" charset="-52"/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407106-0CA0-4475-333E-2BBD7CBABF7E}"/>
              </a:ext>
            </a:extLst>
          </p:cNvPr>
          <p:cNvSpPr txBox="1"/>
          <p:nvPr/>
        </p:nvSpPr>
        <p:spPr>
          <a:xfrm>
            <a:off x="218288" y="4207161"/>
            <a:ext cx="3913767" cy="7022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400" dirty="0">
                <a:latin typeface="Montserrat" panose="00000500000000000000" pitchFamily="2" charset="-52"/>
              </a:rPr>
              <a:t>Разработка </a:t>
            </a:r>
            <a:endParaRPr lang="en-US" sz="1400" dirty="0">
              <a:latin typeface="Montserrat" panose="00000500000000000000" pitchFamily="2" charset="-52"/>
            </a:endParaRPr>
          </a:p>
          <a:p>
            <a:pPr algn="ctr">
              <a:lnSpc>
                <a:spcPct val="150000"/>
              </a:lnSpc>
            </a:pPr>
            <a:r>
              <a:rPr lang="ru-RU" sz="1400" dirty="0">
                <a:latin typeface="Montserrat" panose="00000500000000000000" pitchFamily="2" charset="-52"/>
              </a:rPr>
              <a:t>«Экономики проекта»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464F1B-700E-E6B1-B2B3-84C9A91A468A}"/>
              </a:ext>
            </a:extLst>
          </p:cNvPr>
          <p:cNvSpPr txBox="1"/>
          <p:nvPr/>
        </p:nvSpPr>
        <p:spPr>
          <a:xfrm>
            <a:off x="4610101" y="4207161"/>
            <a:ext cx="3075971" cy="7022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400" dirty="0">
                <a:latin typeface="Montserrat" panose="00000500000000000000" pitchFamily="2" charset="-52"/>
              </a:rPr>
              <a:t>Создание рабочей версии приложения</a:t>
            </a:r>
          </a:p>
        </p:txBody>
      </p: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9C9E98AC-70F8-974F-FC2F-8F2EF8CD49AD}"/>
              </a:ext>
            </a:extLst>
          </p:cNvPr>
          <p:cNvSpPr txBox="1">
            <a:spLocks/>
          </p:cNvSpPr>
          <p:nvPr/>
        </p:nvSpPr>
        <p:spPr>
          <a:xfrm>
            <a:off x="5796505" y="2624850"/>
            <a:ext cx="772681" cy="135127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ru-RU" sz="7200" dirty="0">
                <a:latin typeface="Montserrat" panose="00000500000000000000" pitchFamily="2" charset="-52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CCC2D8C-E8AD-8CF4-3EF0-8C8F62EB7835}"/>
              </a:ext>
            </a:extLst>
          </p:cNvPr>
          <p:cNvSpPr txBox="1"/>
          <p:nvPr/>
        </p:nvSpPr>
        <p:spPr>
          <a:xfrm>
            <a:off x="8164118" y="4207161"/>
            <a:ext cx="3397169" cy="7022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400" dirty="0">
                <a:latin typeface="Montserrat" panose="00000500000000000000" pitchFamily="2" charset="-52"/>
              </a:rPr>
              <a:t>Подключение базы со статьями по психологии</a:t>
            </a:r>
          </a:p>
        </p:txBody>
      </p:sp>
      <p:sp>
        <p:nvSpPr>
          <p:cNvPr id="23" name="Заголовок 1">
            <a:extLst>
              <a:ext uri="{FF2B5EF4-FFF2-40B4-BE49-F238E27FC236}">
                <a16:creationId xmlns:a16="http://schemas.microsoft.com/office/drawing/2014/main" id="{8DA7015D-522D-EC66-E2BD-CB6F56AB4B25}"/>
              </a:ext>
            </a:extLst>
          </p:cNvPr>
          <p:cNvSpPr txBox="1">
            <a:spLocks/>
          </p:cNvSpPr>
          <p:nvPr/>
        </p:nvSpPr>
        <p:spPr>
          <a:xfrm>
            <a:off x="9476363" y="2624850"/>
            <a:ext cx="772681" cy="135127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ru-RU" sz="7200" dirty="0">
                <a:latin typeface="Montserrat" panose="00000500000000000000" pitchFamily="2" charset="-52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1545276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5E9597-3A91-7918-EB6D-BE7768E3E26F}"/>
              </a:ext>
            </a:extLst>
          </p:cNvPr>
          <p:cNvSpPr txBox="1">
            <a:spLocks/>
          </p:cNvSpPr>
          <p:nvPr/>
        </p:nvSpPr>
        <p:spPr>
          <a:xfrm>
            <a:off x="645066" y="508735"/>
            <a:ext cx="8713537" cy="965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800" b="1" dirty="0">
                <a:latin typeface="Kharkiv" pitchFamily="2" charset="0"/>
              </a:rPr>
              <a:t>Вопросы к экспертам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D69C8B8A-0C6C-1352-7F71-953F783CCB46}"/>
              </a:ext>
            </a:extLst>
          </p:cNvPr>
          <p:cNvSpPr txBox="1">
            <a:spLocks/>
          </p:cNvSpPr>
          <p:nvPr/>
        </p:nvSpPr>
        <p:spPr>
          <a:xfrm>
            <a:off x="1619462" y="2199443"/>
            <a:ext cx="7739142" cy="135127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ru-RU" sz="1800" dirty="0">
                <a:latin typeface="Montserrat" panose="00000500000000000000" pitchFamily="2" charset="-52"/>
              </a:rPr>
              <a:t>Стали бы Вы пользоваться таким приложением? Порекомендовали бы Вы его?</a:t>
            </a:r>
          </a:p>
        </p:txBody>
      </p:sp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id="{DCF41AD0-31B6-D77C-89AC-2EF2A72F67A4}"/>
              </a:ext>
            </a:extLst>
          </p:cNvPr>
          <p:cNvCxnSpPr>
            <a:cxnSpLocks/>
          </p:cNvCxnSpPr>
          <p:nvPr/>
        </p:nvCxnSpPr>
        <p:spPr>
          <a:xfrm>
            <a:off x="821422" y="2483713"/>
            <a:ext cx="430008" cy="0"/>
          </a:xfrm>
          <a:prstGeom prst="straightConnector1">
            <a:avLst/>
          </a:prstGeom>
          <a:ln w="19050">
            <a:solidFill>
              <a:srgbClr val="8771B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D36E7680-835E-2A8A-4823-A547A06D90B5}"/>
              </a:ext>
            </a:extLst>
          </p:cNvPr>
          <p:cNvSpPr txBox="1">
            <a:spLocks/>
          </p:cNvSpPr>
          <p:nvPr/>
        </p:nvSpPr>
        <p:spPr>
          <a:xfrm>
            <a:off x="1619461" y="3691822"/>
            <a:ext cx="7739142" cy="135127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ru-RU" sz="1800" dirty="0">
                <a:latin typeface="Montserrat" panose="00000500000000000000" pitchFamily="2" charset="-52"/>
              </a:rPr>
              <a:t>Что на Ваш взгляд стоит добавить в мобильное приложение?</a:t>
            </a:r>
          </a:p>
        </p:txBody>
      </p: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C4F399AA-C0A0-D0B0-ACC7-603865117A5F}"/>
              </a:ext>
            </a:extLst>
          </p:cNvPr>
          <p:cNvCxnSpPr>
            <a:cxnSpLocks/>
          </p:cNvCxnSpPr>
          <p:nvPr/>
        </p:nvCxnSpPr>
        <p:spPr>
          <a:xfrm>
            <a:off x="821421" y="3976092"/>
            <a:ext cx="430008" cy="0"/>
          </a:xfrm>
          <a:prstGeom prst="straightConnector1">
            <a:avLst/>
          </a:prstGeom>
          <a:ln w="19050">
            <a:solidFill>
              <a:srgbClr val="8771B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8659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7CAFE8A-E170-BD3A-798C-18EB27CB99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24919" y="373584"/>
            <a:ext cx="3711724" cy="3592631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010A06F9-0F95-96CB-BB6B-4882999546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9941" y="3702947"/>
            <a:ext cx="5114452" cy="766478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ru-RU" sz="1800" dirty="0">
                <a:latin typeface="Montserrat" panose="00000500000000000000" pitchFamily="2" charset="-52"/>
              </a:rPr>
              <a:t>Мобильное приложение для психолога для работы с клиентами</a:t>
            </a: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384209E5-EDD6-CE82-615C-2378A94F60A8}"/>
              </a:ext>
            </a:extLst>
          </p:cNvPr>
          <p:cNvSpPr txBox="1">
            <a:spLocks/>
          </p:cNvSpPr>
          <p:nvPr/>
        </p:nvSpPr>
        <p:spPr>
          <a:xfrm>
            <a:off x="381279" y="2737747"/>
            <a:ext cx="5542384" cy="965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b="1" dirty="0">
                <a:latin typeface="Kharkiv" pitchFamily="2" charset="0"/>
              </a:rPr>
              <a:t>PSYCHOLIST</a:t>
            </a:r>
            <a:endParaRPr lang="ru-RU" sz="4800" b="1" dirty="0">
              <a:latin typeface="Kharkiv" pitchFamily="2" charset="0"/>
            </a:endParaRPr>
          </a:p>
        </p:txBody>
      </p:sp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id="{B20F11C7-2602-0F37-6008-40AD01B232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279" y="6293563"/>
            <a:ext cx="4246440" cy="381705"/>
          </a:xfrm>
        </p:spPr>
        <p:txBody>
          <a:bodyPr>
            <a:normAutofit/>
          </a:bodyPr>
          <a:lstStyle/>
          <a:p>
            <a:pPr algn="l"/>
            <a:r>
              <a:rPr lang="ru-RU" sz="1200" dirty="0">
                <a:latin typeface="Montserrat" panose="00000500000000000000" pitchFamily="2" charset="-52"/>
              </a:rPr>
              <a:t>Рабочая группа рынка</a:t>
            </a:r>
            <a:r>
              <a:rPr lang="en-US" sz="1200" dirty="0">
                <a:latin typeface="Montserrat" panose="00000500000000000000" pitchFamily="2" charset="-52"/>
              </a:rPr>
              <a:t> </a:t>
            </a:r>
            <a:r>
              <a:rPr lang="ru-RU" sz="1200" dirty="0">
                <a:latin typeface="Montserrat" panose="00000500000000000000" pitchFamily="2" charset="-52"/>
              </a:rPr>
              <a:t>НТИ </a:t>
            </a:r>
            <a:r>
              <a:rPr lang="en-US" sz="1200" dirty="0" err="1">
                <a:latin typeface="Montserrat" panose="00000500000000000000" pitchFamily="2" charset="-52"/>
              </a:rPr>
              <a:t>EduNet</a:t>
            </a:r>
            <a:endParaRPr lang="ru-RU" sz="1200" dirty="0">
              <a:latin typeface="Montserrat" panose="00000500000000000000" pitchFamily="2" charset="-52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AF519EE-24F4-CF0A-FBFD-D1EB9692C97C}"/>
              </a:ext>
            </a:extLst>
          </p:cNvPr>
          <p:cNvPicPr>
            <a:picLocks noChangeAspect="1"/>
          </p:cNvPicPr>
          <p:nvPr/>
        </p:nvPicPr>
        <p:blipFill>
          <a:blip r:embed="rId6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2" y="373584"/>
            <a:ext cx="2920482" cy="66514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1D35D95-DE14-D427-007A-BF9CAC0011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552161" y="2097928"/>
            <a:ext cx="3733333" cy="679365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2C1BD16-0916-8014-ACD2-19F7783DA76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942325" y="1238688"/>
            <a:ext cx="3854818" cy="701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6936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0E4513-3935-9737-0474-6FF59CEFEC2E}"/>
              </a:ext>
            </a:extLst>
          </p:cNvPr>
          <p:cNvSpPr txBox="1">
            <a:spLocks/>
          </p:cNvSpPr>
          <p:nvPr/>
        </p:nvSpPr>
        <p:spPr>
          <a:xfrm>
            <a:off x="355699" y="476693"/>
            <a:ext cx="8938771" cy="965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800" b="1" dirty="0">
                <a:latin typeface="Kharkiv" pitchFamily="2" charset="0"/>
              </a:rPr>
              <a:t>О компании-заказчике</a:t>
            </a: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B130D1F3-8044-CA39-9707-3958E8262E94}"/>
              </a:ext>
            </a:extLst>
          </p:cNvPr>
          <p:cNvGrpSpPr/>
          <p:nvPr/>
        </p:nvGrpSpPr>
        <p:grpSpPr>
          <a:xfrm rot="777685">
            <a:off x="9149047" y="237020"/>
            <a:ext cx="2971205" cy="977277"/>
            <a:chOff x="6701631" y="753176"/>
            <a:chExt cx="3237722" cy="1184987"/>
          </a:xfrm>
        </p:grpSpPr>
        <p:sp>
          <p:nvSpPr>
            <p:cNvPr id="3" name="Прямоугольник: скругленные углы 2">
              <a:extLst>
                <a:ext uri="{FF2B5EF4-FFF2-40B4-BE49-F238E27FC236}">
                  <a16:creationId xmlns:a16="http://schemas.microsoft.com/office/drawing/2014/main" id="{51944465-DD63-9C78-E170-5BB4278B3B69}"/>
                </a:ext>
              </a:extLst>
            </p:cNvPr>
            <p:cNvSpPr/>
            <p:nvPr/>
          </p:nvSpPr>
          <p:spPr>
            <a:xfrm>
              <a:off x="6701631" y="753176"/>
              <a:ext cx="3237722" cy="1184987"/>
            </a:xfrm>
            <a:prstGeom prst="roundRect">
              <a:avLst>
                <a:gd name="adj" fmla="val 50000"/>
              </a:avLst>
            </a:prstGeom>
            <a:solidFill>
              <a:srgbClr val="8771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dirty="0">
                  <a:latin typeface="Montserrat" panose="00000500000000000000" pitchFamily="2" charset="-52"/>
                </a:rPr>
                <a:t>Рабочая группа рынка </a:t>
              </a:r>
              <a:endParaRPr lang="en-US" sz="1400" dirty="0">
                <a:latin typeface="Montserrat" panose="00000500000000000000" pitchFamily="2" charset="-52"/>
              </a:endParaRPr>
            </a:p>
            <a:p>
              <a:pPr algn="ctr"/>
              <a:r>
                <a:rPr lang="ru-RU" sz="1400" dirty="0">
                  <a:latin typeface="Montserrat" panose="00000500000000000000" pitchFamily="2" charset="-52"/>
                </a:rPr>
                <a:t>НТИ </a:t>
              </a:r>
              <a:r>
                <a:rPr lang="ru-RU" sz="1400" dirty="0" err="1">
                  <a:latin typeface="Montserrat" panose="00000500000000000000" pitchFamily="2" charset="-52"/>
                </a:rPr>
                <a:t>EduNet</a:t>
              </a:r>
              <a:endParaRPr lang="ru-RU" sz="1400" dirty="0">
                <a:latin typeface="Montserrat" panose="00000500000000000000" pitchFamily="2" charset="-52"/>
              </a:endParaRPr>
            </a:p>
          </p:txBody>
        </p:sp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F4E86043-EE76-536C-11F3-F46203FE0C27}"/>
                </a:ext>
              </a:extLst>
            </p:cNvPr>
            <p:cNvSpPr/>
            <p:nvPr/>
          </p:nvSpPr>
          <p:spPr>
            <a:xfrm>
              <a:off x="6799603" y="836083"/>
              <a:ext cx="3041779" cy="1019173"/>
            </a:xfrm>
            <a:prstGeom prst="roundRect">
              <a:avLst>
                <a:gd name="adj" fmla="val 50000"/>
              </a:avLst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25F7CA8F-2D06-E66D-9FC1-223001640AD6}"/>
              </a:ext>
            </a:extLst>
          </p:cNvPr>
          <p:cNvSpPr txBox="1">
            <a:spLocks/>
          </p:cNvSpPr>
          <p:nvPr/>
        </p:nvSpPr>
        <p:spPr>
          <a:xfrm>
            <a:off x="1582138" y="1693818"/>
            <a:ext cx="7471597" cy="173517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ru-RU" sz="1800" dirty="0" err="1">
                <a:latin typeface="Montserrat" panose="00000500000000000000" pitchFamily="2" charset="-52"/>
              </a:rPr>
              <a:t>ЕduNet</a:t>
            </a:r>
            <a:r>
              <a:rPr lang="ru-RU" sz="1800" dirty="0">
                <a:latin typeface="Montserrat" panose="00000500000000000000" pitchFamily="2" charset="-52"/>
              </a:rPr>
              <a:t> – национальная технологическая инициатива по созданию рынка продуктов и сервисов, которые вовлекают человека в развитие и реализацию своего потенциала. Ключевыми векторами развития рынка являются : </a:t>
            </a:r>
          </a:p>
        </p:txBody>
      </p: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60517EF6-041C-0577-624A-7ADF165C8FF4}"/>
              </a:ext>
            </a:extLst>
          </p:cNvPr>
          <p:cNvCxnSpPr>
            <a:cxnSpLocks/>
          </p:cNvCxnSpPr>
          <p:nvPr/>
        </p:nvCxnSpPr>
        <p:spPr>
          <a:xfrm>
            <a:off x="784099" y="1978089"/>
            <a:ext cx="577243" cy="0"/>
          </a:xfrm>
          <a:prstGeom prst="straightConnector1">
            <a:avLst/>
          </a:prstGeom>
          <a:ln w="19050">
            <a:solidFill>
              <a:srgbClr val="8771B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33FE6A05-CC04-289C-E8BD-B83CA2B24C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19913" y="2677659"/>
            <a:ext cx="923219" cy="908565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39545F73-8AE4-C96E-6A58-3D5BB31446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1934" y="2214557"/>
            <a:ext cx="535528" cy="527028"/>
          </a:xfrm>
          <a:prstGeom prst="rect">
            <a:avLst/>
          </a:prstGeom>
        </p:spPr>
      </p:pic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349B4CDD-CF46-FBEF-E068-AE22B6C987C6}"/>
              </a:ext>
            </a:extLst>
          </p:cNvPr>
          <p:cNvGrpSpPr/>
          <p:nvPr/>
        </p:nvGrpSpPr>
        <p:grpSpPr>
          <a:xfrm>
            <a:off x="218288" y="3493647"/>
            <a:ext cx="3913767" cy="2607720"/>
            <a:chOff x="26452" y="3493647"/>
            <a:chExt cx="3913767" cy="2607720"/>
          </a:xfrm>
        </p:grpSpPr>
        <p:sp>
          <p:nvSpPr>
            <p:cNvPr id="6" name="Заголовок 1">
              <a:extLst>
                <a:ext uri="{FF2B5EF4-FFF2-40B4-BE49-F238E27FC236}">
                  <a16:creationId xmlns:a16="http://schemas.microsoft.com/office/drawing/2014/main" id="{CE3334AE-EF8F-A42D-0130-98CB1922EF49}"/>
                </a:ext>
              </a:extLst>
            </p:cNvPr>
            <p:cNvSpPr txBox="1">
              <a:spLocks/>
            </p:cNvSpPr>
            <p:nvPr/>
          </p:nvSpPr>
          <p:spPr>
            <a:xfrm>
              <a:off x="1707115" y="3493647"/>
              <a:ext cx="772681" cy="1351278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ru-RU" sz="7200" dirty="0">
                  <a:latin typeface="Montserrat" panose="00000500000000000000" pitchFamily="2" charset="-52"/>
                </a:rPr>
                <a:t>1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9407106-0CA0-4475-333E-2BBD7CBABF7E}"/>
                </a:ext>
              </a:extLst>
            </p:cNvPr>
            <p:cNvSpPr txBox="1"/>
            <p:nvPr/>
          </p:nvSpPr>
          <p:spPr>
            <a:xfrm>
              <a:off x="26452" y="5075958"/>
              <a:ext cx="3913767" cy="10254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ru-RU" sz="1400" dirty="0">
                  <a:latin typeface="Montserrat" panose="00000500000000000000" pitchFamily="2" charset="-52"/>
                </a:rPr>
                <a:t>Технологии и методологии, повышающие вовлеченность человека в процесс обучения и развития</a:t>
              </a:r>
            </a:p>
          </p:txBody>
        </p:sp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8BCA60AE-75AA-AA09-8943-196C276D38CF}"/>
              </a:ext>
            </a:extLst>
          </p:cNvPr>
          <p:cNvGrpSpPr/>
          <p:nvPr/>
        </p:nvGrpSpPr>
        <p:grpSpPr>
          <a:xfrm>
            <a:off x="4610101" y="3493647"/>
            <a:ext cx="3075971" cy="2284555"/>
            <a:chOff x="4352083" y="3493647"/>
            <a:chExt cx="3075971" cy="228455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6464F1B-700E-E6B1-B2B3-84C9A91A468A}"/>
                </a:ext>
              </a:extLst>
            </p:cNvPr>
            <p:cNvSpPr txBox="1"/>
            <p:nvPr/>
          </p:nvSpPr>
          <p:spPr>
            <a:xfrm>
              <a:off x="4352083" y="5075958"/>
              <a:ext cx="3075971" cy="7022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ru-RU" sz="1400" dirty="0">
                  <a:latin typeface="Montserrat" panose="00000500000000000000" pitchFamily="2" charset="-52"/>
                </a:rPr>
                <a:t>Построение процессов </a:t>
              </a:r>
            </a:p>
            <a:p>
              <a:pPr algn="ctr">
                <a:lnSpc>
                  <a:spcPct val="150000"/>
                </a:lnSpc>
              </a:pPr>
              <a:r>
                <a:rPr lang="ru-RU" sz="1400" dirty="0">
                  <a:latin typeface="Montserrat" panose="00000500000000000000" pitchFamily="2" charset="-52"/>
                </a:rPr>
                <a:t>на данных</a:t>
              </a:r>
            </a:p>
          </p:txBody>
        </p:sp>
        <p:sp>
          <p:nvSpPr>
            <p:cNvPr id="16" name="Заголовок 1">
              <a:extLst>
                <a:ext uri="{FF2B5EF4-FFF2-40B4-BE49-F238E27FC236}">
                  <a16:creationId xmlns:a16="http://schemas.microsoft.com/office/drawing/2014/main" id="{9C9E98AC-70F8-974F-FC2F-8F2EF8CD49AD}"/>
                </a:ext>
              </a:extLst>
            </p:cNvPr>
            <p:cNvSpPr txBox="1">
              <a:spLocks/>
            </p:cNvSpPr>
            <p:nvPr/>
          </p:nvSpPr>
          <p:spPr>
            <a:xfrm>
              <a:off x="5538487" y="3493647"/>
              <a:ext cx="772681" cy="1351278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ru-RU" sz="7200" dirty="0">
                  <a:latin typeface="Montserrat" panose="00000500000000000000" pitchFamily="2" charset="-52"/>
                </a:rPr>
                <a:t>2</a:t>
              </a:r>
            </a:p>
          </p:txBody>
        </p: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919B4C3F-21A5-DC16-413B-3093B6100155}"/>
              </a:ext>
            </a:extLst>
          </p:cNvPr>
          <p:cNvGrpSpPr/>
          <p:nvPr/>
        </p:nvGrpSpPr>
        <p:grpSpPr>
          <a:xfrm>
            <a:off x="8164118" y="3493647"/>
            <a:ext cx="3397169" cy="2607720"/>
            <a:chOff x="8059946" y="3493647"/>
            <a:chExt cx="3397169" cy="260772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CCC2D8C-E8AD-8CF4-3EF0-8C8F62EB7835}"/>
                </a:ext>
              </a:extLst>
            </p:cNvPr>
            <p:cNvSpPr txBox="1"/>
            <p:nvPr/>
          </p:nvSpPr>
          <p:spPr>
            <a:xfrm>
              <a:off x="8059946" y="5075958"/>
              <a:ext cx="3397169" cy="10254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ru-RU" sz="1400" dirty="0">
                  <a:latin typeface="Montserrat" panose="00000500000000000000" pitchFamily="2" charset="-52"/>
                </a:rPr>
                <a:t>Коллаборация  и интеграция , пространство для развития и реализации потенциала</a:t>
              </a:r>
            </a:p>
          </p:txBody>
        </p:sp>
        <p:sp>
          <p:nvSpPr>
            <p:cNvPr id="23" name="Заголовок 1">
              <a:extLst>
                <a:ext uri="{FF2B5EF4-FFF2-40B4-BE49-F238E27FC236}">
                  <a16:creationId xmlns:a16="http://schemas.microsoft.com/office/drawing/2014/main" id="{8DA7015D-522D-EC66-E2BD-CB6F56AB4B25}"/>
                </a:ext>
              </a:extLst>
            </p:cNvPr>
            <p:cNvSpPr txBox="1">
              <a:spLocks/>
            </p:cNvSpPr>
            <p:nvPr/>
          </p:nvSpPr>
          <p:spPr>
            <a:xfrm>
              <a:off x="9372191" y="3493647"/>
              <a:ext cx="772681" cy="1351278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ru-RU" sz="7200" dirty="0">
                  <a:latin typeface="Montserrat" panose="00000500000000000000" pitchFamily="2" charset="-52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594886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5E9597-3A91-7918-EB6D-BE7768E3E26F}"/>
              </a:ext>
            </a:extLst>
          </p:cNvPr>
          <p:cNvSpPr txBox="1">
            <a:spLocks/>
          </p:cNvSpPr>
          <p:nvPr/>
        </p:nvSpPr>
        <p:spPr>
          <a:xfrm>
            <a:off x="253180" y="-109435"/>
            <a:ext cx="11951261" cy="965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000" b="1" dirty="0">
                <a:latin typeface="Kharkiv" pitchFamily="2" charset="0"/>
              </a:rPr>
              <a:t>Ограничения и пожелания заказчика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D69C8B8A-0C6C-1352-7F71-953F783CCB46}"/>
              </a:ext>
            </a:extLst>
          </p:cNvPr>
          <p:cNvSpPr txBox="1">
            <a:spLocks/>
          </p:cNvSpPr>
          <p:nvPr/>
        </p:nvSpPr>
        <p:spPr>
          <a:xfrm>
            <a:off x="1603418" y="2186430"/>
            <a:ext cx="9497718" cy="9652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ru-RU" sz="1800" dirty="0">
                <a:latin typeface="Montserrat" panose="00000500000000000000" pitchFamily="2" charset="-52"/>
              </a:rPr>
              <a:t>Крайне мало платформ, помогающих начинающим психологам войти в профессию. При регистрации они запрашивают опыт работы и не предоставляют базу знаний. Решение задачи позволит занять пустую нишу на рынке приложений для психологов и их клиентов.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1E667FAC-6F9D-8222-DB53-76479974FA2E}"/>
              </a:ext>
            </a:extLst>
          </p:cNvPr>
          <p:cNvSpPr txBox="1">
            <a:spLocks/>
          </p:cNvSpPr>
          <p:nvPr/>
        </p:nvSpPr>
        <p:spPr>
          <a:xfrm>
            <a:off x="645066" y="1052868"/>
            <a:ext cx="10644976" cy="965200"/>
          </a:xfrm>
          <a:prstGeom prst="rect">
            <a:avLst/>
          </a:prstGeom>
        </p:spPr>
        <p:txBody>
          <a:bodyPr>
            <a:noAutofit/>
          </a:bodyPr>
          <a:lstStyle>
            <a:defPPr lvl="0">
              <a:defRPr lang="ru-RU"/>
            </a:defPPr>
            <a:lvl1pPr>
              <a:lnSpc>
                <a:spcPct val="150000"/>
              </a:lnSpc>
              <a:spcBef>
                <a:spcPct val="0"/>
              </a:spcBef>
              <a:buNone/>
              <a:defRPr>
                <a:latin typeface="Montserrat" panose="00000500000000000000" pitchFamily="2" charset="-52"/>
                <a:ea typeface="+mj-ea"/>
                <a:cs typeface="+mj-cs"/>
              </a:defRPr>
            </a:lvl1pPr>
          </a:lstStyle>
          <a:p>
            <a:r>
              <a:rPr lang="ru-RU" b="1" dirty="0"/>
              <a:t>Почему у заказчика появилась такая задача, какими проблемами она вызвана? Что улучшится в текущих процессах заказчика от решения этой задачи?</a:t>
            </a:r>
          </a:p>
        </p:txBody>
      </p: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40A5E30C-8D6F-89BA-D9CE-FD93A5FE78EA}"/>
              </a:ext>
            </a:extLst>
          </p:cNvPr>
          <p:cNvCxnSpPr>
            <a:cxnSpLocks/>
          </p:cNvCxnSpPr>
          <p:nvPr/>
        </p:nvCxnSpPr>
        <p:spPr>
          <a:xfrm>
            <a:off x="777387" y="2441793"/>
            <a:ext cx="577243" cy="0"/>
          </a:xfrm>
          <a:prstGeom prst="straightConnector1">
            <a:avLst/>
          </a:prstGeom>
          <a:ln w="19050">
            <a:solidFill>
              <a:srgbClr val="8771B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4C692513-087E-4F10-4AC5-B022015D4F79}"/>
              </a:ext>
            </a:extLst>
          </p:cNvPr>
          <p:cNvSpPr txBox="1">
            <a:spLocks/>
          </p:cNvSpPr>
          <p:nvPr/>
        </p:nvSpPr>
        <p:spPr>
          <a:xfrm>
            <a:off x="1523208" y="4767172"/>
            <a:ext cx="5982370" cy="9652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ru-RU" sz="1800" dirty="0">
                <a:latin typeface="Montserrat" panose="00000500000000000000" pitchFamily="2" charset="-52"/>
              </a:rPr>
              <a:t>Начинающие психологи, желающие заработать репутацию и найти клиентов онлайн. </a:t>
            </a: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220CF4C3-EF87-FD58-9084-F39952F3BEBD}"/>
              </a:ext>
            </a:extLst>
          </p:cNvPr>
          <p:cNvSpPr txBox="1">
            <a:spLocks/>
          </p:cNvSpPr>
          <p:nvPr/>
        </p:nvSpPr>
        <p:spPr>
          <a:xfrm>
            <a:off x="645066" y="4086698"/>
            <a:ext cx="10644976" cy="965200"/>
          </a:xfrm>
          <a:prstGeom prst="rect">
            <a:avLst/>
          </a:prstGeom>
        </p:spPr>
        <p:txBody>
          <a:bodyPr>
            <a:noAutofit/>
          </a:bodyPr>
          <a:lstStyle>
            <a:defPPr lvl="0">
              <a:defRPr lang="ru-RU"/>
            </a:defPPr>
            <a:lvl1pPr>
              <a:lnSpc>
                <a:spcPct val="150000"/>
              </a:lnSpc>
              <a:spcBef>
                <a:spcPct val="0"/>
              </a:spcBef>
              <a:buNone/>
              <a:defRPr>
                <a:latin typeface="Montserrat" panose="00000500000000000000" pitchFamily="2" charset="-52"/>
                <a:ea typeface="+mj-ea"/>
                <a:cs typeface="+mj-cs"/>
              </a:defRPr>
            </a:lvl1pPr>
          </a:lstStyle>
          <a:p>
            <a:r>
              <a:rPr lang="ru-RU" b="1" dirty="0"/>
              <a:t>Кто будет пользоваться предложенным решением?</a:t>
            </a:r>
          </a:p>
        </p:txBody>
      </p:sp>
      <p:pic>
        <p:nvPicPr>
          <p:cNvPr id="16" name="Рисунок 15" descr="Пользователь контур">
            <a:extLst>
              <a:ext uri="{FF2B5EF4-FFF2-40B4-BE49-F238E27FC236}">
                <a16:creationId xmlns:a16="http://schemas.microsoft.com/office/drawing/2014/main" id="{92B64E55-87E6-47C5-67F6-DC69E17748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4580" y="5529766"/>
            <a:ext cx="914400" cy="914400"/>
          </a:xfrm>
          <a:prstGeom prst="rect">
            <a:avLst/>
          </a:prstGeom>
        </p:spPr>
      </p:pic>
      <p:pic>
        <p:nvPicPr>
          <p:cNvPr id="18" name="Рисунок 17" descr="Офисный рабочий женский контур">
            <a:extLst>
              <a:ext uri="{FF2B5EF4-FFF2-40B4-BE49-F238E27FC236}">
                <a16:creationId xmlns:a16="http://schemas.microsoft.com/office/drawing/2014/main" id="{3F75E09D-FBB6-1A8A-DD2D-5B7D49B274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8808" y="4767172"/>
            <a:ext cx="914400" cy="914400"/>
          </a:xfrm>
          <a:prstGeom prst="rect">
            <a:avLst/>
          </a:prstGeom>
        </p:spPr>
      </p:pic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76CC2AF5-6742-3DF5-A46A-993E82255755}"/>
              </a:ext>
            </a:extLst>
          </p:cNvPr>
          <p:cNvSpPr txBox="1">
            <a:spLocks/>
          </p:cNvSpPr>
          <p:nvPr/>
        </p:nvSpPr>
        <p:spPr>
          <a:xfrm>
            <a:off x="5246231" y="5529766"/>
            <a:ext cx="5388349" cy="9652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50000"/>
              </a:lnSpc>
            </a:pPr>
            <a:r>
              <a:rPr lang="ru-RU" sz="1800" dirty="0">
                <a:latin typeface="Montserrat" panose="00000500000000000000" pitchFamily="2" charset="-52"/>
              </a:rPr>
              <a:t>Клиенты - это здоровые люди </a:t>
            </a:r>
          </a:p>
          <a:p>
            <a:pPr algn="r">
              <a:lnSpc>
                <a:spcPct val="150000"/>
              </a:lnSpc>
            </a:pPr>
            <a:r>
              <a:rPr lang="ru-RU" sz="1800" dirty="0">
                <a:latin typeface="Montserrat" panose="00000500000000000000" pitchFamily="2" charset="-52"/>
              </a:rPr>
              <a:t>с различными жизненными трудностями.</a:t>
            </a:r>
          </a:p>
        </p:txBody>
      </p:sp>
    </p:spTree>
    <p:extLst>
      <p:ext uri="{BB962C8B-B14F-4D97-AF65-F5344CB8AC3E}">
        <p14:creationId xmlns:p14="http://schemas.microsoft.com/office/powerpoint/2010/main" val="28817945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6F07CB4E-4BAC-B49A-2CB6-D45E12E9BB0C}"/>
              </a:ext>
            </a:extLst>
          </p:cNvPr>
          <p:cNvSpPr txBox="1">
            <a:spLocks/>
          </p:cNvSpPr>
          <p:nvPr/>
        </p:nvSpPr>
        <p:spPr>
          <a:xfrm>
            <a:off x="1603418" y="1050105"/>
            <a:ext cx="9497718" cy="9652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ru-RU" sz="1800" dirty="0">
                <a:latin typeface="Montserrat" panose="00000500000000000000" pitchFamily="2" charset="-52"/>
              </a:rPr>
              <a:t>От нас требуется прототип приложения с функционалом базы знаний для поиска и использования необходимых материалов и </a:t>
            </a:r>
            <a:r>
              <a:rPr lang="ru-RU" sz="1800" dirty="0" err="1">
                <a:latin typeface="Montserrat" panose="00000500000000000000" pitchFamily="2" charset="-52"/>
              </a:rPr>
              <a:t>трекера</a:t>
            </a:r>
            <a:r>
              <a:rPr lang="ru-RU" sz="1800" dirty="0">
                <a:latin typeface="Montserrat" panose="00000500000000000000" pitchFamily="2" charset="-52"/>
              </a:rPr>
              <a:t> для фиксации результатов применения методов в работе с клиентами.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ECB945A5-FC32-8706-5845-7182D49B83AC}"/>
              </a:ext>
            </a:extLst>
          </p:cNvPr>
          <p:cNvSpPr txBox="1">
            <a:spLocks/>
          </p:cNvSpPr>
          <p:nvPr/>
        </p:nvSpPr>
        <p:spPr>
          <a:xfrm>
            <a:off x="645066" y="293914"/>
            <a:ext cx="10644976" cy="965200"/>
          </a:xfrm>
          <a:prstGeom prst="rect">
            <a:avLst/>
          </a:prstGeom>
        </p:spPr>
        <p:txBody>
          <a:bodyPr>
            <a:noAutofit/>
          </a:bodyPr>
          <a:lstStyle>
            <a:defPPr lvl="0">
              <a:defRPr lang="ru-RU"/>
            </a:defPPr>
            <a:lvl1pPr>
              <a:lnSpc>
                <a:spcPct val="150000"/>
              </a:lnSpc>
              <a:spcBef>
                <a:spcPct val="0"/>
              </a:spcBef>
              <a:buNone/>
              <a:defRPr>
                <a:latin typeface="Montserrat" panose="00000500000000000000" pitchFamily="2" charset="-52"/>
                <a:ea typeface="+mj-ea"/>
                <a:cs typeface="+mj-cs"/>
              </a:defRPr>
            </a:lvl1pPr>
          </a:lstStyle>
          <a:p>
            <a:r>
              <a:rPr lang="ru-RU" b="1" dirty="0"/>
              <a:t>В каком виде заказчик хотел бы увидеть результат?</a:t>
            </a:r>
          </a:p>
        </p:txBody>
      </p: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B7BF50DF-CB33-1076-58B3-FC4837DE780A}"/>
              </a:ext>
            </a:extLst>
          </p:cNvPr>
          <p:cNvCxnSpPr>
            <a:cxnSpLocks/>
          </p:cNvCxnSpPr>
          <p:nvPr/>
        </p:nvCxnSpPr>
        <p:spPr>
          <a:xfrm>
            <a:off x="777387" y="1305468"/>
            <a:ext cx="577243" cy="0"/>
          </a:xfrm>
          <a:prstGeom prst="straightConnector1">
            <a:avLst/>
          </a:prstGeom>
          <a:ln w="19050">
            <a:solidFill>
              <a:srgbClr val="8771B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FEE08A93-9031-B417-A992-44C26FCE4414}"/>
              </a:ext>
            </a:extLst>
          </p:cNvPr>
          <p:cNvSpPr txBox="1">
            <a:spLocks/>
          </p:cNvSpPr>
          <p:nvPr/>
        </p:nvSpPr>
        <p:spPr>
          <a:xfrm>
            <a:off x="1603418" y="3348541"/>
            <a:ext cx="9497718" cy="9652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ru-RU" sz="1800" dirty="0">
                <a:latin typeface="Montserrat" panose="00000500000000000000" pitchFamily="2" charset="-52"/>
              </a:rPr>
              <a:t>Для формирования информационной базы мы будем брать проверенные статьи из бесплатных источников.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22DB3CFB-66EB-2F81-1CE3-750245A4848E}"/>
              </a:ext>
            </a:extLst>
          </p:cNvPr>
          <p:cNvSpPr txBox="1">
            <a:spLocks/>
          </p:cNvSpPr>
          <p:nvPr/>
        </p:nvSpPr>
        <p:spPr>
          <a:xfrm>
            <a:off x="645066" y="2801359"/>
            <a:ext cx="10644976" cy="965200"/>
          </a:xfrm>
          <a:prstGeom prst="rect">
            <a:avLst/>
          </a:prstGeom>
        </p:spPr>
        <p:txBody>
          <a:bodyPr>
            <a:noAutofit/>
          </a:bodyPr>
          <a:lstStyle>
            <a:defPPr lvl="0">
              <a:defRPr lang="ru-RU"/>
            </a:defPPr>
            <a:lvl1pPr>
              <a:lnSpc>
                <a:spcPct val="150000"/>
              </a:lnSpc>
              <a:spcBef>
                <a:spcPct val="0"/>
              </a:spcBef>
              <a:buNone/>
              <a:defRPr>
                <a:latin typeface="Montserrat" panose="00000500000000000000" pitchFamily="2" charset="-52"/>
                <a:ea typeface="+mj-ea"/>
                <a:cs typeface="+mj-cs"/>
              </a:defRPr>
            </a:lvl1pPr>
          </a:lstStyle>
          <a:p>
            <a:r>
              <a:rPr lang="ru-RU" b="1" dirty="0"/>
              <a:t>Откуда будут приходить данные  для вашего решения?</a:t>
            </a:r>
          </a:p>
        </p:txBody>
      </p: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2C75E88A-AC8D-BB1C-032C-CA5F5E4C5C23}"/>
              </a:ext>
            </a:extLst>
          </p:cNvPr>
          <p:cNvCxnSpPr>
            <a:cxnSpLocks/>
          </p:cNvCxnSpPr>
          <p:nvPr/>
        </p:nvCxnSpPr>
        <p:spPr>
          <a:xfrm>
            <a:off x="777387" y="3603904"/>
            <a:ext cx="577243" cy="0"/>
          </a:xfrm>
          <a:prstGeom prst="straightConnector1">
            <a:avLst/>
          </a:prstGeom>
          <a:ln w="19050">
            <a:solidFill>
              <a:srgbClr val="8771B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D35DC6C6-34A5-EE6A-53C8-3AD2FA057181}"/>
              </a:ext>
            </a:extLst>
          </p:cNvPr>
          <p:cNvSpPr txBox="1">
            <a:spLocks/>
          </p:cNvSpPr>
          <p:nvPr/>
        </p:nvSpPr>
        <p:spPr>
          <a:xfrm>
            <a:off x="1603418" y="5598886"/>
            <a:ext cx="9497718" cy="9652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ru-RU" sz="1800" dirty="0">
                <a:latin typeface="Montserrat" panose="00000500000000000000" pitchFamily="2" charset="-52"/>
              </a:rPr>
              <a:t>Дизайн будет создан в </a:t>
            </a:r>
            <a:r>
              <a:rPr lang="ru-RU" sz="1800" dirty="0" err="1">
                <a:latin typeface="Montserrat" panose="00000500000000000000" pitchFamily="2" charset="-52"/>
              </a:rPr>
              <a:t>Figma</a:t>
            </a:r>
            <a:r>
              <a:rPr lang="ru-RU" sz="1800" dirty="0">
                <a:latin typeface="Montserrat" panose="00000500000000000000" pitchFamily="2" charset="-52"/>
              </a:rPr>
              <a:t>, начальный MVP - в Тильде.</a:t>
            </a: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3480C05A-B923-3E87-5503-10E1976B5FD9}"/>
              </a:ext>
            </a:extLst>
          </p:cNvPr>
          <p:cNvSpPr txBox="1">
            <a:spLocks/>
          </p:cNvSpPr>
          <p:nvPr/>
        </p:nvSpPr>
        <p:spPr>
          <a:xfrm>
            <a:off x="645066" y="4569104"/>
            <a:ext cx="10644976" cy="965200"/>
          </a:xfrm>
          <a:prstGeom prst="rect">
            <a:avLst/>
          </a:prstGeom>
        </p:spPr>
        <p:txBody>
          <a:bodyPr>
            <a:noAutofit/>
          </a:bodyPr>
          <a:lstStyle>
            <a:defPPr lvl="0">
              <a:defRPr lang="ru-RU"/>
            </a:defPPr>
            <a:lvl1pPr>
              <a:lnSpc>
                <a:spcPct val="150000"/>
              </a:lnSpc>
              <a:spcBef>
                <a:spcPct val="0"/>
              </a:spcBef>
              <a:buNone/>
              <a:defRPr>
                <a:latin typeface="Montserrat" panose="00000500000000000000" pitchFamily="2" charset="-52"/>
                <a:ea typeface="+mj-ea"/>
                <a:cs typeface="+mj-cs"/>
              </a:defRPr>
            </a:lvl1pPr>
          </a:lstStyle>
          <a:p>
            <a:r>
              <a:rPr lang="ru-RU" b="1" dirty="0"/>
              <a:t>Какие технологии обязательно использовать? С какими технологиями в итоге должно быть совместимо ваше решение?</a:t>
            </a:r>
          </a:p>
        </p:txBody>
      </p: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446BC7A1-7576-9587-BB32-0627941FCE75}"/>
              </a:ext>
            </a:extLst>
          </p:cNvPr>
          <p:cNvCxnSpPr>
            <a:cxnSpLocks/>
          </p:cNvCxnSpPr>
          <p:nvPr/>
        </p:nvCxnSpPr>
        <p:spPr>
          <a:xfrm>
            <a:off x="777387" y="5854249"/>
            <a:ext cx="577243" cy="0"/>
          </a:xfrm>
          <a:prstGeom prst="straightConnector1">
            <a:avLst/>
          </a:prstGeom>
          <a:ln w="19050">
            <a:solidFill>
              <a:srgbClr val="8771B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E22639F-323A-53CC-20AC-F69F55DD26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1136" y="4831618"/>
            <a:ext cx="1780186" cy="172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2561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2D53CC-27E3-A40C-1628-622161B08AAD}"/>
              </a:ext>
            </a:extLst>
          </p:cNvPr>
          <p:cNvSpPr txBox="1">
            <a:spLocks/>
          </p:cNvSpPr>
          <p:nvPr/>
        </p:nvSpPr>
        <p:spPr>
          <a:xfrm>
            <a:off x="1603418" y="1607215"/>
            <a:ext cx="4900019" cy="9652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ru-RU" sz="1800" dirty="0">
                <a:latin typeface="Montserrat" panose="00000500000000000000" pitchFamily="2" charset="-52"/>
              </a:rPr>
              <a:t>На данный момент мы не опираемся на финансовую поддержку заказчика.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3C8E17C9-BE79-00B6-22BE-37D5192CDE9C}"/>
              </a:ext>
            </a:extLst>
          </p:cNvPr>
          <p:cNvSpPr txBox="1">
            <a:spLocks/>
          </p:cNvSpPr>
          <p:nvPr/>
        </p:nvSpPr>
        <p:spPr>
          <a:xfrm>
            <a:off x="645066" y="842804"/>
            <a:ext cx="10644976" cy="965200"/>
          </a:xfrm>
          <a:prstGeom prst="rect">
            <a:avLst/>
          </a:prstGeom>
        </p:spPr>
        <p:txBody>
          <a:bodyPr>
            <a:noAutofit/>
          </a:bodyPr>
          <a:lstStyle>
            <a:defPPr lvl="0">
              <a:defRPr lang="ru-RU"/>
            </a:defPPr>
            <a:lvl1pPr>
              <a:lnSpc>
                <a:spcPct val="150000"/>
              </a:lnSpc>
              <a:spcBef>
                <a:spcPct val="0"/>
              </a:spcBef>
              <a:buNone/>
              <a:defRPr>
                <a:latin typeface="Montserrat" panose="00000500000000000000" pitchFamily="2" charset="-52"/>
                <a:ea typeface="+mj-ea"/>
                <a:cs typeface="+mj-cs"/>
              </a:defRPr>
            </a:lvl1pPr>
          </a:lstStyle>
          <a:p>
            <a:r>
              <a:rPr lang="ru-RU" b="1" dirty="0"/>
              <a:t>Есть ли экономические или этические ограничения? Чем они вызваны?</a:t>
            </a: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BEC841F8-E1A6-7AC6-4674-F0C6EB040928}"/>
              </a:ext>
            </a:extLst>
          </p:cNvPr>
          <p:cNvSpPr txBox="1">
            <a:spLocks/>
          </p:cNvSpPr>
          <p:nvPr/>
        </p:nvSpPr>
        <p:spPr>
          <a:xfrm>
            <a:off x="1603418" y="5121632"/>
            <a:ext cx="9497718" cy="9652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ru-RU" sz="1800" dirty="0">
                <a:latin typeface="Montserrat" panose="00000500000000000000" pitchFamily="2" charset="-52"/>
              </a:rPr>
              <a:t>Нам предложили обратить внимание на онлайн-сервис «Ясно».</a:t>
            </a: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9025C5C9-68A9-9111-ECFB-87579993C3FF}"/>
              </a:ext>
            </a:extLst>
          </p:cNvPr>
          <p:cNvSpPr txBox="1">
            <a:spLocks/>
          </p:cNvSpPr>
          <p:nvPr/>
        </p:nvSpPr>
        <p:spPr>
          <a:xfrm>
            <a:off x="645066" y="4156432"/>
            <a:ext cx="11274218" cy="965200"/>
          </a:xfrm>
          <a:prstGeom prst="rect">
            <a:avLst/>
          </a:prstGeom>
        </p:spPr>
        <p:txBody>
          <a:bodyPr>
            <a:noAutofit/>
          </a:bodyPr>
          <a:lstStyle>
            <a:defPPr lvl="0">
              <a:defRPr lang="ru-RU"/>
            </a:defPPr>
            <a:lvl1pPr>
              <a:lnSpc>
                <a:spcPct val="150000"/>
              </a:lnSpc>
              <a:spcBef>
                <a:spcPct val="0"/>
              </a:spcBef>
              <a:buNone/>
              <a:defRPr>
                <a:latin typeface="Montserrat" panose="00000500000000000000" pitchFamily="2" charset="-52"/>
                <a:ea typeface="+mj-ea"/>
                <a:cs typeface="+mj-cs"/>
              </a:defRPr>
            </a:lvl1pPr>
          </a:lstStyle>
          <a:p>
            <a:r>
              <a:rPr lang="ru-RU" b="1" dirty="0"/>
              <a:t>Может ли заказчик порекомендовать, на каких конкурентов стоит обратить внимание?</a:t>
            </a:r>
          </a:p>
        </p:txBody>
      </p: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C476580A-A989-EE1C-E114-260DBC201FC5}"/>
              </a:ext>
            </a:extLst>
          </p:cNvPr>
          <p:cNvCxnSpPr>
            <a:cxnSpLocks/>
          </p:cNvCxnSpPr>
          <p:nvPr/>
        </p:nvCxnSpPr>
        <p:spPr>
          <a:xfrm>
            <a:off x="777387" y="5376995"/>
            <a:ext cx="577243" cy="0"/>
          </a:xfrm>
          <a:prstGeom prst="straightConnector1">
            <a:avLst/>
          </a:prstGeom>
          <a:ln w="19050">
            <a:solidFill>
              <a:srgbClr val="8771B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 descr="Блокировка контур">
            <a:extLst>
              <a:ext uri="{FF2B5EF4-FFF2-40B4-BE49-F238E27FC236}">
                <a16:creationId xmlns:a16="http://schemas.microsoft.com/office/drawing/2014/main" id="{0EAEC681-CF37-F8FE-3818-EA658BB6C4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04884" y="2746332"/>
            <a:ext cx="914400" cy="914400"/>
          </a:xfrm>
          <a:prstGeom prst="rect">
            <a:avLst/>
          </a:prstGeom>
        </p:spPr>
      </p:pic>
      <p:pic>
        <p:nvPicPr>
          <p:cNvPr id="17" name="Рисунок 16" descr="Деньги контур">
            <a:extLst>
              <a:ext uri="{FF2B5EF4-FFF2-40B4-BE49-F238E27FC236}">
                <a16:creationId xmlns:a16="http://schemas.microsoft.com/office/drawing/2014/main" id="{ACCEDEF0-34B5-526C-699B-2E2E62C21F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5627" y="1524721"/>
            <a:ext cx="914400" cy="914400"/>
          </a:xfrm>
          <a:prstGeom prst="rect">
            <a:avLst/>
          </a:prstGeom>
        </p:spPr>
      </p:pic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6DACEAB6-C034-57E8-C7A2-716D5E799125}"/>
              </a:ext>
            </a:extLst>
          </p:cNvPr>
          <p:cNvSpPr txBox="1">
            <a:spLocks/>
          </p:cNvSpPr>
          <p:nvPr/>
        </p:nvSpPr>
        <p:spPr>
          <a:xfrm>
            <a:off x="4132997" y="2746332"/>
            <a:ext cx="6871887" cy="9652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50000"/>
              </a:lnSpc>
            </a:pPr>
            <a:r>
              <a:rPr lang="ru-RU" sz="1800" dirty="0">
                <a:latin typeface="Montserrat" panose="00000500000000000000" pitchFamily="2" charset="-52"/>
              </a:rPr>
              <a:t>Данные, указанные в электронной медицинской карте клиента, должны быть строго конфиденциальны. 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5749BC7-485A-2B26-AEF0-2E54EF5937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83" b="89674" l="7255" r="93922">
                        <a14:foregroundMark x1="21961" y1="38043" x2="24118" y2="74457"/>
                        <a14:foregroundMark x1="24118" y1="74457" x2="22745" y2="78261"/>
                        <a14:foregroundMark x1="7451" y1="42391" x2="7451" y2="42391"/>
                        <a14:foregroundMark x1="7255" y1="77717" x2="7255" y2="77717"/>
                        <a14:foregroundMark x1="45098" y1="40761" x2="42278" y2="41311"/>
                        <a14:foregroundMark x1="34065" y1="66735" x2="35294" y2="76630"/>
                        <a14:foregroundMark x1="31544" y1="46440" x2="32154" y2="51351"/>
                        <a14:foregroundMark x1="35294" y1="76630" x2="45294" y2="67391"/>
                        <a14:foregroundMark x1="45294" y1="67391" x2="45294" y2="65761"/>
                        <a14:foregroundMark x1="53725" y1="29891" x2="56078" y2="77174"/>
                        <a14:foregroundMark x1="78176" y1="49383" x2="76863" y2="65761"/>
                        <a14:foregroundMark x1="79216" y1="36413" x2="78418" y2="46361"/>
                        <a14:foregroundMark x1="76863" y1="65761" x2="78431" y2="71739"/>
                        <a14:foregroundMark x1="92549" y1="47283" x2="93922" y2="58152"/>
                        <a14:foregroundMark x1="42745" y1="39674" x2="43137" y2="39674"/>
                        <a14:foregroundMark x1="43726" y1="41848" x2="44118" y2="44022"/>
                        <a14:foregroundMark x1="43628" y1="41304" x2="43726" y2="41848"/>
                        <a14:foregroundMark x1="42745" y1="36413" x2="43628" y2="41304"/>
                        <a14:backgroundMark x1="37647" y1="41304" x2="39216" y2="40761"/>
                        <a14:backgroundMark x1="39936" y1="46664" x2="33922" y2="62500"/>
                        <a14:backgroundMark x1="33922" y1="62500" x2="33922" y2="64130"/>
                        <a14:backgroundMark x1="35490" y1="43478" x2="34314" y2="50000"/>
                        <a14:backgroundMark x1="35490" y1="45109" x2="35098" y2="43478"/>
                        <a14:backgroundMark x1="35686" y1="42391" x2="39113" y2="42103"/>
                        <a14:backgroundMark x1="36275" y1="39130" x2="35098" y2="45109"/>
                        <a14:backgroundMark x1="33333" y1="60326" x2="35098" y2="64130"/>
                        <a14:backgroundMark x1="79412" y1="48913" x2="78627" y2="50543"/>
                        <a14:backgroundMark x1="41961" y1="41304" x2="41961" y2="41304"/>
                        <a14:backgroundMark x1="42745" y1="41848" x2="42745" y2="41848"/>
                        <a14:backgroundMark x1="42157" y1="41848" x2="42157" y2="4184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505450">
            <a:off x="8804419" y="5372431"/>
            <a:ext cx="2885484" cy="1041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841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2972F51-2F64-7D16-BB71-79D11656A1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585983" y="5381782"/>
            <a:ext cx="4354423" cy="2157237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A4853138-503B-5402-DD88-ECD3BC70AD17}"/>
              </a:ext>
            </a:extLst>
          </p:cNvPr>
          <p:cNvSpPr txBox="1">
            <a:spLocks/>
          </p:cNvSpPr>
          <p:nvPr/>
        </p:nvSpPr>
        <p:spPr>
          <a:xfrm>
            <a:off x="778133" y="282957"/>
            <a:ext cx="3730990" cy="965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800" b="1" dirty="0">
                <a:latin typeface="Kharkiv" pitchFamily="2" charset="0"/>
              </a:rPr>
              <a:t>Команда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C7CFEA7-386C-5790-A136-54F382336D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2368"/>
          <a:stretch/>
        </p:blipFill>
        <p:spPr>
          <a:xfrm>
            <a:off x="9914282" y="43900"/>
            <a:ext cx="1603772" cy="2500581"/>
          </a:xfrm>
          <a:prstGeom prst="round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A345550-C257-2B03-6A99-91E33547582B}"/>
              </a:ext>
            </a:extLst>
          </p:cNvPr>
          <p:cNvSpPr txBox="1"/>
          <p:nvPr/>
        </p:nvSpPr>
        <p:spPr>
          <a:xfrm>
            <a:off x="10183157" y="2612633"/>
            <a:ext cx="10660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Montserrat" panose="00000500000000000000" pitchFamily="2" charset="-52"/>
              </a:rPr>
              <a:t>Женя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E620FC5-21C1-170E-E212-7D9DB15B993F}"/>
              </a:ext>
            </a:extLst>
          </p:cNvPr>
          <p:cNvSpPr txBox="1"/>
          <p:nvPr/>
        </p:nvSpPr>
        <p:spPr>
          <a:xfrm>
            <a:off x="9342949" y="2935089"/>
            <a:ext cx="27464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Montserrat" panose="00000500000000000000" pitchFamily="2" charset="-52"/>
              </a:rPr>
              <a:t>Генератор идей - </a:t>
            </a:r>
          </a:p>
          <a:p>
            <a:pPr algn="ctr"/>
            <a:r>
              <a:rPr lang="ru-RU" sz="1400" dirty="0">
                <a:latin typeface="Montserrat" panose="00000500000000000000" pitchFamily="2" charset="-52"/>
              </a:rPr>
              <a:t>критик</a:t>
            </a:r>
          </a:p>
        </p:txBody>
      </p: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FA9283B5-0B31-972B-5261-F0DB90D06060}"/>
              </a:ext>
            </a:extLst>
          </p:cNvPr>
          <p:cNvGrpSpPr/>
          <p:nvPr/>
        </p:nvGrpSpPr>
        <p:grpSpPr>
          <a:xfrm>
            <a:off x="4217225" y="2015088"/>
            <a:ext cx="2746439" cy="3292427"/>
            <a:chOff x="4424512" y="861318"/>
            <a:chExt cx="2746439" cy="3292427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8A18E0CE-4C7F-C3B6-C245-ED817079A0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/>
            <a:srcRect r="14253" b="12368"/>
            <a:stretch/>
          </p:blipFill>
          <p:spPr>
            <a:xfrm>
              <a:off x="4982457" y="861318"/>
              <a:ext cx="1630548" cy="2500581"/>
            </a:xfrm>
            <a:prstGeom prst="round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AC76A61-B066-BA7E-242D-F346E6379489}"/>
                </a:ext>
              </a:extLst>
            </p:cNvPr>
            <p:cNvSpPr txBox="1"/>
            <p:nvPr/>
          </p:nvSpPr>
          <p:spPr>
            <a:xfrm>
              <a:off x="5096513" y="3476636"/>
              <a:ext cx="140243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dirty="0" err="1">
                  <a:latin typeface="Montserrat" panose="00000500000000000000" pitchFamily="2" charset="-52"/>
                </a:rPr>
                <a:t>Ленара</a:t>
              </a:r>
              <a:endParaRPr lang="ru-RU" dirty="0">
                <a:latin typeface="Montserrat" panose="00000500000000000000" pitchFamily="2" charset="-52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E5560DA-E65F-73D6-EA18-B2986CB3D647}"/>
                </a:ext>
              </a:extLst>
            </p:cNvPr>
            <p:cNvSpPr txBox="1"/>
            <p:nvPr/>
          </p:nvSpPr>
          <p:spPr>
            <a:xfrm>
              <a:off x="4424512" y="3845968"/>
              <a:ext cx="274643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1400" dirty="0">
                  <a:latin typeface="Montserrat" panose="00000500000000000000" pitchFamily="2" charset="-52"/>
                </a:rPr>
                <a:t>Лидер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868AD813-B739-468C-115D-7FA4B03E9B21}"/>
              </a:ext>
            </a:extLst>
          </p:cNvPr>
          <p:cNvSpPr txBox="1"/>
          <p:nvPr/>
        </p:nvSpPr>
        <p:spPr>
          <a:xfrm>
            <a:off x="778133" y="5898911"/>
            <a:ext cx="32128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Montserrat" panose="00000500000000000000" pitchFamily="2" charset="-52"/>
              </a:rPr>
              <a:t>Маргарита  Петровна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264E25D-D32A-3692-A5F7-F326D0A1D01B}"/>
              </a:ext>
            </a:extLst>
          </p:cNvPr>
          <p:cNvSpPr txBox="1"/>
          <p:nvPr/>
        </p:nvSpPr>
        <p:spPr>
          <a:xfrm>
            <a:off x="930886" y="6268243"/>
            <a:ext cx="274643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Montserrat" panose="00000500000000000000" pitchFamily="2" charset="-52"/>
              </a:rPr>
              <a:t>Наставник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67DAB2C-4E70-9094-AF59-5CC8D7ACE0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9" r="15015"/>
          <a:stretch/>
        </p:blipFill>
        <p:spPr bwMode="auto">
          <a:xfrm>
            <a:off x="778133" y="1661877"/>
            <a:ext cx="3212835" cy="399884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4E557D5-7EEF-7D1C-6E6E-180198F5561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436" r="10440" b="5857"/>
          <a:stretch/>
        </p:blipFill>
        <p:spPr>
          <a:xfrm>
            <a:off x="7045913" y="81289"/>
            <a:ext cx="1650211" cy="2500581"/>
          </a:xfrm>
          <a:prstGeom prst="round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8FA9B8A-030C-FDF8-29C5-ADD7FA762E23}"/>
              </a:ext>
            </a:extLst>
          </p:cNvPr>
          <p:cNvSpPr txBox="1"/>
          <p:nvPr/>
        </p:nvSpPr>
        <p:spPr>
          <a:xfrm>
            <a:off x="7338007" y="2612633"/>
            <a:ext cx="10660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Montserrat" panose="00000500000000000000" pitchFamily="2" charset="-52"/>
              </a:rPr>
              <a:t>Алина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8071CC9-0707-1B28-5BA9-66864EFA9F38}"/>
              </a:ext>
            </a:extLst>
          </p:cNvPr>
          <p:cNvSpPr txBox="1"/>
          <p:nvPr/>
        </p:nvSpPr>
        <p:spPr>
          <a:xfrm>
            <a:off x="6633102" y="2935090"/>
            <a:ext cx="247583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Montserrat" panose="00000500000000000000" pitchFamily="2" charset="-52"/>
              </a:rPr>
              <a:t>Генератор идей - аналитик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5677B2C-5319-88CB-F69E-CF429BB161EE}"/>
              </a:ext>
            </a:extLst>
          </p:cNvPr>
          <p:cNvSpPr txBox="1"/>
          <p:nvPr/>
        </p:nvSpPr>
        <p:spPr>
          <a:xfrm>
            <a:off x="7338007" y="6161882"/>
            <a:ext cx="10660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Montserrat" panose="00000500000000000000" pitchFamily="2" charset="-52"/>
              </a:rPr>
              <a:t>Маша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AC1A7D3-E6C2-F4EF-5999-AF64EDF0B903}"/>
              </a:ext>
            </a:extLst>
          </p:cNvPr>
          <p:cNvSpPr txBox="1"/>
          <p:nvPr/>
        </p:nvSpPr>
        <p:spPr>
          <a:xfrm>
            <a:off x="6772749" y="6486238"/>
            <a:ext cx="219653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Montserrat" panose="00000500000000000000" pitchFamily="2" charset="-52"/>
              </a:rPr>
              <a:t>Дизайнер - аналитик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26AA648-4FF3-653A-CA72-E1A439212D4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/>
          <a:srcRect l="15738" t="12368"/>
          <a:stretch/>
        </p:blipFill>
        <p:spPr>
          <a:xfrm>
            <a:off x="7069132" y="3661301"/>
            <a:ext cx="1603772" cy="2500581"/>
          </a:xfrm>
          <a:prstGeom prst="round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17D82FA-CAA2-BC1E-B49D-F324D992790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/>
          <a:srcRect l="9066" r="5784" b="5857"/>
          <a:stretch/>
        </p:blipFill>
        <p:spPr>
          <a:xfrm>
            <a:off x="9891063" y="3661301"/>
            <a:ext cx="1650210" cy="2500581"/>
          </a:xfrm>
          <a:prstGeom prst="round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B160C79-7081-E5F2-DEAB-2AC45500C91C}"/>
              </a:ext>
            </a:extLst>
          </p:cNvPr>
          <p:cNvSpPr txBox="1"/>
          <p:nvPr/>
        </p:nvSpPr>
        <p:spPr>
          <a:xfrm>
            <a:off x="10014950" y="6165503"/>
            <a:ext cx="14024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Montserrat" panose="00000500000000000000" pitchFamily="2" charset="-52"/>
              </a:rPr>
              <a:t>Азалия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BFC1551-C00B-8185-265B-7025E89D69C0}"/>
              </a:ext>
            </a:extLst>
          </p:cNvPr>
          <p:cNvSpPr txBox="1"/>
          <p:nvPr/>
        </p:nvSpPr>
        <p:spPr>
          <a:xfrm>
            <a:off x="9342949" y="6489859"/>
            <a:ext cx="274643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Montserrat" panose="00000500000000000000" pitchFamily="2" charset="-52"/>
              </a:rPr>
              <a:t>Дизайнер - оформитель</a:t>
            </a:r>
          </a:p>
        </p:txBody>
      </p:sp>
    </p:spTree>
    <p:extLst>
      <p:ext uri="{BB962C8B-B14F-4D97-AF65-F5344CB8AC3E}">
        <p14:creationId xmlns:p14="http://schemas.microsoft.com/office/powerpoint/2010/main" val="15220288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0E4513-3935-9737-0474-6FF59CEFEC2E}"/>
              </a:ext>
            </a:extLst>
          </p:cNvPr>
          <p:cNvSpPr txBox="1">
            <a:spLocks/>
          </p:cNvSpPr>
          <p:nvPr/>
        </p:nvSpPr>
        <p:spPr>
          <a:xfrm>
            <a:off x="355699" y="476693"/>
            <a:ext cx="10964342" cy="965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800" b="1" dirty="0">
                <a:latin typeface="Kharkiv" pitchFamily="2" charset="0"/>
              </a:rPr>
              <a:t>План работы на </a:t>
            </a:r>
            <a:r>
              <a:rPr lang="ru-RU" sz="4800" b="1" dirty="0" err="1">
                <a:latin typeface="Kharkiv" pitchFamily="2" charset="0"/>
              </a:rPr>
              <a:t>Хакатон</a:t>
            </a:r>
            <a:r>
              <a:rPr lang="ru-RU" sz="4800" b="1" dirty="0">
                <a:latin typeface="Kharkiv" pitchFamily="2" charset="0"/>
              </a:rPr>
              <a:t>: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33FE6A05-CC04-289C-E8BD-B83CA2B24C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99108" y="447539"/>
            <a:ext cx="628159" cy="618188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39545F73-8AE4-C96E-6A58-3D5BB31446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627267" y="161480"/>
            <a:ext cx="364373" cy="358590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CE3334AE-EF8F-A42D-0130-98CB1922EF49}"/>
              </a:ext>
            </a:extLst>
          </p:cNvPr>
          <p:cNvSpPr txBox="1">
            <a:spLocks/>
          </p:cNvSpPr>
          <p:nvPr/>
        </p:nvSpPr>
        <p:spPr>
          <a:xfrm>
            <a:off x="1890431" y="1497090"/>
            <a:ext cx="772681" cy="135127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ru-RU" sz="7200" dirty="0">
                <a:latin typeface="Montserrat" panose="00000500000000000000" pitchFamily="2" charset="-52"/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407106-0CA0-4475-333E-2BBD7CBABF7E}"/>
              </a:ext>
            </a:extLst>
          </p:cNvPr>
          <p:cNvSpPr txBox="1"/>
          <p:nvPr/>
        </p:nvSpPr>
        <p:spPr>
          <a:xfrm>
            <a:off x="218288" y="3079401"/>
            <a:ext cx="3913767" cy="7022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400" dirty="0">
                <a:latin typeface="Montserrat" panose="00000500000000000000" pitchFamily="2" charset="-52"/>
              </a:rPr>
              <a:t>Обзор деятельности </a:t>
            </a:r>
          </a:p>
          <a:p>
            <a:pPr algn="ctr">
              <a:lnSpc>
                <a:spcPct val="150000"/>
              </a:lnSpc>
            </a:pPr>
            <a:r>
              <a:rPr lang="ru-RU" sz="1400" dirty="0">
                <a:latin typeface="Montserrat" panose="00000500000000000000" pitchFamily="2" charset="-52"/>
              </a:rPr>
              <a:t>заказчика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464F1B-700E-E6B1-B2B3-84C9A91A468A}"/>
              </a:ext>
            </a:extLst>
          </p:cNvPr>
          <p:cNvSpPr txBox="1"/>
          <p:nvPr/>
        </p:nvSpPr>
        <p:spPr>
          <a:xfrm>
            <a:off x="4610101" y="3079401"/>
            <a:ext cx="3075971" cy="7022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400" dirty="0">
                <a:latin typeface="Montserrat" panose="00000500000000000000" pitchFamily="2" charset="-52"/>
              </a:rPr>
              <a:t>Рассмотрение пожеланий и ограничений заказчика</a:t>
            </a:r>
          </a:p>
        </p:txBody>
      </p: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9C9E98AC-70F8-974F-FC2F-8F2EF8CD49AD}"/>
              </a:ext>
            </a:extLst>
          </p:cNvPr>
          <p:cNvSpPr txBox="1">
            <a:spLocks/>
          </p:cNvSpPr>
          <p:nvPr/>
        </p:nvSpPr>
        <p:spPr>
          <a:xfrm>
            <a:off x="5796505" y="1497090"/>
            <a:ext cx="772681" cy="135127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ru-RU" sz="7200" dirty="0">
                <a:latin typeface="Montserrat" panose="00000500000000000000" pitchFamily="2" charset="-52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CCC2D8C-E8AD-8CF4-3EF0-8C8F62EB7835}"/>
              </a:ext>
            </a:extLst>
          </p:cNvPr>
          <p:cNvSpPr txBox="1"/>
          <p:nvPr/>
        </p:nvSpPr>
        <p:spPr>
          <a:xfrm>
            <a:off x="8164118" y="3079401"/>
            <a:ext cx="3397169" cy="10254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400" dirty="0">
                <a:latin typeface="Montserrat" panose="00000500000000000000" pitchFamily="2" charset="-52"/>
              </a:rPr>
              <a:t>Проведение проблемного интервью с психологами (опытными и начинающими)</a:t>
            </a:r>
          </a:p>
        </p:txBody>
      </p:sp>
      <p:sp>
        <p:nvSpPr>
          <p:cNvPr id="23" name="Заголовок 1">
            <a:extLst>
              <a:ext uri="{FF2B5EF4-FFF2-40B4-BE49-F238E27FC236}">
                <a16:creationId xmlns:a16="http://schemas.microsoft.com/office/drawing/2014/main" id="{8DA7015D-522D-EC66-E2BD-CB6F56AB4B25}"/>
              </a:ext>
            </a:extLst>
          </p:cNvPr>
          <p:cNvSpPr txBox="1">
            <a:spLocks/>
          </p:cNvSpPr>
          <p:nvPr/>
        </p:nvSpPr>
        <p:spPr>
          <a:xfrm>
            <a:off x="9476363" y="1497090"/>
            <a:ext cx="772681" cy="135127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ru-RU" sz="7200" dirty="0">
                <a:latin typeface="Montserrat" panose="00000500000000000000" pitchFamily="2" charset="-52"/>
              </a:rPr>
              <a:t>3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39FBAB12-0749-02F1-476A-8B3AC449FC7C}"/>
              </a:ext>
            </a:extLst>
          </p:cNvPr>
          <p:cNvSpPr txBox="1">
            <a:spLocks/>
          </p:cNvSpPr>
          <p:nvPr/>
        </p:nvSpPr>
        <p:spPr>
          <a:xfrm>
            <a:off x="1738031" y="4157095"/>
            <a:ext cx="772681" cy="135127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ru-RU" sz="7200" dirty="0">
                <a:latin typeface="Montserrat" panose="00000500000000000000" pitchFamily="2" charset="-52"/>
              </a:rPr>
              <a:t>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4BD335-54C0-7DBA-28DE-64AE165AEDCF}"/>
              </a:ext>
            </a:extLst>
          </p:cNvPr>
          <p:cNvSpPr txBox="1"/>
          <p:nvPr/>
        </p:nvSpPr>
        <p:spPr>
          <a:xfrm>
            <a:off x="218288" y="5739406"/>
            <a:ext cx="3913767" cy="7022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400" dirty="0">
                <a:latin typeface="Montserrat" panose="00000500000000000000" pitchFamily="2" charset="-52"/>
              </a:rPr>
              <a:t>Проведение консультации </a:t>
            </a:r>
          </a:p>
          <a:p>
            <a:pPr algn="ctr">
              <a:lnSpc>
                <a:spcPct val="150000"/>
              </a:lnSpc>
            </a:pPr>
            <a:r>
              <a:rPr lang="ru-RU" sz="1400" dirty="0">
                <a:latin typeface="Montserrat" panose="00000500000000000000" pitchFamily="2" charset="-52"/>
              </a:rPr>
              <a:t>с юристом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F7D1D91-1221-0CA3-10B8-2ECF0BE34D76}"/>
              </a:ext>
            </a:extLst>
          </p:cNvPr>
          <p:cNvSpPr txBox="1"/>
          <p:nvPr/>
        </p:nvSpPr>
        <p:spPr>
          <a:xfrm>
            <a:off x="4610101" y="5739406"/>
            <a:ext cx="3075971" cy="7022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400" dirty="0">
                <a:latin typeface="Montserrat" panose="00000500000000000000" pitchFamily="2" charset="-52"/>
              </a:rPr>
              <a:t>Разработка </a:t>
            </a:r>
            <a:r>
              <a:rPr lang="en-US" sz="1400" dirty="0">
                <a:latin typeface="Montserrat" panose="00000500000000000000" pitchFamily="2" charset="-52"/>
              </a:rPr>
              <a:t>user-flow (</a:t>
            </a:r>
            <a:r>
              <a:rPr lang="ru-RU" sz="1400" dirty="0">
                <a:latin typeface="Montserrat" panose="00000500000000000000" pitchFamily="2" charset="-52"/>
              </a:rPr>
              <a:t>карты пользователя)</a:t>
            </a: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3F2EE908-7F6C-8503-1BEA-6CBE19B3671A}"/>
              </a:ext>
            </a:extLst>
          </p:cNvPr>
          <p:cNvSpPr txBox="1">
            <a:spLocks/>
          </p:cNvSpPr>
          <p:nvPr/>
        </p:nvSpPr>
        <p:spPr>
          <a:xfrm>
            <a:off x="5796505" y="4157095"/>
            <a:ext cx="772681" cy="135127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ru-RU" sz="7200" dirty="0">
                <a:latin typeface="Montserrat" panose="00000500000000000000" pitchFamily="2" charset="-52"/>
              </a:rPr>
              <a:t>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82178FF-2650-483E-425F-684899B389F3}"/>
              </a:ext>
            </a:extLst>
          </p:cNvPr>
          <p:cNvSpPr txBox="1"/>
          <p:nvPr/>
        </p:nvSpPr>
        <p:spPr>
          <a:xfrm>
            <a:off x="8164118" y="5739406"/>
            <a:ext cx="3397169" cy="7022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400" dirty="0">
                <a:latin typeface="Montserrat" panose="00000500000000000000" pitchFamily="2" charset="-52"/>
              </a:rPr>
              <a:t>Создание дизайна </a:t>
            </a:r>
          </a:p>
          <a:p>
            <a:pPr algn="ctr">
              <a:lnSpc>
                <a:spcPct val="150000"/>
              </a:lnSpc>
            </a:pPr>
            <a:r>
              <a:rPr lang="ru-RU" sz="1400" dirty="0">
                <a:latin typeface="Montserrat" panose="00000500000000000000" pitchFamily="2" charset="-52"/>
              </a:rPr>
              <a:t>приложения</a:t>
            </a:r>
          </a:p>
        </p:txBody>
      </p:sp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E9E834EC-B142-70E9-5E8F-72DFF44D425F}"/>
              </a:ext>
            </a:extLst>
          </p:cNvPr>
          <p:cNvSpPr txBox="1">
            <a:spLocks/>
          </p:cNvSpPr>
          <p:nvPr/>
        </p:nvSpPr>
        <p:spPr>
          <a:xfrm>
            <a:off x="9476363" y="4157095"/>
            <a:ext cx="772681" cy="135127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ru-RU" sz="7200" dirty="0">
                <a:latin typeface="Montserrat" panose="00000500000000000000" pitchFamily="2" charset="-52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2868762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DF9B518F-0100-71D9-EBAC-30CA95038B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6159" y="5037572"/>
            <a:ext cx="1780186" cy="172531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BDDAB8-546F-B0F6-C252-53C6F0547354}"/>
              </a:ext>
            </a:extLst>
          </p:cNvPr>
          <p:cNvSpPr txBox="1">
            <a:spLocks/>
          </p:cNvSpPr>
          <p:nvPr/>
        </p:nvSpPr>
        <p:spPr>
          <a:xfrm>
            <a:off x="629797" y="221336"/>
            <a:ext cx="11186150" cy="48000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latin typeface="Kharkiv" pitchFamily="2" charset="0"/>
              </a:rPr>
              <a:t>Принцип работы приложения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14E5E2-658F-D21D-4D33-5C0C05E4EF43}"/>
              </a:ext>
            </a:extLst>
          </p:cNvPr>
          <p:cNvSpPr txBox="1"/>
          <p:nvPr/>
        </p:nvSpPr>
        <p:spPr>
          <a:xfrm>
            <a:off x="514367" y="1118536"/>
            <a:ext cx="27574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Kharkiv" pitchFamily="2" charset="0"/>
              </a:rPr>
              <a:t>Экран входа </a:t>
            </a:r>
          </a:p>
          <a:p>
            <a:r>
              <a:rPr lang="ru-RU" sz="2400" dirty="0">
                <a:latin typeface="Kharkiv" pitchFamily="2" charset="0"/>
              </a:rPr>
              <a:t>в аккаунт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2B5266-4D62-5208-E453-CE7A49AF937F}"/>
              </a:ext>
            </a:extLst>
          </p:cNvPr>
          <p:cNvSpPr txBox="1"/>
          <p:nvPr/>
        </p:nvSpPr>
        <p:spPr>
          <a:xfrm>
            <a:off x="597609" y="2690336"/>
            <a:ext cx="347567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Montserrat" panose="00000500000000000000" pitchFamily="2" charset="-52"/>
              </a:rPr>
              <a:t>Пользователь вводит </a:t>
            </a:r>
            <a:r>
              <a:rPr lang="en-US" sz="1400" dirty="0">
                <a:latin typeface="Montserrat" panose="00000500000000000000" pitchFamily="2" charset="-52"/>
              </a:rPr>
              <a:t>Email </a:t>
            </a:r>
            <a:r>
              <a:rPr lang="ru-RU" sz="1400" dirty="0">
                <a:latin typeface="Montserrat" panose="00000500000000000000" pitchFamily="2" charset="-52"/>
              </a:rPr>
              <a:t>или номер телефона и пароль, чтобы зайти в аккаунт</a:t>
            </a:r>
          </a:p>
        </p:txBody>
      </p: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3CB3A79D-D8A2-D616-3CF2-01BB2CD09E11}"/>
              </a:ext>
            </a:extLst>
          </p:cNvPr>
          <p:cNvCxnSpPr>
            <a:cxnSpLocks/>
          </p:cNvCxnSpPr>
          <p:nvPr/>
        </p:nvCxnSpPr>
        <p:spPr>
          <a:xfrm>
            <a:off x="4026159" y="3016333"/>
            <a:ext cx="288621" cy="0"/>
          </a:xfrm>
          <a:prstGeom prst="straightConnector1">
            <a:avLst/>
          </a:prstGeom>
          <a:ln w="19050">
            <a:solidFill>
              <a:srgbClr val="8771B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205CC0C-5AA2-7D4F-3372-4C72D0826C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04" t="6666" r="28928" b="6689"/>
          <a:stretch/>
        </p:blipFill>
        <p:spPr>
          <a:xfrm>
            <a:off x="4339280" y="686221"/>
            <a:ext cx="3254241" cy="59420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6235310-4D28-8AD9-5BEC-EDB8DDF2682D}"/>
              </a:ext>
            </a:extLst>
          </p:cNvPr>
          <p:cNvSpPr txBox="1"/>
          <p:nvPr/>
        </p:nvSpPr>
        <p:spPr>
          <a:xfrm>
            <a:off x="629797" y="4035158"/>
            <a:ext cx="34756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Montserrat" panose="00000500000000000000" pitchFamily="2" charset="-52"/>
              </a:rPr>
              <a:t>Нажимает на кнопку «Войти», чтобы войти в аккаунт</a:t>
            </a:r>
          </a:p>
        </p:txBody>
      </p: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80872B52-863F-DC3C-218F-81A9572951F4}"/>
              </a:ext>
            </a:extLst>
          </p:cNvPr>
          <p:cNvCxnSpPr>
            <a:cxnSpLocks/>
          </p:cNvCxnSpPr>
          <p:nvPr/>
        </p:nvCxnSpPr>
        <p:spPr>
          <a:xfrm>
            <a:off x="4058347" y="4296768"/>
            <a:ext cx="288621" cy="0"/>
          </a:xfrm>
          <a:prstGeom prst="straightConnector1">
            <a:avLst/>
          </a:prstGeom>
          <a:ln w="19050">
            <a:solidFill>
              <a:srgbClr val="8771B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DC7B48C-DE93-D5FB-BBC3-34A36A5D6377}"/>
              </a:ext>
            </a:extLst>
          </p:cNvPr>
          <p:cNvSpPr txBox="1"/>
          <p:nvPr/>
        </p:nvSpPr>
        <p:spPr>
          <a:xfrm>
            <a:off x="8174613" y="3340778"/>
            <a:ext cx="347567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Montserrat" panose="00000500000000000000" pitchFamily="2" charset="-52"/>
              </a:rPr>
              <a:t>Если пользователь забыл пароль, то сможет его восстановить, нажав на эту кнопку</a:t>
            </a:r>
          </a:p>
        </p:txBody>
      </p: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014DBC1C-EE04-E44C-EE47-D52C6E17411D}"/>
              </a:ext>
            </a:extLst>
          </p:cNvPr>
          <p:cNvCxnSpPr>
            <a:cxnSpLocks/>
          </p:cNvCxnSpPr>
          <p:nvPr/>
        </p:nvCxnSpPr>
        <p:spPr>
          <a:xfrm flipH="1">
            <a:off x="7593521" y="3602388"/>
            <a:ext cx="319467" cy="0"/>
          </a:xfrm>
          <a:prstGeom prst="straightConnector1">
            <a:avLst/>
          </a:prstGeom>
          <a:ln w="19050">
            <a:solidFill>
              <a:srgbClr val="8771B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9135621B-29E5-1282-F2B0-9C380060EC4E}"/>
              </a:ext>
            </a:extLst>
          </p:cNvPr>
          <p:cNvSpPr txBox="1"/>
          <p:nvPr/>
        </p:nvSpPr>
        <p:spPr>
          <a:xfrm>
            <a:off x="8174613" y="5387292"/>
            <a:ext cx="347567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Montserrat" panose="00000500000000000000" pitchFamily="2" charset="-52"/>
              </a:rPr>
              <a:t>Если пользователь ранее не пользовался приложением, то он может зарегистрироваться</a:t>
            </a:r>
          </a:p>
        </p:txBody>
      </p:sp>
      <p:cxnSp>
        <p:nvCxnSpPr>
          <p:cNvPr id="33" name="Прямая со стрелкой 32">
            <a:extLst>
              <a:ext uri="{FF2B5EF4-FFF2-40B4-BE49-F238E27FC236}">
                <a16:creationId xmlns:a16="http://schemas.microsoft.com/office/drawing/2014/main" id="{ED0145AD-B68F-F4D4-16A6-A97FD84CF99B}"/>
              </a:ext>
            </a:extLst>
          </p:cNvPr>
          <p:cNvCxnSpPr>
            <a:cxnSpLocks/>
          </p:cNvCxnSpPr>
          <p:nvPr/>
        </p:nvCxnSpPr>
        <p:spPr>
          <a:xfrm flipH="1">
            <a:off x="7593521" y="5648902"/>
            <a:ext cx="319467" cy="0"/>
          </a:xfrm>
          <a:prstGeom prst="straightConnector1">
            <a:avLst/>
          </a:prstGeom>
          <a:ln w="19050">
            <a:solidFill>
              <a:srgbClr val="8771B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36811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DF9B518F-0100-71D9-EBAC-30CA95038B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6159" y="5037572"/>
            <a:ext cx="1780186" cy="172531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BDDAB8-546F-B0F6-C252-53C6F0547354}"/>
              </a:ext>
            </a:extLst>
          </p:cNvPr>
          <p:cNvSpPr txBox="1">
            <a:spLocks/>
          </p:cNvSpPr>
          <p:nvPr/>
        </p:nvSpPr>
        <p:spPr>
          <a:xfrm>
            <a:off x="629797" y="221336"/>
            <a:ext cx="11186150" cy="48000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latin typeface="Kharkiv" pitchFamily="2" charset="0"/>
              </a:rPr>
              <a:t>Принцип работы приложения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14E5E2-658F-D21D-4D33-5C0C05E4EF43}"/>
              </a:ext>
            </a:extLst>
          </p:cNvPr>
          <p:cNvSpPr txBox="1"/>
          <p:nvPr/>
        </p:nvSpPr>
        <p:spPr>
          <a:xfrm>
            <a:off x="514368" y="1118536"/>
            <a:ext cx="34756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Kharkiv" pitchFamily="2" charset="0"/>
              </a:rPr>
              <a:t>Экран регистрации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2B5266-4D62-5208-E453-CE7A49AF937F}"/>
              </a:ext>
            </a:extLst>
          </p:cNvPr>
          <p:cNvSpPr txBox="1"/>
          <p:nvPr/>
        </p:nvSpPr>
        <p:spPr>
          <a:xfrm>
            <a:off x="597609" y="2971446"/>
            <a:ext cx="347567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Montserrat" panose="00000500000000000000" pitchFamily="2" charset="-52"/>
              </a:rPr>
              <a:t>Пользователь вводит персональные данные, чтобы зарегистрироваться</a:t>
            </a:r>
          </a:p>
        </p:txBody>
      </p: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3CB3A79D-D8A2-D616-3CF2-01BB2CD09E11}"/>
              </a:ext>
            </a:extLst>
          </p:cNvPr>
          <p:cNvCxnSpPr>
            <a:cxnSpLocks/>
          </p:cNvCxnSpPr>
          <p:nvPr/>
        </p:nvCxnSpPr>
        <p:spPr>
          <a:xfrm>
            <a:off x="4026159" y="3297443"/>
            <a:ext cx="288621" cy="0"/>
          </a:xfrm>
          <a:prstGeom prst="straightConnector1">
            <a:avLst/>
          </a:prstGeom>
          <a:ln w="19050">
            <a:solidFill>
              <a:srgbClr val="8771B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6235310-4D28-8AD9-5BEC-EDB8DDF2682D}"/>
              </a:ext>
            </a:extLst>
          </p:cNvPr>
          <p:cNvSpPr txBox="1"/>
          <p:nvPr/>
        </p:nvSpPr>
        <p:spPr>
          <a:xfrm>
            <a:off x="8340274" y="4703906"/>
            <a:ext cx="347567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Montserrat" panose="00000500000000000000" pitchFamily="2" charset="-52"/>
              </a:rPr>
              <a:t>Нажимает на кнопку «Зарегистрироваться», чтобы создать аккаунт</a:t>
            </a:r>
          </a:p>
        </p:txBody>
      </p: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80872B52-863F-DC3C-218F-81A9572951F4}"/>
              </a:ext>
            </a:extLst>
          </p:cNvPr>
          <p:cNvCxnSpPr>
            <a:cxnSpLocks/>
          </p:cNvCxnSpPr>
          <p:nvPr/>
        </p:nvCxnSpPr>
        <p:spPr>
          <a:xfrm flipH="1">
            <a:off x="7772400" y="4965516"/>
            <a:ext cx="338824" cy="0"/>
          </a:xfrm>
          <a:prstGeom prst="straightConnector1">
            <a:avLst/>
          </a:prstGeom>
          <a:ln w="19050">
            <a:solidFill>
              <a:srgbClr val="8771B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6DEB1C8-2FF7-E43D-B110-D3AB59B21F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02" t="6520" r="29946" b="6837"/>
          <a:stretch/>
        </p:blipFill>
        <p:spPr>
          <a:xfrm>
            <a:off x="4403849" y="631356"/>
            <a:ext cx="3130171" cy="594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46997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497</TotalTime>
  <Words>812</Words>
  <Application>Microsoft Office PowerPoint</Application>
  <PresentationFormat>Широкоэкранный</PresentationFormat>
  <Paragraphs>125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3" baseType="lpstr">
      <vt:lpstr>Kharkiv</vt:lpstr>
      <vt:lpstr>Calibri</vt:lpstr>
      <vt:lpstr>Montserrat</vt:lpstr>
      <vt:lpstr>Calibri Light</vt:lpstr>
      <vt:lpstr>Arial</vt:lpstr>
      <vt:lpstr>Тема Office</vt:lpstr>
      <vt:lpstr>Мобильное приложение для психолога для работы с клиентами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Мобильное приложение для психолога для работы с клиентами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Мобильное приложение</dc:title>
  <dc:creator>Азалия И Закирова</dc:creator>
  <cp:lastModifiedBy>Азалия И Закирова</cp:lastModifiedBy>
  <cp:revision>12</cp:revision>
  <dcterms:created xsi:type="dcterms:W3CDTF">2023-04-06T10:08:40Z</dcterms:created>
  <dcterms:modified xsi:type="dcterms:W3CDTF">2023-04-27T15:46:43Z</dcterms:modified>
</cp:coreProperties>
</file>