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6"/>
    <p:sldId id="257" r:id="rId27"/>
    <p:sldId id="258" r:id="rId28"/>
    <p:sldId id="259" r:id="rId29"/>
    <p:sldId id="260" r:id="rId30"/>
    <p:sldId id="261" r:id="rId31"/>
    <p:sldId id="262" r:id="rId32"/>
    <p:sldId id="263" r:id="rId33"/>
    <p:sldId id="264" r:id="rId34"/>
    <p:sldId id="265" r:id="rId35"/>
    <p:sldId id="266" r:id="rId36"/>
    <p:sldId id="267" r:id="rId37"/>
    <p:sldId id="268" r:id="rId38"/>
    <p:sldId id="269" r:id="rId39"/>
    <p:sldId id="270" r:id="rId40"/>
    <p:sldId id="271" r:id="rId41"/>
  </p:sldIdLst>
  <p:sldSz cx="9753600" cy="73152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Intro" charset="1" panose="02000000000000000000"/>
      <p:regular r:id="rId10"/>
    </p:embeddedFont>
    <p:embeddedFont>
      <p:font typeface="Klein Condensed" charset="1" panose="00000506000000000000"/>
      <p:regular r:id="rId11"/>
    </p:embeddedFont>
    <p:embeddedFont>
      <p:font typeface="Klein Condensed Bold" charset="1" panose="00000806000000000000"/>
      <p:regular r:id="rId12"/>
    </p:embeddedFont>
    <p:embeddedFont>
      <p:font typeface="Klein Condensed Italics" charset="1" panose="02000503060000020004"/>
      <p:regular r:id="rId13"/>
    </p:embeddedFont>
    <p:embeddedFont>
      <p:font typeface="Klein Condensed Bold Italics" charset="1" panose="02000503060000020004"/>
      <p:regular r:id="rId14"/>
    </p:embeddedFont>
    <p:embeddedFont>
      <p:font typeface="Klein Condensed Thin" charset="1" panose="00000206000000000000"/>
      <p:regular r:id="rId15"/>
    </p:embeddedFont>
    <p:embeddedFont>
      <p:font typeface="Klein Condensed Thin Italics" charset="1" panose="02000503060000020004"/>
      <p:regular r:id="rId16"/>
    </p:embeddedFont>
    <p:embeddedFont>
      <p:font typeface="Klein Condensed Heavy" charset="1" panose="00000A06000000000000"/>
      <p:regular r:id="rId17"/>
    </p:embeddedFont>
    <p:embeddedFont>
      <p:font typeface="Klein Condensed Heavy Italics" charset="1" panose="02000503060000020004"/>
      <p:regular r:id="rId18"/>
    </p:embeddedFont>
    <p:embeddedFont>
      <p:font typeface="Heebo" charset="1" panose="00000500000000000000"/>
      <p:regular r:id="rId19"/>
    </p:embeddedFont>
    <p:embeddedFont>
      <p:font typeface="Heebo Bold" charset="1" panose="00000800000000000000"/>
      <p:regular r:id="rId20"/>
    </p:embeddedFont>
    <p:embeddedFont>
      <p:font typeface="Heebo Thin" charset="1" panose="00000300000000000000"/>
      <p:regular r:id="rId21"/>
    </p:embeddedFont>
    <p:embeddedFont>
      <p:font typeface="Heebo Light" charset="1" panose="00000400000000000000"/>
      <p:regular r:id="rId22"/>
    </p:embeddedFont>
    <p:embeddedFont>
      <p:font typeface="Heebo Medium" charset="1" panose="00000600000000000000"/>
      <p:regular r:id="rId23"/>
    </p:embeddedFont>
    <p:embeddedFont>
      <p:font typeface="Heebo Ultra-Bold" charset="1" panose="00000900000000000000"/>
      <p:regular r:id="rId24"/>
    </p:embeddedFont>
    <p:embeddedFont>
      <p:font typeface="Heebo Heavy" charset="1" panose="00000A0000000000000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slides/slide1.xml" Type="http://schemas.openxmlformats.org/officeDocument/2006/relationships/slide"/><Relationship Id="rId27" Target="slides/slide2.xml" Type="http://schemas.openxmlformats.org/officeDocument/2006/relationships/slide"/><Relationship Id="rId28" Target="slides/slide3.xml" Type="http://schemas.openxmlformats.org/officeDocument/2006/relationships/slide"/><Relationship Id="rId29" Target="slides/slide4.xml" Type="http://schemas.openxmlformats.org/officeDocument/2006/relationships/slide"/><Relationship Id="rId3" Target="viewProps.xml" Type="http://schemas.openxmlformats.org/officeDocument/2006/relationships/viewProps"/><Relationship Id="rId30" Target="slides/slide5.xml" Type="http://schemas.openxmlformats.org/officeDocument/2006/relationships/slide"/><Relationship Id="rId31" Target="slides/slide6.xml" Type="http://schemas.openxmlformats.org/officeDocument/2006/relationships/slide"/><Relationship Id="rId32" Target="slides/slide7.xml" Type="http://schemas.openxmlformats.org/officeDocument/2006/relationships/slide"/><Relationship Id="rId33" Target="slides/slide8.xml" Type="http://schemas.openxmlformats.org/officeDocument/2006/relationships/slide"/><Relationship Id="rId34" Target="slides/slide9.xml" Type="http://schemas.openxmlformats.org/officeDocument/2006/relationships/slide"/><Relationship Id="rId35" Target="slides/slide10.xml" Type="http://schemas.openxmlformats.org/officeDocument/2006/relationships/slide"/><Relationship Id="rId36" Target="slides/slide11.xml" Type="http://schemas.openxmlformats.org/officeDocument/2006/relationships/slide"/><Relationship Id="rId37" Target="slides/slide12.xml" Type="http://schemas.openxmlformats.org/officeDocument/2006/relationships/slide"/><Relationship Id="rId38" Target="slides/slide13.xml" Type="http://schemas.openxmlformats.org/officeDocument/2006/relationships/slide"/><Relationship Id="rId39" Target="slides/slide14.xml" Type="http://schemas.openxmlformats.org/officeDocument/2006/relationships/slide"/><Relationship Id="rId4" Target="theme/theme1.xml" Type="http://schemas.openxmlformats.org/officeDocument/2006/relationships/theme"/><Relationship Id="rId40" Target="slides/slide15.xml" Type="http://schemas.openxmlformats.org/officeDocument/2006/relationships/slide"/><Relationship Id="rId41" Target="slides/slide16.xml" Type="http://schemas.openxmlformats.org/officeDocument/2006/relationships/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20.png" Type="http://schemas.openxmlformats.org/officeDocument/2006/relationships/image"/><Relationship Id="rId4" Target="../media/image21.png" Type="http://schemas.openxmlformats.org/officeDocument/2006/relationships/image"/><Relationship Id="rId5" Target="../media/image22.png" Type="http://schemas.openxmlformats.org/officeDocument/2006/relationships/image"/><Relationship Id="rId6" Target="../media/image25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jpeg" Type="http://schemas.openxmlformats.org/officeDocument/2006/relationships/image"/><Relationship Id="rId3" Target="../media/image27.png" Type="http://schemas.openxmlformats.org/officeDocument/2006/relationships/image"/><Relationship Id="rId4" Target="../media/image28.png" Type="http://schemas.openxmlformats.org/officeDocument/2006/relationships/image"/><Relationship Id="rId5" Target="../media/image29.png" Type="http://schemas.openxmlformats.org/officeDocument/2006/relationships/image"/><Relationship Id="rId6" Target="../media/image30.png" Type="http://schemas.openxmlformats.org/officeDocument/2006/relationships/image"/><Relationship Id="rId7" Target="../media/image31.png" Type="http://schemas.openxmlformats.org/officeDocument/2006/relationships/image"/><Relationship Id="rId8" Target="../media/image32.pn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svg" Type="http://schemas.openxmlformats.org/officeDocument/2006/relationships/image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Relationship Id="rId6" Target="../media/image15.png" Type="http://schemas.openxmlformats.org/officeDocument/2006/relationships/image"/><Relationship Id="rId7" Target="../media/image16.svg" Type="http://schemas.openxmlformats.org/officeDocument/2006/relationships/image"/><Relationship Id="rId8" Target="../media/image17.png" Type="http://schemas.openxmlformats.org/officeDocument/2006/relationships/image"/><Relationship Id="rId9" Target="../media/image18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34.svg" Type="http://schemas.openxmlformats.org/officeDocument/2006/relationships/image"/><Relationship Id="rId4" Target="../media/image35.pn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4.png" Type="http://schemas.openxmlformats.org/officeDocument/2006/relationships/image"/><Relationship Id="rId11" Target="../media/image45.svg" Type="http://schemas.openxmlformats.org/officeDocument/2006/relationships/image"/><Relationship Id="rId12" Target="../media/image46.png" Type="http://schemas.openxmlformats.org/officeDocument/2006/relationships/image"/><Relationship Id="rId13" Target="../media/image47.svg" Type="http://schemas.openxmlformats.org/officeDocument/2006/relationships/image"/><Relationship Id="rId14" Target="../media/image48.png" Type="http://schemas.openxmlformats.org/officeDocument/2006/relationships/image"/><Relationship Id="rId15" Target="../media/image49.svg" Type="http://schemas.openxmlformats.org/officeDocument/2006/relationships/image"/><Relationship Id="rId2" Target="../media/image36.png" Type="http://schemas.openxmlformats.org/officeDocument/2006/relationships/image"/><Relationship Id="rId3" Target="../media/image37.svg" Type="http://schemas.openxmlformats.org/officeDocument/2006/relationships/image"/><Relationship Id="rId4" Target="../media/image38.png" Type="http://schemas.openxmlformats.org/officeDocument/2006/relationships/image"/><Relationship Id="rId5" Target="../media/image39.svg" Type="http://schemas.openxmlformats.org/officeDocument/2006/relationships/image"/><Relationship Id="rId6" Target="../media/image40.png" Type="http://schemas.openxmlformats.org/officeDocument/2006/relationships/image"/><Relationship Id="rId7" Target="../media/image41.svg" Type="http://schemas.openxmlformats.org/officeDocument/2006/relationships/image"/><Relationship Id="rId8" Target="../media/image42.png" Type="http://schemas.openxmlformats.org/officeDocument/2006/relationships/image"/><Relationship Id="rId9" Target="../media/image43.sv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jpe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jpe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svg" Type="http://schemas.openxmlformats.org/officeDocument/2006/relationships/image"/><Relationship Id="rId11" Target="../media/image20.png" Type="http://schemas.openxmlformats.org/officeDocument/2006/relationships/image"/><Relationship Id="rId12" Target="../media/image21.png" Type="http://schemas.openxmlformats.org/officeDocument/2006/relationships/image"/><Relationship Id="rId13" Target="../media/image22.png" Type="http://schemas.openxmlformats.org/officeDocument/2006/relationships/image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Relationship Id="rId6" Target="../media/image15.png" Type="http://schemas.openxmlformats.org/officeDocument/2006/relationships/image"/><Relationship Id="rId7" Target="../media/image16.svg" Type="http://schemas.openxmlformats.org/officeDocument/2006/relationships/image"/><Relationship Id="rId8" Target="../media/image17.png" Type="http://schemas.openxmlformats.org/officeDocument/2006/relationships/image"/><Relationship Id="rId9" Target="../media/image18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39886" y="1593426"/>
            <a:ext cx="8296139" cy="4477054"/>
          </a:xfrm>
          <a:custGeom>
            <a:avLst/>
            <a:gdLst/>
            <a:ahLst/>
            <a:cxnLst/>
            <a:rect r="r" b="b" t="t" l="l"/>
            <a:pathLst>
              <a:path h="4477054" w="8296139">
                <a:moveTo>
                  <a:pt x="0" y="0"/>
                </a:moveTo>
                <a:lnTo>
                  <a:pt x="8296139" y="0"/>
                </a:lnTo>
                <a:lnTo>
                  <a:pt x="8296139" y="4477055"/>
                </a:lnTo>
                <a:lnTo>
                  <a:pt x="0" y="44770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311943"/>
            <a:ext cx="3795102" cy="1867431"/>
          </a:xfrm>
          <a:custGeom>
            <a:avLst/>
            <a:gdLst/>
            <a:ahLst/>
            <a:cxnLst/>
            <a:rect r="r" b="b" t="t" l="l"/>
            <a:pathLst>
              <a:path h="1867431" w="3795102">
                <a:moveTo>
                  <a:pt x="0" y="0"/>
                </a:moveTo>
                <a:lnTo>
                  <a:pt x="3795102" y="0"/>
                </a:lnTo>
                <a:lnTo>
                  <a:pt x="3795102" y="1867431"/>
                </a:lnTo>
                <a:lnTo>
                  <a:pt x="0" y="18674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299318" y="0"/>
            <a:ext cx="6454282" cy="747463"/>
          </a:xfrm>
          <a:custGeom>
            <a:avLst/>
            <a:gdLst/>
            <a:ahLst/>
            <a:cxnLst/>
            <a:rect r="r" b="b" t="t" l="l"/>
            <a:pathLst>
              <a:path h="747463" w="6454282">
                <a:moveTo>
                  <a:pt x="0" y="0"/>
                </a:moveTo>
                <a:lnTo>
                  <a:pt x="6454282" y="0"/>
                </a:lnTo>
                <a:lnTo>
                  <a:pt x="6454282" y="747463"/>
                </a:lnTo>
                <a:lnTo>
                  <a:pt x="0" y="7474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6480056"/>
            <a:ext cx="5491370" cy="763279"/>
          </a:xfrm>
          <a:custGeom>
            <a:avLst/>
            <a:gdLst/>
            <a:ahLst/>
            <a:cxnLst/>
            <a:rect r="r" b="b" t="t" l="l"/>
            <a:pathLst>
              <a:path h="763279" w="5491370">
                <a:moveTo>
                  <a:pt x="0" y="0"/>
                </a:moveTo>
                <a:lnTo>
                  <a:pt x="5491370" y="0"/>
                </a:lnTo>
                <a:lnTo>
                  <a:pt x="5491370" y="763279"/>
                </a:lnTo>
                <a:lnTo>
                  <a:pt x="0" y="7632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17083" y="3202953"/>
            <a:ext cx="3703142" cy="28675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609"/>
              </a:lnSpc>
            </a:pPr>
            <a:r>
              <a:rPr lang="en-US" sz="3292">
                <a:solidFill>
                  <a:srgbClr val="030405"/>
                </a:solidFill>
                <a:latin typeface="Intro"/>
              </a:rPr>
              <a:t>Архипелаг 2023</a:t>
            </a:r>
          </a:p>
          <a:p>
            <a:pPr>
              <a:lnSpc>
                <a:spcPts val="4609"/>
              </a:lnSpc>
            </a:pPr>
          </a:p>
          <a:p>
            <a:pPr>
              <a:lnSpc>
                <a:spcPts val="4609"/>
              </a:lnSpc>
              <a:spcBef>
                <a:spcPct val="0"/>
              </a:spcBef>
            </a:pPr>
            <a:r>
              <a:rPr lang="en-US" sz="3292">
                <a:solidFill>
                  <a:srgbClr val="030405"/>
                </a:solidFill>
                <a:latin typeface="Intro"/>
              </a:rPr>
              <a:t>дроны в сельском хозяйстве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7865591" y="362807"/>
            <a:ext cx="1765703" cy="1765703"/>
          </a:xfrm>
          <a:custGeom>
            <a:avLst/>
            <a:gdLst/>
            <a:ahLst/>
            <a:cxnLst/>
            <a:rect r="r" b="b" t="t" l="l"/>
            <a:pathLst>
              <a:path h="1765703" w="1765703">
                <a:moveTo>
                  <a:pt x="0" y="0"/>
                </a:moveTo>
                <a:lnTo>
                  <a:pt x="1765703" y="0"/>
                </a:lnTo>
                <a:lnTo>
                  <a:pt x="1765703" y="1765703"/>
                </a:lnTo>
                <a:lnTo>
                  <a:pt x="0" y="17657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6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99209" y="-74407"/>
            <a:ext cx="9852809" cy="7389607"/>
          </a:xfrm>
          <a:custGeom>
            <a:avLst/>
            <a:gdLst/>
            <a:ahLst/>
            <a:cxnLst/>
            <a:rect r="r" b="b" t="t" l="l"/>
            <a:pathLst>
              <a:path h="7389607" w="9852809">
                <a:moveTo>
                  <a:pt x="0" y="0"/>
                </a:moveTo>
                <a:lnTo>
                  <a:pt x="9852809" y="0"/>
                </a:lnTo>
                <a:lnTo>
                  <a:pt x="9852809" y="7389607"/>
                </a:lnTo>
                <a:lnTo>
                  <a:pt x="0" y="73896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905472" y="-221659"/>
            <a:ext cx="10659072" cy="7758517"/>
            <a:chOff x="0" y="0"/>
            <a:chExt cx="3947804" cy="287352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947804" cy="2873525"/>
            </a:xfrm>
            <a:custGeom>
              <a:avLst/>
              <a:gdLst/>
              <a:ahLst/>
              <a:cxnLst/>
              <a:rect r="r" b="b" t="t" l="l"/>
              <a:pathLst>
                <a:path h="2873525" w="3947804">
                  <a:moveTo>
                    <a:pt x="26148" y="0"/>
                  </a:moveTo>
                  <a:lnTo>
                    <a:pt x="3921657" y="0"/>
                  </a:lnTo>
                  <a:cubicBezTo>
                    <a:pt x="3928592" y="0"/>
                    <a:pt x="3935242" y="2755"/>
                    <a:pt x="3940146" y="7658"/>
                  </a:cubicBezTo>
                  <a:cubicBezTo>
                    <a:pt x="3945050" y="12562"/>
                    <a:pt x="3947804" y="19213"/>
                    <a:pt x="3947804" y="26148"/>
                  </a:cubicBezTo>
                  <a:lnTo>
                    <a:pt x="3947804" y="2847377"/>
                  </a:lnTo>
                  <a:cubicBezTo>
                    <a:pt x="3947804" y="2854312"/>
                    <a:pt x="3945050" y="2860963"/>
                    <a:pt x="3940146" y="2865867"/>
                  </a:cubicBezTo>
                  <a:cubicBezTo>
                    <a:pt x="3935242" y="2870770"/>
                    <a:pt x="3928592" y="2873525"/>
                    <a:pt x="3921657" y="2873525"/>
                  </a:cubicBezTo>
                  <a:lnTo>
                    <a:pt x="26148" y="2873525"/>
                  </a:lnTo>
                  <a:cubicBezTo>
                    <a:pt x="19213" y="2873525"/>
                    <a:pt x="12562" y="2870770"/>
                    <a:pt x="7658" y="2865867"/>
                  </a:cubicBezTo>
                  <a:cubicBezTo>
                    <a:pt x="2755" y="2860963"/>
                    <a:pt x="0" y="2854312"/>
                    <a:pt x="0" y="2847377"/>
                  </a:cubicBezTo>
                  <a:lnTo>
                    <a:pt x="0" y="26148"/>
                  </a:lnTo>
                  <a:cubicBezTo>
                    <a:pt x="0" y="19213"/>
                    <a:pt x="2755" y="12562"/>
                    <a:pt x="7658" y="7658"/>
                  </a:cubicBezTo>
                  <a:cubicBezTo>
                    <a:pt x="12562" y="2755"/>
                    <a:pt x="19213" y="0"/>
                    <a:pt x="26148" y="0"/>
                  </a:cubicBezTo>
                  <a:close/>
                </a:path>
              </a:pathLst>
            </a:custGeom>
            <a:solidFill>
              <a:srgbClr val="190D00">
                <a:alpha val="77647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-2521640">
            <a:off x="-2078926" y="-274941"/>
            <a:ext cx="7025487" cy="7244168"/>
            <a:chOff x="0" y="0"/>
            <a:chExt cx="2602032" cy="268302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602032" cy="2683025"/>
            </a:xfrm>
            <a:custGeom>
              <a:avLst/>
              <a:gdLst/>
              <a:ahLst/>
              <a:cxnLst/>
              <a:rect r="r" b="b" t="t" l="l"/>
              <a:pathLst>
                <a:path h="2683025" w="2602032">
                  <a:moveTo>
                    <a:pt x="39671" y="0"/>
                  </a:moveTo>
                  <a:lnTo>
                    <a:pt x="2562361" y="0"/>
                  </a:lnTo>
                  <a:cubicBezTo>
                    <a:pt x="2572882" y="0"/>
                    <a:pt x="2582973" y="4180"/>
                    <a:pt x="2590413" y="11619"/>
                  </a:cubicBezTo>
                  <a:cubicBezTo>
                    <a:pt x="2597853" y="19059"/>
                    <a:pt x="2602032" y="29150"/>
                    <a:pt x="2602032" y="39671"/>
                  </a:cubicBezTo>
                  <a:lnTo>
                    <a:pt x="2602032" y="2643354"/>
                  </a:lnTo>
                  <a:cubicBezTo>
                    <a:pt x="2602032" y="2653875"/>
                    <a:pt x="2597853" y="2663966"/>
                    <a:pt x="2590413" y="2671406"/>
                  </a:cubicBezTo>
                  <a:cubicBezTo>
                    <a:pt x="2582973" y="2678846"/>
                    <a:pt x="2572882" y="2683025"/>
                    <a:pt x="2562361" y="2683025"/>
                  </a:cubicBezTo>
                  <a:lnTo>
                    <a:pt x="39671" y="2683025"/>
                  </a:lnTo>
                  <a:cubicBezTo>
                    <a:pt x="29150" y="2683025"/>
                    <a:pt x="19059" y="2678846"/>
                    <a:pt x="11619" y="2671406"/>
                  </a:cubicBezTo>
                  <a:cubicBezTo>
                    <a:pt x="4180" y="2663966"/>
                    <a:pt x="0" y="2653875"/>
                    <a:pt x="0" y="2643354"/>
                  </a:cubicBezTo>
                  <a:lnTo>
                    <a:pt x="0" y="39671"/>
                  </a:lnTo>
                  <a:cubicBezTo>
                    <a:pt x="0" y="29150"/>
                    <a:pt x="4180" y="19059"/>
                    <a:pt x="11619" y="11619"/>
                  </a:cubicBezTo>
                  <a:cubicBezTo>
                    <a:pt x="19059" y="4180"/>
                    <a:pt x="29150" y="0"/>
                    <a:pt x="39671" y="0"/>
                  </a:cubicBezTo>
                  <a:close/>
                </a:path>
              </a:pathLst>
            </a:custGeom>
            <a:solidFill>
              <a:srgbClr val="EBA348">
                <a:alpha val="56863"/>
              </a:srgbClr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-2521640">
            <a:off x="-3090690" y="-274941"/>
            <a:ext cx="7025487" cy="7244168"/>
            <a:chOff x="0" y="0"/>
            <a:chExt cx="2602032" cy="268302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602032" cy="2683025"/>
            </a:xfrm>
            <a:custGeom>
              <a:avLst/>
              <a:gdLst/>
              <a:ahLst/>
              <a:cxnLst/>
              <a:rect r="r" b="b" t="t" l="l"/>
              <a:pathLst>
                <a:path h="2683025" w="2602032">
                  <a:moveTo>
                    <a:pt x="39671" y="0"/>
                  </a:moveTo>
                  <a:lnTo>
                    <a:pt x="2562361" y="0"/>
                  </a:lnTo>
                  <a:cubicBezTo>
                    <a:pt x="2572882" y="0"/>
                    <a:pt x="2582973" y="4180"/>
                    <a:pt x="2590413" y="11619"/>
                  </a:cubicBezTo>
                  <a:cubicBezTo>
                    <a:pt x="2597853" y="19059"/>
                    <a:pt x="2602032" y="29150"/>
                    <a:pt x="2602032" y="39671"/>
                  </a:cubicBezTo>
                  <a:lnTo>
                    <a:pt x="2602032" y="2643354"/>
                  </a:lnTo>
                  <a:cubicBezTo>
                    <a:pt x="2602032" y="2653875"/>
                    <a:pt x="2597853" y="2663966"/>
                    <a:pt x="2590413" y="2671406"/>
                  </a:cubicBezTo>
                  <a:cubicBezTo>
                    <a:pt x="2582973" y="2678846"/>
                    <a:pt x="2572882" y="2683025"/>
                    <a:pt x="2562361" y="2683025"/>
                  </a:cubicBezTo>
                  <a:lnTo>
                    <a:pt x="39671" y="2683025"/>
                  </a:lnTo>
                  <a:cubicBezTo>
                    <a:pt x="29150" y="2683025"/>
                    <a:pt x="19059" y="2678846"/>
                    <a:pt x="11619" y="2671406"/>
                  </a:cubicBezTo>
                  <a:cubicBezTo>
                    <a:pt x="4180" y="2663966"/>
                    <a:pt x="0" y="2653875"/>
                    <a:pt x="0" y="2643354"/>
                  </a:cubicBezTo>
                  <a:lnTo>
                    <a:pt x="0" y="39671"/>
                  </a:lnTo>
                  <a:cubicBezTo>
                    <a:pt x="0" y="29150"/>
                    <a:pt x="4180" y="19059"/>
                    <a:pt x="11619" y="11619"/>
                  </a:cubicBezTo>
                  <a:cubicBezTo>
                    <a:pt x="19059" y="4180"/>
                    <a:pt x="29150" y="0"/>
                    <a:pt x="39671" y="0"/>
                  </a:cubicBezTo>
                  <a:close/>
                </a:path>
              </a:pathLst>
            </a:custGeom>
            <a:solidFill>
              <a:srgbClr val="9A550D">
                <a:alpha val="61961"/>
              </a:srgbClr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-2521640">
            <a:off x="-4750668" y="-274941"/>
            <a:ext cx="7025487" cy="7244168"/>
            <a:chOff x="0" y="0"/>
            <a:chExt cx="2602032" cy="268302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602032" cy="2683025"/>
            </a:xfrm>
            <a:custGeom>
              <a:avLst/>
              <a:gdLst/>
              <a:ahLst/>
              <a:cxnLst/>
              <a:rect r="r" b="b" t="t" l="l"/>
              <a:pathLst>
                <a:path h="2683025" w="2602032">
                  <a:moveTo>
                    <a:pt x="39671" y="0"/>
                  </a:moveTo>
                  <a:lnTo>
                    <a:pt x="2562361" y="0"/>
                  </a:lnTo>
                  <a:cubicBezTo>
                    <a:pt x="2572882" y="0"/>
                    <a:pt x="2582973" y="4180"/>
                    <a:pt x="2590413" y="11619"/>
                  </a:cubicBezTo>
                  <a:cubicBezTo>
                    <a:pt x="2597853" y="19059"/>
                    <a:pt x="2602032" y="29150"/>
                    <a:pt x="2602032" y="39671"/>
                  </a:cubicBezTo>
                  <a:lnTo>
                    <a:pt x="2602032" y="2643354"/>
                  </a:lnTo>
                  <a:cubicBezTo>
                    <a:pt x="2602032" y="2653875"/>
                    <a:pt x="2597853" y="2663966"/>
                    <a:pt x="2590413" y="2671406"/>
                  </a:cubicBezTo>
                  <a:cubicBezTo>
                    <a:pt x="2582973" y="2678846"/>
                    <a:pt x="2572882" y="2683025"/>
                    <a:pt x="2562361" y="2683025"/>
                  </a:cubicBezTo>
                  <a:lnTo>
                    <a:pt x="39671" y="2683025"/>
                  </a:lnTo>
                  <a:cubicBezTo>
                    <a:pt x="29150" y="2683025"/>
                    <a:pt x="19059" y="2678846"/>
                    <a:pt x="11619" y="2671406"/>
                  </a:cubicBezTo>
                  <a:cubicBezTo>
                    <a:pt x="4180" y="2663966"/>
                    <a:pt x="0" y="2653875"/>
                    <a:pt x="0" y="2643354"/>
                  </a:cubicBezTo>
                  <a:lnTo>
                    <a:pt x="0" y="39671"/>
                  </a:lnTo>
                  <a:cubicBezTo>
                    <a:pt x="0" y="29150"/>
                    <a:pt x="4180" y="19059"/>
                    <a:pt x="11619" y="11619"/>
                  </a:cubicBezTo>
                  <a:cubicBezTo>
                    <a:pt x="19059" y="4180"/>
                    <a:pt x="29150" y="0"/>
                    <a:pt x="39671" y="0"/>
                  </a:cubicBezTo>
                  <a:close/>
                </a:path>
              </a:pathLst>
            </a:custGeom>
            <a:solidFill>
              <a:srgbClr val="532C05">
                <a:alpha val="61961"/>
              </a:srgbClr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-2521640">
            <a:off x="-6294819" y="-274941"/>
            <a:ext cx="7025487" cy="7244168"/>
            <a:chOff x="0" y="0"/>
            <a:chExt cx="2602032" cy="268302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2602032" cy="2683025"/>
            </a:xfrm>
            <a:custGeom>
              <a:avLst/>
              <a:gdLst/>
              <a:ahLst/>
              <a:cxnLst/>
              <a:rect r="r" b="b" t="t" l="l"/>
              <a:pathLst>
                <a:path h="2683025" w="2602032">
                  <a:moveTo>
                    <a:pt x="39671" y="0"/>
                  </a:moveTo>
                  <a:lnTo>
                    <a:pt x="2562361" y="0"/>
                  </a:lnTo>
                  <a:cubicBezTo>
                    <a:pt x="2572882" y="0"/>
                    <a:pt x="2582973" y="4180"/>
                    <a:pt x="2590413" y="11619"/>
                  </a:cubicBezTo>
                  <a:cubicBezTo>
                    <a:pt x="2597853" y="19059"/>
                    <a:pt x="2602032" y="29150"/>
                    <a:pt x="2602032" y="39671"/>
                  </a:cubicBezTo>
                  <a:lnTo>
                    <a:pt x="2602032" y="2643354"/>
                  </a:lnTo>
                  <a:cubicBezTo>
                    <a:pt x="2602032" y="2653875"/>
                    <a:pt x="2597853" y="2663966"/>
                    <a:pt x="2590413" y="2671406"/>
                  </a:cubicBezTo>
                  <a:cubicBezTo>
                    <a:pt x="2582973" y="2678846"/>
                    <a:pt x="2572882" y="2683025"/>
                    <a:pt x="2562361" y="2683025"/>
                  </a:cubicBezTo>
                  <a:lnTo>
                    <a:pt x="39671" y="2683025"/>
                  </a:lnTo>
                  <a:cubicBezTo>
                    <a:pt x="29150" y="2683025"/>
                    <a:pt x="19059" y="2678846"/>
                    <a:pt x="11619" y="2671406"/>
                  </a:cubicBezTo>
                  <a:cubicBezTo>
                    <a:pt x="4180" y="2663966"/>
                    <a:pt x="0" y="2653875"/>
                    <a:pt x="0" y="2643354"/>
                  </a:cubicBezTo>
                  <a:lnTo>
                    <a:pt x="0" y="39671"/>
                  </a:lnTo>
                  <a:cubicBezTo>
                    <a:pt x="0" y="29150"/>
                    <a:pt x="4180" y="19059"/>
                    <a:pt x="11619" y="11619"/>
                  </a:cubicBezTo>
                  <a:cubicBezTo>
                    <a:pt x="19059" y="4180"/>
                    <a:pt x="29150" y="0"/>
                    <a:pt x="39671" y="0"/>
                  </a:cubicBezTo>
                  <a:close/>
                </a:path>
              </a:pathLst>
            </a:custGeom>
            <a:solidFill>
              <a:srgbClr val="442404">
                <a:alpha val="61961"/>
              </a:srgbClr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0">
            <a:off x="0" y="0"/>
            <a:ext cx="2867636" cy="2937450"/>
            <a:chOff x="0" y="0"/>
            <a:chExt cx="2086610" cy="213741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2540" y="-2540"/>
              <a:ext cx="2087880" cy="2139950"/>
            </a:xfrm>
            <a:custGeom>
              <a:avLst/>
              <a:gdLst/>
              <a:ahLst/>
              <a:cxnLst/>
              <a:rect r="r" b="b" t="t" l="l"/>
              <a:pathLst>
                <a:path h="2139950" w="208788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3"/>
              <a:stretch>
                <a:fillRect l="-26681" t="0" r="-26681" b="0"/>
              </a:stretch>
            </a:blipFill>
          </p:spPr>
        </p:sp>
      </p:grp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0" y="4377750"/>
            <a:ext cx="2867636" cy="2937450"/>
            <a:chOff x="0" y="0"/>
            <a:chExt cx="2086610" cy="213741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2540" y="-2540"/>
              <a:ext cx="2087880" cy="2139950"/>
            </a:xfrm>
            <a:custGeom>
              <a:avLst/>
              <a:gdLst/>
              <a:ahLst/>
              <a:cxnLst/>
              <a:rect r="r" b="b" t="t" l="l"/>
              <a:pathLst>
                <a:path h="2139950" w="208788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4"/>
              <a:stretch>
                <a:fillRect l="-72591" t="0" r="-14380" b="0"/>
              </a:stretch>
            </a:blipFill>
          </p:spPr>
        </p:sp>
      </p:grpSp>
      <p:grpSp>
        <p:nvGrpSpPr>
          <p:cNvPr name="Group 22" id="22"/>
          <p:cNvGrpSpPr>
            <a:grpSpLocks noChangeAspect="true"/>
          </p:cNvGrpSpPr>
          <p:nvPr/>
        </p:nvGrpSpPr>
        <p:grpSpPr>
          <a:xfrm rot="0">
            <a:off x="2362544" y="2151671"/>
            <a:ext cx="2867636" cy="2937450"/>
            <a:chOff x="0" y="0"/>
            <a:chExt cx="2086610" cy="213741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2540" y="-2540"/>
              <a:ext cx="2087880" cy="2139950"/>
            </a:xfrm>
            <a:custGeom>
              <a:avLst/>
              <a:gdLst/>
              <a:ahLst/>
              <a:cxnLst/>
              <a:rect r="r" b="b" t="t" l="l"/>
              <a:pathLst>
                <a:path h="2139950" w="208788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5"/>
              <a:stretch>
                <a:fillRect l="-108260" t="0" r="-30551" b="-2948"/>
              </a:stretch>
            </a:blipFill>
          </p:spPr>
        </p:sp>
      </p:grpSp>
      <p:grpSp>
        <p:nvGrpSpPr>
          <p:cNvPr name="Group 24" id="24"/>
          <p:cNvGrpSpPr/>
          <p:nvPr/>
        </p:nvGrpSpPr>
        <p:grpSpPr>
          <a:xfrm rot="0">
            <a:off x="6468104" y="0"/>
            <a:ext cx="4939339" cy="7315200"/>
            <a:chOff x="0" y="0"/>
            <a:chExt cx="1829385" cy="2709333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1829385" cy="2709333"/>
            </a:xfrm>
            <a:custGeom>
              <a:avLst/>
              <a:gdLst/>
              <a:ahLst/>
              <a:cxnLst/>
              <a:rect r="r" b="b" t="t" l="l"/>
              <a:pathLst>
                <a:path h="2709333" w="1829385">
                  <a:moveTo>
                    <a:pt x="56426" y="0"/>
                  </a:moveTo>
                  <a:lnTo>
                    <a:pt x="1772958" y="0"/>
                  </a:lnTo>
                  <a:cubicBezTo>
                    <a:pt x="1787924" y="0"/>
                    <a:pt x="1802276" y="5945"/>
                    <a:pt x="1812858" y="16527"/>
                  </a:cubicBezTo>
                  <a:cubicBezTo>
                    <a:pt x="1823440" y="27109"/>
                    <a:pt x="1829385" y="41461"/>
                    <a:pt x="1829385" y="56426"/>
                  </a:cubicBezTo>
                  <a:lnTo>
                    <a:pt x="1829385" y="2652907"/>
                  </a:lnTo>
                  <a:cubicBezTo>
                    <a:pt x="1829385" y="2667872"/>
                    <a:pt x="1823440" y="2682224"/>
                    <a:pt x="1812858" y="2692806"/>
                  </a:cubicBezTo>
                  <a:cubicBezTo>
                    <a:pt x="1802276" y="2703388"/>
                    <a:pt x="1787924" y="2709333"/>
                    <a:pt x="1772958" y="2709333"/>
                  </a:cubicBezTo>
                  <a:lnTo>
                    <a:pt x="56426" y="2709333"/>
                  </a:lnTo>
                  <a:cubicBezTo>
                    <a:pt x="41461" y="2709333"/>
                    <a:pt x="27109" y="2703388"/>
                    <a:pt x="16527" y="2692806"/>
                  </a:cubicBezTo>
                  <a:cubicBezTo>
                    <a:pt x="5945" y="2682224"/>
                    <a:pt x="0" y="2667872"/>
                    <a:pt x="0" y="2652907"/>
                  </a:cubicBezTo>
                  <a:lnTo>
                    <a:pt x="0" y="56426"/>
                  </a:lnTo>
                  <a:cubicBezTo>
                    <a:pt x="0" y="41461"/>
                    <a:pt x="5945" y="27109"/>
                    <a:pt x="16527" y="16527"/>
                  </a:cubicBezTo>
                  <a:cubicBezTo>
                    <a:pt x="27109" y="5945"/>
                    <a:pt x="41461" y="0"/>
                    <a:pt x="56426" y="0"/>
                  </a:cubicBezTo>
                  <a:close/>
                </a:path>
              </a:pathLst>
            </a:custGeom>
            <a:solidFill>
              <a:srgbClr val="DCB58C">
                <a:alpha val="54902"/>
              </a:srgbClr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Freeform 27" id="27"/>
          <p:cNvSpPr/>
          <p:nvPr/>
        </p:nvSpPr>
        <p:spPr>
          <a:xfrm flipH="false" flipV="false" rot="0">
            <a:off x="6727145" y="965933"/>
            <a:ext cx="2692104" cy="5601361"/>
          </a:xfrm>
          <a:custGeom>
            <a:avLst/>
            <a:gdLst/>
            <a:ahLst/>
            <a:cxnLst/>
            <a:rect r="r" b="b" t="t" l="l"/>
            <a:pathLst>
              <a:path h="5601361" w="2692104">
                <a:moveTo>
                  <a:pt x="0" y="0"/>
                </a:moveTo>
                <a:lnTo>
                  <a:pt x="2692104" y="0"/>
                </a:lnTo>
                <a:lnTo>
                  <a:pt x="2692104" y="5601361"/>
                </a:lnTo>
                <a:lnTo>
                  <a:pt x="0" y="56013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1543" b="-3878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0303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774857" y="0"/>
            <a:ext cx="10927119" cy="7284746"/>
          </a:xfrm>
          <a:custGeom>
            <a:avLst/>
            <a:gdLst/>
            <a:ahLst/>
            <a:cxnLst/>
            <a:rect r="r" b="b" t="t" l="l"/>
            <a:pathLst>
              <a:path h="7284746" w="10927119">
                <a:moveTo>
                  <a:pt x="0" y="0"/>
                </a:moveTo>
                <a:lnTo>
                  <a:pt x="10927118" y="0"/>
                </a:lnTo>
                <a:lnTo>
                  <a:pt x="10927118" y="7284746"/>
                </a:lnTo>
                <a:lnTo>
                  <a:pt x="0" y="72847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562191" y="-332629"/>
            <a:ext cx="10659072" cy="7758517"/>
            <a:chOff x="0" y="0"/>
            <a:chExt cx="3947804" cy="287352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947804" cy="2873525"/>
            </a:xfrm>
            <a:custGeom>
              <a:avLst/>
              <a:gdLst/>
              <a:ahLst/>
              <a:cxnLst/>
              <a:rect r="r" b="b" t="t" l="l"/>
              <a:pathLst>
                <a:path h="2873525" w="3947804">
                  <a:moveTo>
                    <a:pt x="26148" y="0"/>
                  </a:moveTo>
                  <a:lnTo>
                    <a:pt x="3921657" y="0"/>
                  </a:lnTo>
                  <a:cubicBezTo>
                    <a:pt x="3928592" y="0"/>
                    <a:pt x="3935242" y="2755"/>
                    <a:pt x="3940146" y="7658"/>
                  </a:cubicBezTo>
                  <a:cubicBezTo>
                    <a:pt x="3945050" y="12562"/>
                    <a:pt x="3947804" y="19213"/>
                    <a:pt x="3947804" y="26148"/>
                  </a:cubicBezTo>
                  <a:lnTo>
                    <a:pt x="3947804" y="2847377"/>
                  </a:lnTo>
                  <a:cubicBezTo>
                    <a:pt x="3947804" y="2854312"/>
                    <a:pt x="3945050" y="2860963"/>
                    <a:pt x="3940146" y="2865867"/>
                  </a:cubicBezTo>
                  <a:cubicBezTo>
                    <a:pt x="3935242" y="2870770"/>
                    <a:pt x="3928592" y="2873525"/>
                    <a:pt x="3921657" y="2873525"/>
                  </a:cubicBezTo>
                  <a:lnTo>
                    <a:pt x="26148" y="2873525"/>
                  </a:lnTo>
                  <a:cubicBezTo>
                    <a:pt x="19213" y="2873525"/>
                    <a:pt x="12562" y="2870770"/>
                    <a:pt x="7658" y="2865867"/>
                  </a:cubicBezTo>
                  <a:cubicBezTo>
                    <a:pt x="2755" y="2860963"/>
                    <a:pt x="0" y="2854312"/>
                    <a:pt x="0" y="2847377"/>
                  </a:cubicBezTo>
                  <a:lnTo>
                    <a:pt x="0" y="26148"/>
                  </a:lnTo>
                  <a:cubicBezTo>
                    <a:pt x="0" y="19213"/>
                    <a:pt x="2755" y="12562"/>
                    <a:pt x="7658" y="7658"/>
                  </a:cubicBezTo>
                  <a:cubicBezTo>
                    <a:pt x="12562" y="2755"/>
                    <a:pt x="19213" y="0"/>
                    <a:pt x="26148" y="0"/>
                  </a:cubicBezTo>
                  <a:close/>
                </a:path>
              </a:pathLst>
            </a:custGeom>
            <a:solidFill>
              <a:srgbClr val="190D00">
                <a:alpha val="82745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395031" y="924850"/>
            <a:ext cx="2288988" cy="2288978"/>
            <a:chOff x="0" y="0"/>
            <a:chExt cx="6350000" cy="634997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0" t="-29313" r="0" b="-29313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69190" y="125095"/>
            <a:ext cx="9707100" cy="606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>
                <a:solidFill>
                  <a:srgbClr val="F3C797">
                    <a:alpha val="76863"/>
                  </a:srgbClr>
                </a:solidFill>
                <a:latin typeface="Intro"/>
              </a:rPr>
              <a:t>Команда</a:t>
            </a:r>
          </a:p>
        </p:txBody>
      </p: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401555" y="4126857"/>
            <a:ext cx="2288988" cy="2288978"/>
            <a:chOff x="0" y="0"/>
            <a:chExt cx="6350000" cy="634997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0" t="-25041" r="0" b="-25041"/>
              </a:stretch>
            </a:blipFill>
          </p:spPr>
        </p:sp>
      </p:grpSp>
      <p:grpSp>
        <p:nvGrpSpPr>
          <p:cNvPr name="Group 11" id="11"/>
          <p:cNvGrpSpPr>
            <a:grpSpLocks noChangeAspect="true"/>
          </p:cNvGrpSpPr>
          <p:nvPr/>
        </p:nvGrpSpPr>
        <p:grpSpPr>
          <a:xfrm rot="0">
            <a:off x="3696202" y="466408"/>
            <a:ext cx="2288988" cy="2288978"/>
            <a:chOff x="0" y="0"/>
            <a:chExt cx="6350000" cy="634997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0" t="-25041" r="0" b="-25041"/>
              </a:stretch>
            </a:blip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3696202" y="3620540"/>
            <a:ext cx="2288988" cy="2288978"/>
            <a:chOff x="0" y="0"/>
            <a:chExt cx="6350000" cy="6349975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0" t="-25041" r="0" b="-25041"/>
              </a:stretch>
            </a:blipFill>
          </p:spPr>
        </p:sp>
      </p:grpSp>
      <p:grpSp>
        <p:nvGrpSpPr>
          <p:cNvPr name="Group 15" id="15"/>
          <p:cNvGrpSpPr>
            <a:grpSpLocks noChangeAspect="true"/>
          </p:cNvGrpSpPr>
          <p:nvPr/>
        </p:nvGrpSpPr>
        <p:grpSpPr>
          <a:xfrm rot="0">
            <a:off x="7065066" y="133436"/>
            <a:ext cx="2288988" cy="2288978"/>
            <a:chOff x="0" y="0"/>
            <a:chExt cx="6350000" cy="634997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0" t="-16642" r="0" b="-16642"/>
              </a:stretch>
            </a:blipFill>
          </p:spPr>
        </p:sp>
      </p:grp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7065066" y="3287569"/>
            <a:ext cx="2288988" cy="2288978"/>
            <a:chOff x="0" y="0"/>
            <a:chExt cx="6350000" cy="634997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0" t="-25041" r="0" b="-25041"/>
              </a:stretch>
            </a:blip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257136" y="3256284"/>
            <a:ext cx="2433406" cy="8705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475">
                <a:solidFill>
                  <a:srgbClr val="F4E2C2">
                    <a:alpha val="86667"/>
                  </a:srgbClr>
                </a:solidFill>
                <a:latin typeface="Klein Condensed"/>
              </a:rPr>
              <a:t>Сергей Терещенко</a:t>
            </a:r>
          </a:p>
          <a:p>
            <a:pPr algn="ctr">
              <a:lnSpc>
                <a:spcPts val="3465"/>
              </a:lnSpc>
              <a:spcBef>
                <a:spcPct val="0"/>
              </a:spcBef>
            </a:pPr>
            <a:r>
              <a:rPr lang="en-US" sz="2475">
                <a:solidFill>
                  <a:srgbClr val="F4E2C2">
                    <a:alpha val="86667"/>
                  </a:srgbClr>
                </a:solidFill>
                <a:latin typeface="Klein Condensed"/>
              </a:rPr>
              <a:t>Владелец стартапа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69190" y="6358686"/>
            <a:ext cx="2740670" cy="8705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475">
                <a:solidFill>
                  <a:srgbClr val="F4E2C2">
                    <a:alpha val="86667"/>
                  </a:srgbClr>
                </a:solidFill>
                <a:latin typeface="Klein Condensed"/>
              </a:rPr>
              <a:t>Моисеева Екатерина</a:t>
            </a:r>
          </a:p>
          <a:p>
            <a:pPr algn="ctr">
              <a:lnSpc>
                <a:spcPts val="3465"/>
              </a:lnSpc>
              <a:spcBef>
                <a:spcPct val="0"/>
              </a:spcBef>
            </a:pPr>
            <a:r>
              <a:rPr lang="en-US" sz="2475">
                <a:solidFill>
                  <a:srgbClr val="F4E2C2">
                    <a:alpha val="86667"/>
                  </a:srgbClr>
                </a:solidFill>
                <a:latin typeface="Klein Condensed"/>
              </a:rPr>
              <a:t>Руководитель проекта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3696202" y="2749967"/>
            <a:ext cx="2433406" cy="8705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475">
                <a:solidFill>
                  <a:srgbClr val="F4E2C2">
                    <a:alpha val="86667"/>
                  </a:srgbClr>
                </a:solidFill>
                <a:latin typeface="Klein Condensed"/>
              </a:rPr>
              <a:t>Надежда Пелых</a:t>
            </a:r>
          </a:p>
          <a:p>
            <a:pPr algn="ctr">
              <a:lnSpc>
                <a:spcPts val="3465"/>
              </a:lnSpc>
              <a:spcBef>
                <a:spcPct val="0"/>
              </a:spcBef>
            </a:pPr>
            <a:r>
              <a:rPr lang="en-US" sz="2475">
                <a:solidFill>
                  <a:srgbClr val="F4E2C2">
                    <a:alpha val="86667"/>
                  </a:srgbClr>
                </a:solidFill>
                <a:latin typeface="Klein Condensed"/>
              </a:rPr>
              <a:t>Маркетолог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3623992" y="5852369"/>
            <a:ext cx="2505615" cy="8705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475">
                <a:solidFill>
                  <a:srgbClr val="F4E2C2">
                    <a:alpha val="86667"/>
                  </a:srgbClr>
                </a:solidFill>
                <a:latin typeface="Klein Condensed"/>
              </a:rPr>
              <a:t>Александр Давыдов</a:t>
            </a:r>
          </a:p>
          <a:p>
            <a:pPr algn="ctr">
              <a:lnSpc>
                <a:spcPts val="3465"/>
              </a:lnSpc>
              <a:spcBef>
                <a:spcPct val="0"/>
              </a:spcBef>
            </a:pPr>
            <a:r>
              <a:rPr lang="en-US" sz="2475">
                <a:solidFill>
                  <a:srgbClr val="F4E2C2">
                    <a:alpha val="86667"/>
                  </a:srgbClr>
                </a:solidFill>
                <a:latin typeface="Klein Condensed"/>
              </a:rPr>
              <a:t>Конструктор дрона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6864163" y="2416996"/>
            <a:ext cx="2634309" cy="8705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475">
                <a:solidFill>
                  <a:srgbClr val="F4E2C2">
                    <a:alpha val="86667"/>
                  </a:srgbClr>
                </a:solidFill>
                <a:latin typeface="Klein Condensed"/>
              </a:rPr>
              <a:t>Степанов Андрей</a:t>
            </a:r>
          </a:p>
          <a:p>
            <a:pPr algn="ctr">
              <a:lnSpc>
                <a:spcPts val="3465"/>
              </a:lnSpc>
              <a:spcBef>
                <a:spcPct val="0"/>
              </a:spcBef>
            </a:pPr>
            <a:r>
              <a:rPr lang="en-US" sz="2475">
                <a:solidFill>
                  <a:srgbClr val="F4E2C2">
                    <a:alpha val="86667"/>
                  </a:srgbClr>
                </a:solidFill>
                <a:latin typeface="Klein Condensed"/>
              </a:rPr>
              <a:t>Главный конструктор 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6992857" y="5519397"/>
            <a:ext cx="2433406" cy="8705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65"/>
              </a:lnSpc>
            </a:pPr>
            <a:r>
              <a:rPr lang="en-US" sz="2475">
                <a:solidFill>
                  <a:srgbClr val="F4E2C2">
                    <a:alpha val="86667"/>
                  </a:srgbClr>
                </a:solidFill>
                <a:latin typeface="Klein Condensed"/>
              </a:rPr>
              <a:t>Арсений Резников</a:t>
            </a:r>
          </a:p>
          <a:p>
            <a:pPr algn="ctr">
              <a:lnSpc>
                <a:spcPts val="3465"/>
              </a:lnSpc>
              <a:spcBef>
                <a:spcPct val="0"/>
              </a:spcBef>
            </a:pPr>
            <a:r>
              <a:rPr lang="en-US" sz="2475">
                <a:solidFill>
                  <a:srgbClr val="F4E2C2">
                    <a:alpha val="86667"/>
                  </a:srgbClr>
                </a:solidFill>
                <a:latin typeface="Klein Condensed"/>
              </a:rPr>
              <a:t>Бэк-разработчик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3805593" y="320554"/>
            <a:ext cx="9525" cy="6674093"/>
          </a:xfrm>
          <a:prstGeom prst="rect">
            <a:avLst/>
          </a:prstGeom>
          <a:solidFill>
            <a:srgbClr val="9A550D"/>
          </a:solidFill>
        </p:spPr>
      </p:sp>
      <p:sp>
        <p:nvSpPr>
          <p:cNvPr name="TextBox 3" id="3"/>
          <p:cNvSpPr txBox="true"/>
          <p:nvPr/>
        </p:nvSpPr>
        <p:spPr>
          <a:xfrm rot="0">
            <a:off x="401866" y="792554"/>
            <a:ext cx="3303988" cy="1225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532C05">
                    <a:alpha val="76863"/>
                  </a:srgbClr>
                </a:solidFill>
                <a:latin typeface="Intro"/>
              </a:rPr>
              <a:t>Текущий 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532C05">
                    <a:alpha val="76863"/>
                  </a:srgbClr>
                </a:solidFill>
                <a:latin typeface="Intro"/>
              </a:rPr>
              <a:t>статус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3815118" y="802079"/>
            <a:ext cx="5819575" cy="59092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556044" indent="-278022" lvl="1">
              <a:lnSpc>
                <a:spcPts val="3605"/>
              </a:lnSpc>
              <a:buFont typeface="Arial"/>
              <a:buChar char="•"/>
            </a:pPr>
            <a:r>
              <a:rPr lang="en-US" sz="2575">
                <a:solidFill>
                  <a:srgbClr val="8A602A">
                    <a:alpha val="88627"/>
                  </a:srgbClr>
                </a:solidFill>
                <a:latin typeface="Klein Condensed"/>
              </a:rPr>
              <a:t>Проработана финансовая модель стартапа</a:t>
            </a:r>
          </a:p>
          <a:p>
            <a:pPr marL="556044" indent="-278022" lvl="1">
              <a:lnSpc>
                <a:spcPts val="3605"/>
              </a:lnSpc>
              <a:buFont typeface="Arial"/>
              <a:buChar char="•"/>
            </a:pPr>
            <a:r>
              <a:rPr lang="en-US" sz="2575">
                <a:solidFill>
                  <a:srgbClr val="8A602A">
                    <a:alpha val="88627"/>
                  </a:srgbClr>
                </a:solidFill>
                <a:latin typeface="Klein Condensed"/>
              </a:rPr>
              <a:t>Сформировано инвестиционное предложение</a:t>
            </a:r>
          </a:p>
          <a:p>
            <a:pPr marL="556044" indent="-278022" lvl="1">
              <a:lnSpc>
                <a:spcPts val="3605"/>
              </a:lnSpc>
              <a:buFont typeface="Arial"/>
              <a:buChar char="•"/>
            </a:pPr>
            <a:r>
              <a:rPr lang="en-US" sz="2575">
                <a:solidFill>
                  <a:srgbClr val="8A602A">
                    <a:alpha val="88627"/>
                  </a:srgbClr>
                </a:solidFill>
                <a:latin typeface="Klein Condensed"/>
              </a:rPr>
              <a:t>Намечены пути развития</a:t>
            </a:r>
          </a:p>
          <a:p>
            <a:pPr marL="556044" indent="-278022" lvl="1">
              <a:lnSpc>
                <a:spcPts val="3605"/>
              </a:lnSpc>
              <a:buFont typeface="Arial"/>
              <a:buChar char="•"/>
            </a:pPr>
            <a:r>
              <a:rPr lang="en-US" sz="2575">
                <a:solidFill>
                  <a:srgbClr val="8A602A">
                    <a:alpha val="88627"/>
                  </a:srgbClr>
                </a:solidFill>
                <a:latin typeface="Klein Condensed"/>
              </a:rPr>
              <a:t>Уточнена конкурентная обстановка</a:t>
            </a:r>
          </a:p>
          <a:p>
            <a:pPr marL="556044" indent="-278022" lvl="1">
              <a:lnSpc>
                <a:spcPts val="3605"/>
              </a:lnSpc>
              <a:buFont typeface="Arial"/>
              <a:buChar char="•"/>
            </a:pPr>
            <a:r>
              <a:rPr lang="en-US" sz="2575">
                <a:solidFill>
                  <a:srgbClr val="8A602A">
                    <a:alpha val="88627"/>
                  </a:srgbClr>
                </a:solidFill>
                <a:latin typeface="Klein Condensed"/>
              </a:rPr>
              <a:t>Уточнена рыночная обстановка</a:t>
            </a:r>
          </a:p>
          <a:p>
            <a:pPr marL="556044" indent="-278022" lvl="1">
              <a:lnSpc>
                <a:spcPts val="3605"/>
              </a:lnSpc>
              <a:buFont typeface="Arial"/>
              <a:buChar char="•"/>
            </a:pPr>
            <a:r>
              <a:rPr lang="en-US" sz="2575">
                <a:solidFill>
                  <a:srgbClr val="8A602A">
                    <a:alpha val="88627"/>
                  </a:srgbClr>
                </a:solidFill>
                <a:latin typeface="Klein Condensed"/>
              </a:rPr>
              <a:t>Получена экспертная оценка продукта при достижении таргетируемых финансовых показателей</a:t>
            </a:r>
          </a:p>
          <a:p>
            <a:pPr marL="556044" indent="-278022" lvl="1">
              <a:lnSpc>
                <a:spcPts val="3605"/>
              </a:lnSpc>
              <a:buFont typeface="Arial"/>
              <a:buChar char="•"/>
            </a:pPr>
            <a:r>
              <a:rPr lang="en-US" sz="2575">
                <a:solidFill>
                  <a:srgbClr val="8A602A">
                    <a:alpha val="88627"/>
                  </a:srgbClr>
                </a:solidFill>
                <a:latin typeface="Klein Condensed"/>
              </a:rPr>
              <a:t>Разработана дорожная карта на 1-3 года</a:t>
            </a:r>
          </a:p>
          <a:p>
            <a:pPr marL="556044" indent="-278022" lvl="1">
              <a:lnSpc>
                <a:spcPts val="3605"/>
              </a:lnSpc>
              <a:buFont typeface="Arial"/>
              <a:buChar char="•"/>
            </a:pPr>
            <a:r>
              <a:rPr lang="en-US" sz="2575">
                <a:solidFill>
                  <a:srgbClr val="8A602A">
                    <a:alpha val="88627"/>
                  </a:srgbClr>
                </a:solidFill>
                <a:latin typeface="Klein Condensed"/>
              </a:rPr>
              <a:t>Проработаны гипотезы</a:t>
            </a:r>
          </a:p>
          <a:p>
            <a:pPr>
              <a:lnSpc>
                <a:spcPts val="3325"/>
              </a:lnSpc>
              <a:spcBef>
                <a:spcPct val="0"/>
              </a:spcBef>
            </a:pPr>
          </a:p>
        </p:txBody>
      </p:sp>
      <p:grpSp>
        <p:nvGrpSpPr>
          <p:cNvPr name="Group 5" id="5"/>
          <p:cNvGrpSpPr/>
          <p:nvPr/>
        </p:nvGrpSpPr>
        <p:grpSpPr>
          <a:xfrm rot="0">
            <a:off x="0" y="4076222"/>
            <a:ext cx="3685226" cy="3038311"/>
            <a:chOff x="0" y="0"/>
            <a:chExt cx="4913635" cy="405108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27911" y="531371"/>
              <a:ext cx="2272780" cy="1968796"/>
            </a:xfrm>
            <a:custGeom>
              <a:avLst/>
              <a:gdLst/>
              <a:ahLst/>
              <a:cxnLst/>
              <a:rect r="r" b="b" t="t" l="l"/>
              <a:pathLst>
                <a:path h="1968796" w="2272780">
                  <a:moveTo>
                    <a:pt x="0" y="0"/>
                  </a:moveTo>
                  <a:lnTo>
                    <a:pt x="2272780" y="0"/>
                  </a:lnTo>
                  <a:lnTo>
                    <a:pt x="2272780" y="1968796"/>
                  </a:lnTo>
                  <a:lnTo>
                    <a:pt x="0" y="19687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745975" y="2736162"/>
              <a:ext cx="1517944" cy="1314919"/>
            </a:xfrm>
            <a:custGeom>
              <a:avLst/>
              <a:gdLst/>
              <a:ahLst/>
              <a:cxnLst/>
              <a:rect r="r" b="b" t="t" l="l"/>
              <a:pathLst>
                <a:path h="1314919" w="1517944">
                  <a:moveTo>
                    <a:pt x="0" y="0"/>
                  </a:moveTo>
                  <a:lnTo>
                    <a:pt x="1517944" y="0"/>
                  </a:lnTo>
                  <a:lnTo>
                    <a:pt x="1517944" y="1314920"/>
                  </a:lnTo>
                  <a:lnTo>
                    <a:pt x="0" y="13149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0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2174146" y="1842707"/>
              <a:ext cx="1517944" cy="1314919"/>
            </a:xfrm>
            <a:custGeom>
              <a:avLst/>
              <a:gdLst/>
              <a:ahLst/>
              <a:cxnLst/>
              <a:rect r="r" b="b" t="t" l="l"/>
              <a:pathLst>
                <a:path h="1314919" w="1517944">
                  <a:moveTo>
                    <a:pt x="0" y="0"/>
                  </a:moveTo>
                  <a:lnTo>
                    <a:pt x="1517944" y="0"/>
                  </a:lnTo>
                  <a:lnTo>
                    <a:pt x="1517944" y="1314919"/>
                  </a:lnTo>
                  <a:lnTo>
                    <a:pt x="0" y="1314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0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3073938">
              <a:off x="1104179" y="1805858"/>
              <a:ext cx="1816664" cy="1570994"/>
            </a:xfrm>
            <a:custGeom>
              <a:avLst/>
              <a:gdLst/>
              <a:ahLst/>
              <a:cxnLst/>
              <a:rect r="r" b="b" t="t" l="l"/>
              <a:pathLst>
                <a:path h="1570994" w="1816664">
                  <a:moveTo>
                    <a:pt x="0" y="0"/>
                  </a:moveTo>
                  <a:lnTo>
                    <a:pt x="1816665" y="0"/>
                  </a:lnTo>
                  <a:lnTo>
                    <a:pt x="1816665" y="1570994"/>
                  </a:lnTo>
                  <a:lnTo>
                    <a:pt x="0" y="15709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3073938">
              <a:off x="172332" y="261816"/>
              <a:ext cx="1147286" cy="992137"/>
            </a:xfrm>
            <a:custGeom>
              <a:avLst/>
              <a:gdLst/>
              <a:ahLst/>
              <a:cxnLst/>
              <a:rect r="r" b="b" t="t" l="l"/>
              <a:pathLst>
                <a:path h="992137" w="1147286">
                  <a:moveTo>
                    <a:pt x="0" y="0"/>
                  </a:moveTo>
                  <a:lnTo>
                    <a:pt x="1147286" y="0"/>
                  </a:lnTo>
                  <a:lnTo>
                    <a:pt x="1147286" y="992137"/>
                  </a:lnTo>
                  <a:lnTo>
                    <a:pt x="0" y="9921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3401061" y="757884"/>
              <a:ext cx="1512574" cy="1308027"/>
            </a:xfrm>
            <a:custGeom>
              <a:avLst/>
              <a:gdLst/>
              <a:ahLst/>
              <a:cxnLst/>
              <a:rect r="r" b="b" t="t" l="l"/>
              <a:pathLst>
                <a:path h="1308027" w="1512574">
                  <a:moveTo>
                    <a:pt x="0" y="0"/>
                  </a:moveTo>
                  <a:lnTo>
                    <a:pt x="1512574" y="0"/>
                  </a:lnTo>
                  <a:lnTo>
                    <a:pt x="1512574" y="1308027"/>
                  </a:lnTo>
                  <a:lnTo>
                    <a:pt x="0" y="13080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2174146" y="144044"/>
              <a:ext cx="1417237" cy="1227681"/>
            </a:xfrm>
            <a:custGeom>
              <a:avLst/>
              <a:gdLst/>
              <a:ahLst/>
              <a:cxnLst/>
              <a:rect r="r" b="b" t="t" l="l"/>
              <a:pathLst>
                <a:path h="1227681" w="1417237">
                  <a:moveTo>
                    <a:pt x="0" y="0"/>
                  </a:moveTo>
                  <a:lnTo>
                    <a:pt x="1417237" y="0"/>
                  </a:lnTo>
                  <a:lnTo>
                    <a:pt x="1417237" y="1227681"/>
                  </a:lnTo>
                  <a:lnTo>
                    <a:pt x="0" y="12276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0303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1902304"/>
            <a:ext cx="9753600" cy="1028561"/>
          </a:xfrm>
          <a:custGeom>
            <a:avLst/>
            <a:gdLst/>
            <a:ahLst/>
            <a:cxnLst/>
            <a:rect r="r" b="b" t="t" l="l"/>
            <a:pathLst>
              <a:path h="1028561" w="9753600">
                <a:moveTo>
                  <a:pt x="0" y="0"/>
                </a:moveTo>
                <a:lnTo>
                  <a:pt x="9753600" y="0"/>
                </a:lnTo>
                <a:lnTo>
                  <a:pt x="9753600" y="1028561"/>
                </a:lnTo>
                <a:lnTo>
                  <a:pt x="0" y="10285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511985" y="466408"/>
            <a:ext cx="4359372" cy="4359372"/>
          </a:xfrm>
          <a:custGeom>
            <a:avLst/>
            <a:gdLst/>
            <a:ahLst/>
            <a:cxnLst/>
            <a:rect r="r" b="b" t="t" l="l"/>
            <a:pathLst>
              <a:path h="4359372" w="4359372">
                <a:moveTo>
                  <a:pt x="0" y="0"/>
                </a:moveTo>
                <a:lnTo>
                  <a:pt x="4359373" y="0"/>
                </a:lnTo>
                <a:lnTo>
                  <a:pt x="4359373" y="4359372"/>
                </a:lnTo>
                <a:lnTo>
                  <a:pt x="0" y="43593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69190" y="125095"/>
            <a:ext cx="9707100" cy="606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>
                <a:solidFill>
                  <a:srgbClr val="F3C797">
                    <a:alpha val="76863"/>
                  </a:srgbClr>
                </a:solidFill>
                <a:latin typeface="Intro"/>
              </a:rPr>
              <a:t>Дорожная карта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-33061" y="1636985"/>
            <a:ext cx="3401525" cy="15081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25"/>
              </a:lnSpc>
            </a:pPr>
            <a:r>
              <a:rPr lang="en-US" sz="2875" spc="-57">
                <a:solidFill>
                  <a:srgbClr val="F4E2C2">
                    <a:alpha val="86667"/>
                  </a:srgbClr>
                </a:solidFill>
                <a:latin typeface="Klein Condensed"/>
              </a:rPr>
              <a:t>Доработка стартапа</a:t>
            </a:r>
          </a:p>
          <a:p>
            <a:pPr algn="ctr">
              <a:lnSpc>
                <a:spcPts val="4025"/>
              </a:lnSpc>
            </a:pPr>
            <a:r>
              <a:rPr lang="en-US" sz="2875" spc="-57">
                <a:solidFill>
                  <a:srgbClr val="F4E2C2">
                    <a:alpha val="86667"/>
                  </a:srgbClr>
                </a:solidFill>
                <a:latin typeface="Klein Condensed"/>
              </a:rPr>
              <a:t>август 2023 -</a:t>
            </a:r>
          </a:p>
          <a:p>
            <a:pPr algn="ctr" marL="0" indent="0" lvl="0">
              <a:lnSpc>
                <a:spcPts val="4025"/>
              </a:lnSpc>
            </a:pPr>
            <a:r>
              <a:rPr lang="en-US" sz="2875" spc="-57">
                <a:solidFill>
                  <a:srgbClr val="F4E2C2">
                    <a:alpha val="86667"/>
                  </a:srgbClr>
                </a:solidFill>
                <a:latin typeface="Klein Condensed"/>
              </a:rPr>
              <a:t>май 2024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2583059" y="466408"/>
            <a:ext cx="4359372" cy="4359372"/>
          </a:xfrm>
          <a:custGeom>
            <a:avLst/>
            <a:gdLst/>
            <a:ahLst/>
            <a:cxnLst/>
            <a:rect r="r" b="b" t="t" l="l"/>
            <a:pathLst>
              <a:path h="4359372" w="4359372">
                <a:moveTo>
                  <a:pt x="0" y="0"/>
                </a:moveTo>
                <a:lnTo>
                  <a:pt x="4359372" y="0"/>
                </a:lnTo>
                <a:lnTo>
                  <a:pt x="4359372" y="4359372"/>
                </a:lnTo>
                <a:lnTo>
                  <a:pt x="0" y="43593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061983" y="1636985"/>
            <a:ext cx="3401525" cy="15081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25"/>
              </a:lnSpc>
            </a:pPr>
            <a:r>
              <a:rPr lang="en-US" sz="2875" spc="-57">
                <a:solidFill>
                  <a:srgbClr val="F3C797">
                    <a:alpha val="86667"/>
                  </a:srgbClr>
                </a:solidFill>
                <a:latin typeface="Klein Condensed"/>
              </a:rPr>
              <a:t>Первые продажи </a:t>
            </a:r>
          </a:p>
          <a:p>
            <a:pPr algn="ctr">
              <a:lnSpc>
                <a:spcPts val="4025"/>
              </a:lnSpc>
            </a:pPr>
            <a:r>
              <a:rPr lang="en-US" sz="2875" spc="-57">
                <a:solidFill>
                  <a:srgbClr val="F3C797">
                    <a:alpha val="86667"/>
                  </a:srgbClr>
                </a:solidFill>
                <a:latin typeface="Klein Condensed"/>
              </a:rPr>
              <a:t>май 2024 - </a:t>
            </a:r>
          </a:p>
          <a:p>
            <a:pPr algn="ctr" marL="0" indent="0" lvl="0">
              <a:lnSpc>
                <a:spcPts val="4025"/>
              </a:lnSpc>
            </a:pPr>
            <a:r>
              <a:rPr lang="en-US" sz="2875" spc="-57">
                <a:solidFill>
                  <a:srgbClr val="F3C797">
                    <a:alpha val="86667"/>
                  </a:srgbClr>
                </a:solidFill>
                <a:latin typeface="Klein Condensed"/>
              </a:rPr>
              <a:t>май 2025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5707829" y="466408"/>
            <a:ext cx="4359372" cy="4359372"/>
          </a:xfrm>
          <a:custGeom>
            <a:avLst/>
            <a:gdLst/>
            <a:ahLst/>
            <a:cxnLst/>
            <a:rect r="r" b="b" t="t" l="l"/>
            <a:pathLst>
              <a:path h="4359372" w="4359372">
                <a:moveTo>
                  <a:pt x="0" y="0"/>
                </a:moveTo>
                <a:lnTo>
                  <a:pt x="4359373" y="0"/>
                </a:lnTo>
                <a:lnTo>
                  <a:pt x="4359373" y="4359372"/>
                </a:lnTo>
                <a:lnTo>
                  <a:pt x="0" y="43593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6269478" y="1636985"/>
            <a:ext cx="3401525" cy="15081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25"/>
              </a:lnSpc>
            </a:pPr>
            <a:r>
              <a:rPr lang="en-US" sz="2875" spc="-57">
                <a:solidFill>
                  <a:srgbClr val="EBA348">
                    <a:alpha val="86667"/>
                  </a:srgbClr>
                </a:solidFill>
                <a:latin typeface="Klein Condensed"/>
              </a:rPr>
              <a:t>Масштабирование </a:t>
            </a:r>
          </a:p>
          <a:p>
            <a:pPr algn="ctr">
              <a:lnSpc>
                <a:spcPts val="4025"/>
              </a:lnSpc>
            </a:pPr>
            <a:r>
              <a:rPr lang="en-US" sz="2875" spc="-57">
                <a:solidFill>
                  <a:srgbClr val="EBA348">
                    <a:alpha val="86667"/>
                  </a:srgbClr>
                </a:solidFill>
                <a:latin typeface="Klein Condensed"/>
              </a:rPr>
              <a:t>май 2025 - </a:t>
            </a:r>
          </a:p>
          <a:p>
            <a:pPr algn="ctr" marL="0" indent="0" lvl="0">
              <a:lnSpc>
                <a:spcPts val="4025"/>
              </a:lnSpc>
            </a:pPr>
            <a:r>
              <a:rPr lang="en-US" sz="2875" spc="-57">
                <a:solidFill>
                  <a:srgbClr val="EBA348">
                    <a:alpha val="86667"/>
                  </a:srgbClr>
                </a:solidFill>
                <a:latin typeface="Klein Condensed"/>
              </a:rPr>
              <a:t>будущее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69190" y="4045290"/>
            <a:ext cx="2811577" cy="21850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65"/>
              </a:lnSpc>
            </a:pPr>
            <a:r>
              <a:rPr lang="en-US" sz="2475">
                <a:solidFill>
                  <a:srgbClr val="F4E2C2">
                    <a:alpha val="86667"/>
                  </a:srgbClr>
                </a:solidFill>
                <a:latin typeface="Klein Condensed"/>
              </a:rPr>
              <a:t>Инвестиции: 4млн. р.</a:t>
            </a:r>
          </a:p>
          <a:p>
            <a:pPr>
              <a:lnSpc>
                <a:spcPts val="3465"/>
              </a:lnSpc>
            </a:pPr>
            <a:r>
              <a:rPr lang="en-US" sz="2475">
                <a:solidFill>
                  <a:srgbClr val="F4E2C2">
                    <a:alpha val="86667"/>
                  </a:srgbClr>
                </a:solidFill>
                <a:latin typeface="Klein Condensed"/>
              </a:rPr>
              <a:t>Цель: доработка АСБМ</a:t>
            </a:r>
          </a:p>
          <a:p>
            <a:pPr>
              <a:lnSpc>
                <a:spcPts val="3465"/>
              </a:lnSpc>
              <a:spcBef>
                <a:spcPct val="0"/>
              </a:spcBef>
            </a:pPr>
            <a:r>
              <a:rPr lang="en-US" sz="2475">
                <a:solidFill>
                  <a:srgbClr val="F4E2C2">
                    <a:alpha val="86667"/>
                  </a:srgbClr>
                </a:solidFill>
                <a:latin typeface="Klein Condensed"/>
              </a:rPr>
              <a:t>Результат: первое успешное внедрение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471011" y="4045290"/>
            <a:ext cx="2811577" cy="26231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65"/>
              </a:lnSpc>
            </a:pPr>
            <a:r>
              <a:rPr lang="en-US" sz="2475">
                <a:solidFill>
                  <a:srgbClr val="F3C797">
                    <a:alpha val="86667"/>
                  </a:srgbClr>
                </a:solidFill>
                <a:latin typeface="Klein Condensed"/>
              </a:rPr>
              <a:t>Инвестиции: 10млн. р.</a:t>
            </a:r>
          </a:p>
          <a:p>
            <a:pPr>
              <a:lnSpc>
                <a:spcPts val="3465"/>
              </a:lnSpc>
            </a:pPr>
            <a:r>
              <a:rPr lang="en-US" sz="2475">
                <a:solidFill>
                  <a:srgbClr val="F3C797">
                    <a:alpha val="86667"/>
                  </a:srgbClr>
                </a:solidFill>
                <a:latin typeface="Klein Condensed"/>
              </a:rPr>
              <a:t>Цель: запуск производства</a:t>
            </a:r>
          </a:p>
          <a:p>
            <a:pPr>
              <a:lnSpc>
                <a:spcPts val="3465"/>
              </a:lnSpc>
            </a:pPr>
            <a:r>
              <a:rPr lang="en-US" sz="2475">
                <a:solidFill>
                  <a:srgbClr val="F3C797">
                    <a:alpha val="86667"/>
                  </a:srgbClr>
                </a:solidFill>
                <a:latin typeface="Klein Condensed"/>
              </a:rPr>
              <a:t>Рынок: Россия</a:t>
            </a:r>
          </a:p>
          <a:p>
            <a:pPr>
              <a:lnSpc>
                <a:spcPts val="3465"/>
              </a:lnSpc>
              <a:spcBef>
                <a:spcPct val="0"/>
              </a:spcBef>
            </a:pPr>
            <a:r>
              <a:rPr lang="en-US" sz="2475">
                <a:solidFill>
                  <a:srgbClr val="F3C797">
                    <a:alpha val="86667"/>
                  </a:srgbClr>
                </a:solidFill>
                <a:latin typeface="Klein Condensed"/>
              </a:rPr>
              <a:t>Результат: доход 100 млн. р.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577021" y="4045290"/>
            <a:ext cx="2811577" cy="26231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65"/>
              </a:lnSpc>
            </a:pPr>
            <a:r>
              <a:rPr lang="en-US" sz="2475">
                <a:solidFill>
                  <a:srgbClr val="EBA348">
                    <a:alpha val="86667"/>
                  </a:srgbClr>
                </a:solidFill>
                <a:latin typeface="Klein Condensed"/>
              </a:rPr>
              <a:t>Цель: выход на международный рынок</a:t>
            </a:r>
          </a:p>
          <a:p>
            <a:pPr>
              <a:lnSpc>
                <a:spcPts val="3465"/>
              </a:lnSpc>
              <a:spcBef>
                <a:spcPct val="0"/>
              </a:spcBef>
            </a:pPr>
            <a:r>
              <a:rPr lang="en-US" sz="2475">
                <a:solidFill>
                  <a:srgbClr val="EBA348">
                    <a:alpha val="86667"/>
                  </a:srgbClr>
                </a:solidFill>
                <a:latin typeface="Klein Condensed"/>
              </a:rPr>
              <a:t>Результат: масштабирование на страны СНГ</a:t>
            </a:r>
          </a:p>
        </p:txBody>
      </p:sp>
      <p:sp>
        <p:nvSpPr>
          <p:cNvPr name="AutoShape 13" id="13"/>
          <p:cNvSpPr/>
          <p:nvPr/>
        </p:nvSpPr>
        <p:spPr>
          <a:xfrm rot="0">
            <a:off x="3052458" y="3716929"/>
            <a:ext cx="9525" cy="3337046"/>
          </a:xfrm>
          <a:prstGeom prst="rect">
            <a:avLst/>
          </a:prstGeom>
          <a:solidFill>
            <a:srgbClr val="F4E2C2"/>
          </a:solidFill>
        </p:spPr>
      </p:sp>
      <p:sp>
        <p:nvSpPr>
          <p:cNvPr name="AutoShape 14" id="14"/>
          <p:cNvSpPr/>
          <p:nvPr/>
        </p:nvSpPr>
        <p:spPr>
          <a:xfrm rot="0">
            <a:off x="6282589" y="3716929"/>
            <a:ext cx="9525" cy="3337046"/>
          </a:xfrm>
          <a:prstGeom prst="rect">
            <a:avLst/>
          </a:prstGeom>
          <a:solidFill>
            <a:srgbClr val="F4E2C2"/>
          </a:solid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6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69190" y="746003"/>
            <a:ext cx="9137139" cy="15163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45"/>
              </a:lnSpc>
            </a:pPr>
            <a:r>
              <a:rPr lang="en-US" sz="2175">
                <a:solidFill>
                  <a:srgbClr val="8A602A">
                    <a:alpha val="88627"/>
                  </a:srgbClr>
                </a:solidFill>
                <a:latin typeface="Klein Condensed Bold"/>
              </a:rPr>
              <a:t>Запросы</a:t>
            </a:r>
            <a:r>
              <a:rPr lang="en-US" sz="2175">
                <a:solidFill>
                  <a:srgbClr val="8A602A">
                    <a:alpha val="88627"/>
                  </a:srgbClr>
                </a:solidFill>
                <a:latin typeface="Klein Condensed"/>
              </a:rPr>
              <a:t>:</a:t>
            </a:r>
          </a:p>
          <a:p>
            <a:pPr marL="469686" indent="-234843" lvl="1">
              <a:lnSpc>
                <a:spcPts val="3045"/>
              </a:lnSpc>
              <a:buFont typeface="Arial"/>
              <a:buChar char="•"/>
            </a:pPr>
            <a:r>
              <a:rPr lang="en-US" sz="2175">
                <a:solidFill>
                  <a:srgbClr val="8A602A">
                    <a:alpha val="88627"/>
                  </a:srgbClr>
                </a:solidFill>
                <a:latin typeface="Klein Condensed"/>
              </a:rPr>
              <a:t>Помощь с выходом на агрономов (датасет и разметка)</a:t>
            </a:r>
          </a:p>
          <a:p>
            <a:pPr marL="469686" indent="-234843" lvl="1">
              <a:lnSpc>
                <a:spcPts val="3045"/>
              </a:lnSpc>
              <a:buFont typeface="Arial"/>
              <a:buChar char="•"/>
            </a:pPr>
            <a:r>
              <a:rPr lang="en-US" sz="2175">
                <a:solidFill>
                  <a:srgbClr val="8A602A">
                    <a:alpha val="88627"/>
                  </a:srgbClr>
                </a:solidFill>
                <a:latin typeface="Klein Condensed"/>
              </a:rPr>
              <a:t>Помощь по решению аппаратных проблем</a:t>
            </a:r>
          </a:p>
          <a:p>
            <a:pPr marL="469686" indent="-234843" lvl="1">
              <a:lnSpc>
                <a:spcPts val="3045"/>
              </a:lnSpc>
              <a:spcBef>
                <a:spcPct val="0"/>
              </a:spcBef>
              <a:buFont typeface="Arial"/>
              <a:buChar char="•"/>
            </a:pPr>
            <a:r>
              <a:rPr lang="en-US" sz="2175">
                <a:solidFill>
                  <a:srgbClr val="8A602A">
                    <a:alpha val="88627"/>
                  </a:srgbClr>
                </a:solidFill>
                <a:latin typeface="Klein Condensed"/>
              </a:rPr>
              <a:t>Инвестиции (4 млн. р.)</a:t>
            </a:r>
          </a:p>
        </p:txBody>
      </p:sp>
      <p:sp>
        <p:nvSpPr>
          <p:cNvPr name="AutoShape 3" id="3"/>
          <p:cNvSpPr/>
          <p:nvPr/>
        </p:nvSpPr>
        <p:spPr>
          <a:xfrm rot="0">
            <a:off x="4589934" y="2484842"/>
            <a:ext cx="9728" cy="4727331"/>
          </a:xfrm>
          <a:prstGeom prst="rect">
            <a:avLst/>
          </a:prstGeom>
          <a:solidFill>
            <a:srgbClr val="8A602A">
              <a:alpha val="73725"/>
            </a:srgbClr>
          </a:solidFill>
        </p:spPr>
      </p:sp>
      <p:sp>
        <p:nvSpPr>
          <p:cNvPr name="TextBox 4" id="4"/>
          <p:cNvSpPr txBox="true"/>
          <p:nvPr/>
        </p:nvSpPr>
        <p:spPr>
          <a:xfrm rot="0">
            <a:off x="169190" y="125095"/>
            <a:ext cx="9707100" cy="606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>
                <a:solidFill>
                  <a:srgbClr val="532C05">
                    <a:alpha val="76863"/>
                  </a:srgbClr>
                </a:solidFill>
                <a:latin typeface="Intro"/>
              </a:rPr>
              <a:t>Запрос/ предложение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4752061" y="3855953"/>
            <a:ext cx="4855599" cy="30399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070"/>
              </a:lnSpc>
            </a:pPr>
            <a:r>
              <a:rPr lang="en-US" sz="2192">
                <a:solidFill>
                  <a:srgbClr val="8A602A">
                    <a:alpha val="88627"/>
                  </a:srgbClr>
                </a:solidFill>
                <a:latin typeface="Klein Condensed Bold"/>
              </a:rPr>
              <a:t>Стейкхолдеры</a:t>
            </a:r>
            <a:r>
              <a:rPr lang="en-US" sz="2192">
                <a:solidFill>
                  <a:srgbClr val="8A602A">
                    <a:alpha val="88627"/>
                  </a:srgbClr>
                </a:solidFill>
                <a:latin typeface="Klein Condensed"/>
              </a:rPr>
              <a:t>:</a:t>
            </a:r>
          </a:p>
          <a:p>
            <a:pPr marL="473444" indent="-236722" lvl="1">
              <a:lnSpc>
                <a:spcPts val="3070"/>
              </a:lnSpc>
              <a:buFont typeface="Arial"/>
              <a:buChar char="•"/>
            </a:pPr>
            <a:r>
              <a:rPr lang="en-US" sz="2192">
                <a:solidFill>
                  <a:srgbClr val="8A602A">
                    <a:alpha val="88627"/>
                  </a:srgbClr>
                </a:solidFill>
                <a:latin typeface="Klein Condensed"/>
              </a:rPr>
              <a:t>Владельцы с/х</a:t>
            </a:r>
          </a:p>
          <a:p>
            <a:pPr marL="473444" indent="-236722" lvl="1">
              <a:lnSpc>
                <a:spcPts val="3070"/>
              </a:lnSpc>
              <a:buFont typeface="Arial"/>
              <a:buChar char="•"/>
            </a:pPr>
            <a:r>
              <a:rPr lang="en-US" sz="2192">
                <a:solidFill>
                  <a:srgbClr val="8A602A">
                    <a:alpha val="88627"/>
                  </a:srgbClr>
                </a:solidFill>
                <a:latin typeface="Klein Condensed"/>
              </a:rPr>
              <a:t>Министерство сельского хозяйства</a:t>
            </a:r>
          </a:p>
          <a:p>
            <a:pPr marL="473444" indent="-236722" lvl="1">
              <a:lnSpc>
                <a:spcPts val="3070"/>
              </a:lnSpc>
              <a:buFont typeface="Arial"/>
              <a:buChar char="•"/>
            </a:pPr>
            <a:r>
              <a:rPr lang="en-US" sz="2192">
                <a:solidFill>
                  <a:srgbClr val="8A602A">
                    <a:alpha val="88627"/>
                  </a:srgbClr>
                </a:solidFill>
                <a:latin typeface="Klein Condensed"/>
              </a:rPr>
              <a:t>Министерство цифрового развития</a:t>
            </a:r>
          </a:p>
          <a:p>
            <a:pPr marL="473444" indent="-236722" lvl="1">
              <a:lnSpc>
                <a:spcPts val="3070"/>
              </a:lnSpc>
              <a:buFont typeface="Arial"/>
              <a:buChar char="•"/>
            </a:pPr>
            <a:r>
              <a:rPr lang="en-US" sz="2192">
                <a:solidFill>
                  <a:srgbClr val="8A602A">
                    <a:alpha val="88627"/>
                  </a:srgbClr>
                </a:solidFill>
                <a:latin typeface="Klein Condensed"/>
              </a:rPr>
              <a:t>Инвесторы (возможно венчурные)</a:t>
            </a:r>
          </a:p>
          <a:p>
            <a:pPr marL="473444" indent="-236722" lvl="1">
              <a:lnSpc>
                <a:spcPts val="3070"/>
              </a:lnSpc>
              <a:buFont typeface="Arial"/>
              <a:buChar char="•"/>
            </a:pPr>
            <a:r>
              <a:rPr lang="en-US" sz="2192">
                <a:solidFill>
                  <a:srgbClr val="8A602A">
                    <a:alpha val="88627"/>
                  </a:srgbClr>
                </a:solidFill>
                <a:latin typeface="Klein Condensed"/>
              </a:rPr>
              <a:t>Крупные аграрные компании (дроны, техника, удобрения)</a:t>
            </a:r>
          </a:p>
          <a:p>
            <a:pPr marL="473444" indent="-236722" lvl="1">
              <a:lnSpc>
                <a:spcPts val="3070"/>
              </a:lnSpc>
              <a:buFont typeface="Arial"/>
              <a:buChar char="•"/>
            </a:pPr>
            <a:r>
              <a:rPr lang="en-US" sz="2192">
                <a:solidFill>
                  <a:srgbClr val="8A602A">
                    <a:alpha val="88627"/>
                  </a:srgbClr>
                </a:solidFill>
                <a:latin typeface="Klein Condensed"/>
              </a:rPr>
              <a:t>Контрактные производители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51314" y="2923958"/>
            <a:ext cx="4382778" cy="4288216"/>
            <a:chOff x="0" y="0"/>
            <a:chExt cx="5843704" cy="571762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609455" cy="3992940"/>
            </a:xfrm>
            <a:custGeom>
              <a:avLst/>
              <a:gdLst/>
              <a:ahLst/>
              <a:cxnLst/>
              <a:rect r="r" b="b" t="t" l="l"/>
              <a:pathLst>
                <a:path h="3992940" w="4609455">
                  <a:moveTo>
                    <a:pt x="0" y="0"/>
                  </a:moveTo>
                  <a:lnTo>
                    <a:pt x="4609455" y="0"/>
                  </a:lnTo>
                  <a:lnTo>
                    <a:pt x="4609455" y="3992940"/>
                  </a:lnTo>
                  <a:lnTo>
                    <a:pt x="0" y="3992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609455" cy="3992940"/>
            </a:xfrm>
            <a:custGeom>
              <a:avLst/>
              <a:gdLst/>
              <a:ahLst/>
              <a:cxnLst/>
              <a:rect r="r" b="b" t="t" l="l"/>
              <a:pathLst>
                <a:path h="3992940" w="4609455">
                  <a:moveTo>
                    <a:pt x="0" y="0"/>
                  </a:moveTo>
                  <a:lnTo>
                    <a:pt x="4609455" y="0"/>
                  </a:lnTo>
                  <a:lnTo>
                    <a:pt x="4609455" y="3992940"/>
                  </a:lnTo>
                  <a:lnTo>
                    <a:pt x="0" y="3992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80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423194" y="0"/>
              <a:ext cx="4609455" cy="3992940"/>
            </a:xfrm>
            <a:custGeom>
              <a:avLst/>
              <a:gdLst/>
              <a:ahLst/>
              <a:cxnLst/>
              <a:rect r="r" b="b" t="t" l="l"/>
              <a:pathLst>
                <a:path h="3992940" w="4609455">
                  <a:moveTo>
                    <a:pt x="0" y="0"/>
                  </a:moveTo>
                  <a:lnTo>
                    <a:pt x="4609455" y="0"/>
                  </a:lnTo>
                  <a:lnTo>
                    <a:pt x="4609455" y="3992940"/>
                  </a:lnTo>
                  <a:lnTo>
                    <a:pt x="0" y="3992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87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508623" y="1226757"/>
              <a:ext cx="3970546" cy="3439485"/>
            </a:xfrm>
            <a:custGeom>
              <a:avLst/>
              <a:gdLst/>
              <a:ahLst/>
              <a:cxnLst/>
              <a:rect r="r" b="b" t="t" l="l"/>
              <a:pathLst>
                <a:path h="3439485" w="3970546">
                  <a:moveTo>
                    <a:pt x="0" y="0"/>
                  </a:moveTo>
                  <a:lnTo>
                    <a:pt x="3970546" y="0"/>
                  </a:lnTo>
                  <a:lnTo>
                    <a:pt x="3970546" y="3439485"/>
                  </a:lnTo>
                  <a:lnTo>
                    <a:pt x="0" y="34394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508623" y="1226757"/>
              <a:ext cx="3970546" cy="3439485"/>
            </a:xfrm>
            <a:custGeom>
              <a:avLst/>
              <a:gdLst/>
              <a:ahLst/>
              <a:cxnLst/>
              <a:rect r="r" b="b" t="t" l="l"/>
              <a:pathLst>
                <a:path h="3439485" w="3970546">
                  <a:moveTo>
                    <a:pt x="0" y="0"/>
                  </a:moveTo>
                  <a:lnTo>
                    <a:pt x="3970546" y="0"/>
                  </a:lnTo>
                  <a:lnTo>
                    <a:pt x="3970546" y="3439485"/>
                  </a:lnTo>
                  <a:lnTo>
                    <a:pt x="0" y="34394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80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1873159" y="1226757"/>
              <a:ext cx="3970546" cy="3439485"/>
            </a:xfrm>
            <a:custGeom>
              <a:avLst/>
              <a:gdLst/>
              <a:ahLst/>
              <a:cxnLst/>
              <a:rect r="r" b="b" t="t" l="l"/>
              <a:pathLst>
                <a:path h="3439485" w="3970546">
                  <a:moveTo>
                    <a:pt x="0" y="0"/>
                  </a:moveTo>
                  <a:lnTo>
                    <a:pt x="3970545" y="0"/>
                  </a:lnTo>
                  <a:lnTo>
                    <a:pt x="3970545" y="3439485"/>
                  </a:lnTo>
                  <a:lnTo>
                    <a:pt x="0" y="34394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87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565037" y="2836392"/>
              <a:ext cx="3326093" cy="2881228"/>
            </a:xfrm>
            <a:custGeom>
              <a:avLst/>
              <a:gdLst/>
              <a:ahLst/>
              <a:cxnLst/>
              <a:rect r="r" b="b" t="t" l="l"/>
              <a:pathLst>
                <a:path h="2881228" w="3326093">
                  <a:moveTo>
                    <a:pt x="0" y="0"/>
                  </a:moveTo>
                  <a:lnTo>
                    <a:pt x="3326093" y="0"/>
                  </a:lnTo>
                  <a:lnTo>
                    <a:pt x="3326093" y="2881229"/>
                  </a:lnTo>
                  <a:lnTo>
                    <a:pt x="0" y="2881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565037" y="2777574"/>
              <a:ext cx="3393994" cy="2940047"/>
            </a:xfrm>
            <a:custGeom>
              <a:avLst/>
              <a:gdLst/>
              <a:ahLst/>
              <a:cxnLst/>
              <a:rect r="r" b="b" t="t" l="l"/>
              <a:pathLst>
                <a:path h="2940047" w="3393994">
                  <a:moveTo>
                    <a:pt x="0" y="0"/>
                  </a:moveTo>
                  <a:lnTo>
                    <a:pt x="3393993" y="0"/>
                  </a:lnTo>
                  <a:lnTo>
                    <a:pt x="3393993" y="2940047"/>
                  </a:lnTo>
                  <a:lnTo>
                    <a:pt x="0" y="29400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alphaModFix amt="80000"/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876639" y="2777574"/>
              <a:ext cx="3393994" cy="2940047"/>
            </a:xfrm>
            <a:custGeom>
              <a:avLst/>
              <a:gdLst/>
              <a:ahLst/>
              <a:cxnLst/>
              <a:rect r="r" b="b" t="t" l="l"/>
              <a:pathLst>
                <a:path h="2940047" w="3393994">
                  <a:moveTo>
                    <a:pt x="0" y="0"/>
                  </a:moveTo>
                  <a:lnTo>
                    <a:pt x="3393994" y="0"/>
                  </a:lnTo>
                  <a:lnTo>
                    <a:pt x="3393994" y="2940047"/>
                  </a:lnTo>
                  <a:lnTo>
                    <a:pt x="0" y="29400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alphaModFix amt="87000"/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1384808" y="5333053"/>
            <a:ext cx="857894" cy="515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153"/>
              </a:lnSpc>
              <a:spcBef>
                <a:spcPct val="0"/>
              </a:spcBef>
            </a:pPr>
            <a:r>
              <a:rPr lang="en-US" sz="2967">
                <a:solidFill>
                  <a:srgbClr val="8A602A">
                    <a:alpha val="88627"/>
                  </a:srgbClr>
                </a:solidFill>
                <a:latin typeface="Klein Condensed Bold"/>
              </a:rPr>
              <a:t> SOM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737759" y="2692612"/>
            <a:ext cx="4648436" cy="11353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45"/>
              </a:lnSpc>
            </a:pPr>
            <a:r>
              <a:rPr lang="en-US" sz="2175" strike="noStrike" u="none">
                <a:solidFill>
                  <a:srgbClr val="8A602A">
                    <a:alpha val="88627"/>
                  </a:srgbClr>
                </a:solidFill>
                <a:latin typeface="Klein Condensed Bold"/>
              </a:rPr>
              <a:t>Предложение</a:t>
            </a:r>
            <a:r>
              <a:rPr lang="en-US" sz="2175" strike="noStrike" u="none">
                <a:solidFill>
                  <a:srgbClr val="8A602A">
                    <a:alpha val="88627"/>
                  </a:srgbClr>
                </a:solidFill>
                <a:latin typeface="Klein Condensed"/>
              </a:rPr>
              <a:t>:</a:t>
            </a:r>
          </a:p>
          <a:p>
            <a:pPr algn="l" marL="469686" indent="-234843" lvl="1">
              <a:lnSpc>
                <a:spcPts val="3045"/>
              </a:lnSpc>
              <a:spcBef>
                <a:spcPct val="0"/>
              </a:spcBef>
              <a:buFont typeface="Arial"/>
              <a:buChar char="•"/>
            </a:pPr>
            <a:r>
              <a:rPr lang="en-US" sz="2175" strike="noStrike" u="none">
                <a:solidFill>
                  <a:srgbClr val="8A602A">
                    <a:alpha val="88627"/>
                  </a:srgbClr>
                </a:solidFill>
                <a:latin typeface="Klein Condensed"/>
              </a:rPr>
              <a:t>Доля в прибыли (до 40%)</a:t>
            </a:r>
          </a:p>
          <a:p>
            <a:pPr algn="l" marL="469686" indent="-234843" lvl="1">
              <a:lnSpc>
                <a:spcPts val="3045"/>
              </a:lnSpc>
              <a:spcBef>
                <a:spcPct val="0"/>
              </a:spcBef>
              <a:buFont typeface="Arial"/>
              <a:buChar char="•"/>
            </a:pPr>
            <a:r>
              <a:rPr lang="en-US" sz="2175" strike="noStrike" u="none">
                <a:solidFill>
                  <a:srgbClr val="8A602A">
                    <a:alpha val="88627"/>
                  </a:srgbClr>
                </a:solidFill>
                <a:latin typeface="Klein Condensed"/>
              </a:rPr>
              <a:t>Заем </a:t>
            </a:r>
          </a:p>
        </p:txBody>
      </p:sp>
      <p:sp>
        <p:nvSpPr>
          <p:cNvPr name="AutoShape 18" id="18"/>
          <p:cNvSpPr/>
          <p:nvPr/>
        </p:nvSpPr>
        <p:spPr>
          <a:xfrm rot="5400000">
            <a:off x="4872038" y="-1849011"/>
            <a:ext cx="9525" cy="8667708"/>
          </a:xfrm>
          <a:prstGeom prst="rect">
            <a:avLst/>
          </a:prstGeom>
          <a:solidFill>
            <a:srgbClr val="8A602A">
              <a:alpha val="73725"/>
            </a:srgbClr>
          </a:solidFill>
        </p:spPr>
      </p:sp>
      <p:sp>
        <p:nvSpPr>
          <p:cNvPr name="TextBox 19" id="19"/>
          <p:cNvSpPr txBox="true"/>
          <p:nvPr/>
        </p:nvSpPr>
        <p:spPr>
          <a:xfrm rot="0">
            <a:off x="2449333" y="4175530"/>
            <a:ext cx="857894" cy="515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153"/>
              </a:lnSpc>
              <a:spcBef>
                <a:spcPct val="0"/>
              </a:spcBef>
            </a:pPr>
            <a:r>
              <a:rPr lang="en-US" sz="2967">
                <a:solidFill>
                  <a:srgbClr val="8A602A">
                    <a:alpha val="88627"/>
                  </a:srgbClr>
                </a:solidFill>
                <a:latin typeface="Klein Condensed Bold"/>
              </a:rPr>
              <a:t> SAM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384808" y="3142415"/>
            <a:ext cx="857894" cy="515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153"/>
              </a:lnSpc>
              <a:spcBef>
                <a:spcPct val="0"/>
              </a:spcBef>
            </a:pPr>
            <a:r>
              <a:rPr lang="en-US" sz="2967">
                <a:solidFill>
                  <a:srgbClr val="8A602A">
                    <a:alpha val="88627"/>
                  </a:srgbClr>
                </a:solidFill>
                <a:latin typeface="Klein Condensed Bold"/>
              </a:rPr>
              <a:t>TAM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78127" y="6038738"/>
            <a:ext cx="2034395" cy="439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94"/>
              </a:lnSpc>
              <a:spcBef>
                <a:spcPct val="0"/>
              </a:spcBef>
            </a:pPr>
            <a:r>
              <a:rPr lang="en-US" sz="2567">
                <a:solidFill>
                  <a:srgbClr val="8A602A">
                    <a:alpha val="88627"/>
                  </a:srgbClr>
                </a:solidFill>
                <a:latin typeface="Klein Condensed Bold"/>
              </a:rPr>
              <a:t>1,5 млрд. р.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878280" y="4852640"/>
            <a:ext cx="1824019" cy="887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594"/>
              </a:lnSpc>
            </a:pPr>
            <a:r>
              <a:rPr lang="en-US" sz="2567">
                <a:solidFill>
                  <a:srgbClr val="8A602A">
                    <a:alpha val="88627"/>
                  </a:srgbClr>
                </a:solidFill>
                <a:latin typeface="Klein Condensed Bold"/>
              </a:rPr>
              <a:t>5,7 </a:t>
            </a:r>
          </a:p>
          <a:p>
            <a:pPr>
              <a:lnSpc>
                <a:spcPts val="3594"/>
              </a:lnSpc>
              <a:spcBef>
                <a:spcPct val="0"/>
              </a:spcBef>
            </a:pPr>
            <a:r>
              <a:rPr lang="en-US" sz="2567">
                <a:solidFill>
                  <a:srgbClr val="8A602A">
                    <a:alpha val="88627"/>
                  </a:srgbClr>
                </a:solidFill>
                <a:latin typeface="Klein Condensed Bold"/>
              </a:rPr>
              <a:t>млрд. р.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69190" y="3846428"/>
            <a:ext cx="1295714" cy="887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594"/>
              </a:lnSpc>
            </a:pPr>
            <a:r>
              <a:rPr lang="en-US" sz="2567">
                <a:solidFill>
                  <a:srgbClr val="8A602A">
                    <a:alpha val="88627"/>
                  </a:srgbClr>
                </a:solidFill>
                <a:latin typeface="Klein Condensed Bold"/>
              </a:rPr>
              <a:t>11,5 </a:t>
            </a:r>
          </a:p>
          <a:p>
            <a:pPr algn="r">
              <a:lnSpc>
                <a:spcPts val="3594"/>
              </a:lnSpc>
              <a:spcBef>
                <a:spcPct val="0"/>
              </a:spcBef>
            </a:pPr>
            <a:r>
              <a:rPr lang="en-US" sz="2567">
                <a:solidFill>
                  <a:srgbClr val="8A602A">
                    <a:alpha val="88627"/>
                  </a:srgbClr>
                </a:solidFill>
                <a:latin typeface="Klein Condensed Bold"/>
              </a:rPr>
              <a:t>млрд. р.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10800000">
            <a:off x="731520" y="548640"/>
            <a:ext cx="9441743" cy="5080"/>
          </a:xfrm>
          <a:prstGeom prst="rect">
            <a:avLst/>
          </a:prstGeom>
          <a:solidFill>
            <a:srgbClr val="532C05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2981408" y="0"/>
            <a:ext cx="3828884" cy="6460673"/>
          </a:xfrm>
          <a:custGeom>
            <a:avLst/>
            <a:gdLst/>
            <a:ahLst/>
            <a:cxnLst/>
            <a:rect r="r" b="b" t="t" l="l"/>
            <a:pathLst>
              <a:path h="6460673" w="3828884">
                <a:moveTo>
                  <a:pt x="0" y="0"/>
                </a:moveTo>
                <a:lnTo>
                  <a:pt x="3828884" y="0"/>
                </a:lnTo>
                <a:lnTo>
                  <a:pt x="3828884" y="6460673"/>
                </a:lnTo>
                <a:lnTo>
                  <a:pt x="0" y="64606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96" r="-13606" b="-496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033508" y="3939329"/>
            <a:ext cx="2720092" cy="25213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240"/>
              </a:lnSpc>
            </a:pPr>
            <a:r>
              <a:rPr lang="en-US" sz="1600">
                <a:solidFill>
                  <a:srgbClr val="9A550D"/>
                </a:solidFill>
                <a:latin typeface="Heebo"/>
              </a:rPr>
              <a:t>Терещенко Сергей - владелец проекта</a:t>
            </a:r>
          </a:p>
          <a:p>
            <a:pPr>
              <a:lnSpc>
                <a:spcPts val="2240"/>
              </a:lnSpc>
            </a:pPr>
            <a:r>
              <a:rPr lang="en-US" sz="1600">
                <a:solidFill>
                  <a:srgbClr val="9A550D"/>
                </a:solidFill>
                <a:latin typeface="Heebo"/>
              </a:rPr>
              <a:t>т.8-953-790-16-15</a:t>
            </a:r>
          </a:p>
          <a:p>
            <a:pPr>
              <a:lnSpc>
                <a:spcPts val="2240"/>
              </a:lnSpc>
            </a:pPr>
            <a:r>
              <a:rPr lang="en-US" sz="1600">
                <a:solidFill>
                  <a:srgbClr val="9A550D"/>
                </a:solidFill>
                <a:latin typeface="Heebo"/>
              </a:rPr>
              <a:t>e.sg12@ngs.ru</a:t>
            </a:r>
          </a:p>
          <a:p>
            <a:pPr>
              <a:lnSpc>
                <a:spcPts val="2240"/>
              </a:lnSpc>
            </a:pPr>
          </a:p>
          <a:p>
            <a:pPr>
              <a:lnSpc>
                <a:spcPts val="2240"/>
              </a:lnSpc>
            </a:pPr>
            <a:r>
              <a:rPr lang="en-US" sz="1600">
                <a:solidFill>
                  <a:srgbClr val="9A550D"/>
                </a:solidFill>
                <a:latin typeface="Heebo"/>
              </a:rPr>
              <a:t>Моисеева Екатерина - руководитель проекта</a:t>
            </a:r>
          </a:p>
          <a:p>
            <a:pPr>
              <a:lnSpc>
                <a:spcPts val="2240"/>
              </a:lnSpc>
            </a:pPr>
            <a:r>
              <a:rPr lang="en-US" sz="1600">
                <a:solidFill>
                  <a:srgbClr val="9A550D"/>
                </a:solidFill>
                <a:latin typeface="Heebo"/>
              </a:rPr>
              <a:t>т. 8-953-801-14-81</a:t>
            </a:r>
          </a:p>
          <a:p>
            <a:pPr>
              <a:lnSpc>
                <a:spcPts val="2240"/>
              </a:lnSpc>
              <a:spcBef>
                <a:spcPct val="0"/>
              </a:spcBef>
            </a:pPr>
            <a:r>
              <a:rPr lang="en-US" sz="1600">
                <a:solidFill>
                  <a:srgbClr val="9A550D"/>
                </a:solidFill>
                <a:latin typeface="Heebo"/>
              </a:rPr>
              <a:t>e. medngueu@gmail.com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80189" y="760095"/>
            <a:ext cx="2680063" cy="1384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0"/>
              </a:lnSpc>
            </a:pPr>
            <a:r>
              <a:rPr lang="en-US" sz="3300">
                <a:solidFill>
                  <a:srgbClr val="9A550D">
                    <a:alpha val="76863"/>
                  </a:srgbClr>
                </a:solidFill>
                <a:latin typeface="Heebo Bold"/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>
  <p:cSld>
    <p:bg>
      <p:bgPr>
        <a:solidFill>
          <a:srgbClr val="FDF6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87254" y="731520"/>
          <a:ext cx="9379092" cy="6400800"/>
        </p:xfrm>
        <a:graphic>
          <a:graphicData uri="http://schemas.openxmlformats.org/drawingml/2006/table">
            <a:tbl>
              <a:tblPr/>
              <a:tblGrid>
                <a:gridCol w="1764785"/>
                <a:gridCol w="779047"/>
                <a:gridCol w="1944664"/>
                <a:gridCol w="1731709"/>
                <a:gridCol w="852091"/>
                <a:gridCol w="1308617"/>
                <a:gridCol w="998179"/>
              </a:tblGrid>
              <a:tr h="88714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39"/>
                        </a:lnSpc>
                        <a:defRPr/>
                      </a:pPr>
                      <a:r>
                        <a:rPr lang="en-US" sz="1099">
                          <a:solidFill>
                            <a:srgbClr val="000000">
                              <a:alpha val="80000"/>
                            </a:srgbClr>
                          </a:solidFill>
                          <a:latin typeface="Klein Condensed Bold"/>
                        </a:rPr>
                        <a:t>Риски для нас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39"/>
                        </a:lnSpc>
                        <a:defRPr/>
                      </a:pPr>
                      <a:r>
                        <a:rPr lang="en-US" sz="1099">
                          <a:solidFill>
                            <a:srgbClr val="000000">
                              <a:alpha val="80000"/>
                            </a:srgbClr>
                          </a:solidFill>
                          <a:latin typeface="Klein Condensed Bold"/>
                        </a:rPr>
                        <a:t>Критичность риска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39"/>
                        </a:lnSpc>
                        <a:defRPr/>
                      </a:pPr>
                      <a:r>
                        <a:rPr lang="en-US" sz="1099">
                          <a:solidFill>
                            <a:srgbClr val="000000">
                              <a:alpha val="80000"/>
                            </a:srgbClr>
                          </a:solidFill>
                          <a:latin typeface="Klein Condensed Bold"/>
                        </a:rPr>
                        <a:t>Как отразиться на С/Х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39"/>
                        </a:lnSpc>
                        <a:defRPr/>
                      </a:pPr>
                      <a:r>
                        <a:rPr lang="en-US" sz="1099">
                          <a:solidFill>
                            <a:srgbClr val="000000">
                              <a:alpha val="80000"/>
                            </a:srgbClr>
                          </a:solidFill>
                          <a:latin typeface="Klein Condensed Bold"/>
                        </a:rPr>
                        <a:t>Как отразиться на инвесторах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39"/>
                        </a:lnSpc>
                        <a:defRPr/>
                      </a:pPr>
                      <a:r>
                        <a:rPr lang="en-US" sz="1099">
                          <a:solidFill>
                            <a:srgbClr val="000000">
                              <a:alpha val="80000"/>
                            </a:srgbClr>
                          </a:solidFill>
                          <a:latin typeface="Klein Condensed Bold"/>
                        </a:rPr>
                        <a:t>Способ предотвращения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39"/>
                        </a:lnSpc>
                        <a:defRPr/>
                      </a:pPr>
                      <a:r>
                        <a:rPr lang="en-US" sz="1099">
                          <a:solidFill>
                            <a:srgbClr val="000000">
                              <a:alpha val="80000"/>
                            </a:srgbClr>
                          </a:solidFill>
                          <a:latin typeface="Klein Condensed Bold"/>
                        </a:rPr>
                        <a:t>Способ минимизации последствий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39"/>
                        </a:lnSpc>
                        <a:defRPr/>
                      </a:pPr>
                      <a:r>
                        <a:rPr lang="en-US" sz="1099">
                          <a:solidFill>
                            <a:srgbClr val="000000">
                              <a:alpha val="80000"/>
                            </a:srgbClr>
                          </a:solidFill>
                          <a:latin typeface="Klein Condensed Bold"/>
                        </a:rPr>
                        <a:t>Степень сложности предотвращения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871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539"/>
                        </a:lnSpc>
                        <a:defRPr/>
                      </a:pPr>
                      <a:r>
                        <a:rPr lang="en-US" sz="1099">
                          <a:solidFill>
                            <a:srgbClr val="000000">
                              <a:alpha val="80000"/>
                            </a:srgbClr>
                          </a:solidFill>
                          <a:latin typeface="Klein Condensed"/>
                        </a:rPr>
                        <a:t>Машинное обучение: будет набран недостаточный датасет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39"/>
                        </a:lnSpc>
                        <a:defRPr/>
                      </a:pPr>
                      <a:r>
                        <a:rPr lang="en-US" sz="1099">
                          <a:solidFill>
                            <a:srgbClr val="000000">
                              <a:alpha val="80000"/>
                            </a:srgbClr>
                          </a:solidFill>
                          <a:latin typeface="Klein Condensed"/>
                        </a:rPr>
                        <a:t>3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59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539"/>
                        </a:lnSpc>
                        <a:defRPr/>
                      </a:pPr>
                      <a:r>
                        <a:rPr lang="en-US" sz="1099">
                          <a:solidFill>
                            <a:srgbClr val="000000">
                              <a:alpha val="80000"/>
                            </a:srgbClr>
                          </a:solidFill>
                          <a:latin typeface="Klein Condensed"/>
                        </a:rPr>
                        <a:t>Некорректные отчеты для пользователей сервисаЗначительные ошибки в прогнозах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539"/>
                        </a:lnSpc>
                        <a:defRPr/>
                      </a:pPr>
                      <a:r>
                        <a:rPr lang="en-US" sz="1099">
                          <a:solidFill>
                            <a:srgbClr val="000000">
                              <a:alpha val="80000"/>
                            </a:srgbClr>
                          </a:solidFill>
                          <a:latin typeface="Klein Condensed"/>
                        </a:rPr>
                        <a:t>Неоправданные траты на стартапОтложенное время получения прибыли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539"/>
                        </a:lnSpc>
                        <a:defRPr/>
                      </a:pPr>
                      <a:r>
                        <a:rPr lang="en-US" sz="1099">
                          <a:solidFill>
                            <a:srgbClr val="000000">
                              <a:alpha val="80000"/>
                            </a:srgbClr>
                          </a:solidFill>
                          <a:latin typeface="Klein Condensed"/>
                        </a:rPr>
                        <a:t>Съемки с полей С/ХДоплата за набор соответствующего датасета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539"/>
                        </a:lnSpc>
                        <a:defRPr/>
                      </a:pPr>
                      <a:r>
                        <a:rPr lang="en-US" sz="1099">
                          <a:solidFill>
                            <a:srgbClr val="000000">
                              <a:alpha val="80000"/>
                            </a:srgbClr>
                          </a:solidFill>
                          <a:latin typeface="Klein Condensed"/>
                        </a:rPr>
                        <a:t>Съемки с полей С/ХДоплата за набор соответствующего датасета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39"/>
                        </a:lnSpc>
                        <a:defRPr/>
                      </a:pPr>
                      <a:r>
                        <a:rPr lang="en-US" sz="1099">
                          <a:solidFill>
                            <a:srgbClr val="000000">
                              <a:alpha val="80000"/>
                            </a:srgbClr>
                          </a:solidFill>
                          <a:latin typeface="Klein Condensed"/>
                        </a:rPr>
                        <a:t>3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59">
                        <a:alpha val="80000"/>
                      </a:srgbClr>
                    </a:solidFill>
                  </a:tcPr>
                </a:tc>
              </a:tr>
              <a:tr h="88714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539"/>
                        </a:lnSpc>
                        <a:defRPr/>
                      </a:pPr>
                      <a:r>
                        <a:rPr lang="en-US" sz="1099">
                          <a:solidFill>
                            <a:srgbClr val="000000">
                              <a:alpha val="80000"/>
                            </a:srgbClr>
                          </a:solidFill>
                          <a:latin typeface="Klein Condensed"/>
                        </a:rPr>
                        <a:t>Машинное обучение: неправильная разметка датасета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39"/>
                        </a:lnSpc>
                        <a:defRPr/>
                      </a:pPr>
                      <a:r>
                        <a:rPr lang="en-US" sz="1099">
                          <a:solidFill>
                            <a:srgbClr val="000000">
                              <a:alpha val="80000"/>
                            </a:srgbClr>
                          </a:solidFill>
                          <a:latin typeface="Klein Condensed"/>
                        </a:rPr>
                        <a:t>5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6442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539"/>
                        </a:lnSpc>
                        <a:defRPr/>
                      </a:pPr>
                      <a:r>
                        <a:rPr lang="en-US" sz="1099">
                          <a:solidFill>
                            <a:srgbClr val="000000">
                              <a:alpha val="80000"/>
                            </a:srgbClr>
                          </a:solidFill>
                          <a:latin typeface="Klein Condensed"/>
                        </a:rPr>
                        <a:t>Некорректные отчеты для пользователей сервисаЗначительные ошибки в прогнозах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539"/>
                        </a:lnSpc>
                        <a:defRPr/>
                      </a:pPr>
                      <a:r>
                        <a:rPr lang="en-US" sz="1099">
                          <a:solidFill>
                            <a:srgbClr val="000000">
                              <a:alpha val="80000"/>
                            </a:srgbClr>
                          </a:solidFill>
                          <a:latin typeface="Klein Condensed"/>
                        </a:rPr>
                        <a:t>Неоправданные траты на стартапОтложенное время получения прибыли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539"/>
                        </a:lnSpc>
                        <a:defRPr/>
                      </a:pPr>
                      <a:r>
                        <a:rPr lang="en-US" sz="1099">
                          <a:solidFill>
                            <a:srgbClr val="000000">
                              <a:alpha val="80000"/>
                            </a:srgbClr>
                          </a:solidFill>
                          <a:latin typeface="Klein Condensed"/>
                        </a:rPr>
                        <a:t>Контроль разметки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539"/>
                        </a:lnSpc>
                        <a:defRPr/>
                      </a:pPr>
                      <a:r>
                        <a:rPr lang="en-US" sz="1099">
                          <a:solidFill>
                            <a:srgbClr val="000000">
                              <a:alpha val="80000"/>
                            </a:srgbClr>
                          </a:solidFill>
                          <a:latin typeface="Klein Condensed"/>
                        </a:rPr>
                        <a:t>Ручная разметка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39"/>
                        </a:lnSpc>
                        <a:defRPr/>
                      </a:pPr>
                      <a:r>
                        <a:rPr lang="en-US" sz="1099">
                          <a:solidFill>
                            <a:srgbClr val="000000">
                              <a:alpha val="80000"/>
                            </a:srgbClr>
                          </a:solidFill>
                          <a:latin typeface="Klein Condensed"/>
                        </a:rPr>
                        <a:t>5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6442">
                        <a:alpha val="80000"/>
                      </a:srgbClr>
                    </a:solidFill>
                  </a:tcPr>
                </a:tc>
              </a:tr>
              <a:tr h="88714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539"/>
                        </a:lnSpc>
                        <a:defRPr/>
                      </a:pPr>
                      <a:r>
                        <a:rPr lang="en-US" sz="1099">
                          <a:solidFill>
                            <a:srgbClr val="000000">
                              <a:alpha val="80000"/>
                            </a:srgbClr>
                          </a:solidFill>
                          <a:latin typeface="Klein Condensed"/>
                        </a:rPr>
                        <a:t>Машинное обучение: точность нейросетей не достигнет приемлемой точности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39"/>
                        </a:lnSpc>
                        <a:defRPr/>
                      </a:pPr>
                      <a:r>
                        <a:rPr lang="en-US" sz="1099">
                          <a:solidFill>
                            <a:srgbClr val="000000">
                              <a:alpha val="80000"/>
                            </a:srgbClr>
                          </a:solidFill>
                          <a:latin typeface="Klein Condensed"/>
                        </a:rPr>
                        <a:t>4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F23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539"/>
                        </a:lnSpc>
                        <a:defRPr/>
                      </a:pPr>
                      <a:r>
                        <a:rPr lang="en-US" sz="1099">
                          <a:solidFill>
                            <a:srgbClr val="000000">
                              <a:alpha val="80000"/>
                            </a:srgbClr>
                          </a:solidFill>
                          <a:latin typeface="Klein Condensed"/>
                        </a:rPr>
                        <a:t>Некорректные отчеты для пользователей сервисаЗначительные ошибки в прогнозах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539"/>
                        </a:lnSpc>
                        <a:defRPr/>
                      </a:pPr>
                      <a:r>
                        <a:rPr lang="en-US" sz="1099">
                          <a:solidFill>
                            <a:srgbClr val="000000">
                              <a:alpha val="80000"/>
                            </a:srgbClr>
                          </a:solidFill>
                          <a:latin typeface="Klein Condensed"/>
                        </a:rPr>
                        <a:t>Неоправданные траты на стартапОтложенное время получения прибыли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539"/>
                        </a:lnSpc>
                        <a:defRPr/>
                      </a:pPr>
                      <a:r>
                        <a:rPr lang="en-US" sz="1099">
                          <a:solidFill>
                            <a:srgbClr val="000000">
                              <a:alpha val="80000"/>
                            </a:srgbClr>
                          </a:solidFill>
                          <a:latin typeface="Klein Condensed"/>
                        </a:rPr>
                        <a:t>Комбинирование нейронных сетей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539"/>
                        </a:lnSpc>
                        <a:defRPr/>
                      </a:pPr>
                      <a:r>
                        <a:rPr lang="en-US" sz="1099">
                          <a:solidFill>
                            <a:srgbClr val="000000">
                              <a:alpha val="80000"/>
                            </a:srgbClr>
                          </a:solidFill>
                          <a:latin typeface="Klein Condensed"/>
                        </a:rPr>
                        <a:t>Консультация у профессионалов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39"/>
                        </a:lnSpc>
                        <a:defRPr/>
                      </a:pPr>
                      <a:r>
                        <a:rPr lang="en-US" sz="1099">
                          <a:solidFill>
                            <a:srgbClr val="000000">
                              <a:alpha val="80000"/>
                            </a:srgbClr>
                          </a:solidFill>
                          <a:latin typeface="Klein Condensed"/>
                        </a:rPr>
                        <a:t>4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F23">
                        <a:alpha val="80000"/>
                      </a:srgbClr>
                    </a:solidFill>
                  </a:tcPr>
                </a:tc>
              </a:tr>
              <a:tr h="696361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539"/>
                        </a:lnSpc>
                        <a:defRPr/>
                      </a:pPr>
                      <a:r>
                        <a:rPr lang="en-US" sz="1099">
                          <a:solidFill>
                            <a:srgbClr val="000000">
                              <a:alpha val="80000"/>
                            </a:srgbClr>
                          </a:solidFill>
                          <a:latin typeface="Klein Condensed"/>
                        </a:rPr>
                        <a:t>Машинное обучение: модель будет слишком тяжелой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39"/>
                        </a:lnSpc>
                        <a:defRPr/>
                      </a:pPr>
                      <a:r>
                        <a:rPr lang="en-US" sz="1099">
                          <a:solidFill>
                            <a:srgbClr val="000000">
                              <a:alpha val="80000"/>
                            </a:srgbClr>
                          </a:solidFill>
                          <a:latin typeface="Klein Condensed"/>
                        </a:rPr>
                        <a:t>3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59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539"/>
                        </a:lnSpc>
                        <a:defRPr/>
                      </a:pPr>
                      <a:r>
                        <a:rPr lang="en-US" sz="1099">
                          <a:solidFill>
                            <a:srgbClr val="000000">
                              <a:alpha val="80000"/>
                            </a:srgbClr>
                          </a:solidFill>
                          <a:latin typeface="Klein Condensed"/>
                        </a:rPr>
                        <a:t>Дополнительные траты на дополнительную памятьЗадержки в получении отчета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539"/>
                        </a:lnSpc>
                        <a:defRPr/>
                      </a:pPr>
                      <a:r>
                        <a:rPr lang="en-US" sz="1099">
                          <a:solidFill>
                            <a:srgbClr val="000000">
                              <a:alpha val="80000"/>
                            </a:srgbClr>
                          </a:solidFill>
                          <a:latin typeface="Klein Condensed"/>
                        </a:rPr>
                        <a:t>Неоправданные траты на стартапОтложенное время получения прибыли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539"/>
                        </a:lnSpc>
                        <a:defRPr/>
                      </a:pPr>
                      <a:r>
                        <a:rPr lang="en-US" sz="1099">
                          <a:solidFill>
                            <a:srgbClr val="000000">
                              <a:alpha val="80000"/>
                            </a:srgbClr>
                          </a:solidFill>
                          <a:latin typeface="Klein Condensed"/>
                        </a:rPr>
                        <a:t>Исследовать квантизацию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539"/>
                        </a:lnSpc>
                        <a:defRPr/>
                      </a:pPr>
                      <a:r>
                        <a:rPr lang="en-US" sz="1099">
                          <a:solidFill>
                            <a:srgbClr val="000000">
                              <a:alpha val="80000"/>
                            </a:srgbClr>
                          </a:solidFill>
                          <a:latin typeface="Klein Condensed"/>
                        </a:rPr>
                        <a:t>Разбивать большую модель на несколько поменьше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39"/>
                        </a:lnSpc>
                        <a:defRPr/>
                      </a:pPr>
                      <a:r>
                        <a:rPr lang="en-US" sz="1099">
                          <a:solidFill>
                            <a:srgbClr val="000000">
                              <a:alpha val="80000"/>
                            </a:srgbClr>
                          </a:solidFill>
                          <a:latin typeface="Klein Condensed"/>
                        </a:rPr>
                        <a:t>2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F72">
                        <a:alpha val="80000"/>
                      </a:srgbClr>
                    </a:solidFill>
                  </a:tcPr>
                </a:tc>
              </a:tr>
              <a:tr h="88714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539"/>
                        </a:lnSpc>
                        <a:defRPr/>
                      </a:pPr>
                      <a:r>
                        <a:rPr lang="en-US" sz="1099">
                          <a:solidFill>
                            <a:srgbClr val="000000">
                              <a:alpha val="80000"/>
                            </a:srgbClr>
                          </a:solidFill>
                          <a:latin typeface="Klein Condensed"/>
                        </a:rPr>
                        <a:t>Машинное обучение: модель не сможет обучиться на несколько видов болезней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39"/>
                        </a:lnSpc>
                        <a:defRPr/>
                      </a:pPr>
                      <a:r>
                        <a:rPr lang="en-US" sz="1099">
                          <a:solidFill>
                            <a:srgbClr val="000000">
                              <a:alpha val="80000"/>
                            </a:srgbClr>
                          </a:solidFill>
                          <a:latin typeface="Klein Condensed"/>
                        </a:rPr>
                        <a:t>3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59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539"/>
                        </a:lnSpc>
                        <a:defRPr/>
                      </a:pPr>
                      <a:r>
                        <a:rPr lang="en-US" sz="1099">
                          <a:solidFill>
                            <a:srgbClr val="000000">
                              <a:alpha val="80000"/>
                            </a:srgbClr>
                          </a:solidFill>
                          <a:latin typeface="Klein Condensed"/>
                        </a:rPr>
                        <a:t>Не все С/Х будут иметь потребность в покупке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539"/>
                        </a:lnSpc>
                        <a:defRPr/>
                      </a:pPr>
                      <a:r>
                        <a:rPr lang="en-US" sz="1099">
                          <a:solidFill>
                            <a:srgbClr val="000000">
                              <a:alpha val="80000"/>
                            </a:srgbClr>
                          </a:solidFill>
                          <a:latin typeface="Klein Condensed"/>
                        </a:rPr>
                        <a:t>Неоправданные траты на стартапОтложенное время получения прибыли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539"/>
                        </a:lnSpc>
                        <a:defRPr/>
                      </a:pPr>
                      <a:r>
                        <a:rPr lang="en-US" sz="1099">
                          <a:solidFill>
                            <a:srgbClr val="000000">
                              <a:alpha val="80000"/>
                            </a:srgbClr>
                          </a:solidFill>
                          <a:latin typeface="Klein Condensed"/>
                        </a:rPr>
                        <a:t>Комбинирование нейронных сетей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539"/>
                        </a:lnSpc>
                        <a:defRPr/>
                      </a:pPr>
                      <a:r>
                        <a:rPr lang="en-US" sz="1099">
                          <a:solidFill>
                            <a:srgbClr val="000000">
                              <a:alpha val="80000"/>
                            </a:srgbClr>
                          </a:solidFill>
                          <a:latin typeface="Klein Condensed"/>
                        </a:rPr>
                        <a:t>Разбивать большую модель на несколько поменьше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39"/>
                        </a:lnSpc>
                        <a:defRPr/>
                      </a:pPr>
                      <a:r>
                        <a:rPr lang="en-US" sz="1099">
                          <a:solidFill>
                            <a:srgbClr val="000000">
                              <a:alpha val="80000"/>
                            </a:srgbClr>
                          </a:solidFill>
                          <a:latin typeface="Klein Condensed"/>
                        </a:rPr>
                        <a:t>2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1FF72">
                        <a:alpha val="80000"/>
                      </a:srgbClr>
                    </a:solidFill>
                  </a:tcPr>
                </a:tc>
              </a:tr>
              <a:tr h="88714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539"/>
                        </a:lnSpc>
                        <a:defRPr/>
                      </a:pPr>
                      <a:r>
                        <a:rPr lang="en-US" sz="1099">
                          <a:solidFill>
                            <a:srgbClr val="000000">
                              <a:alpha val="80000"/>
                            </a:srgbClr>
                          </a:solidFill>
                          <a:latin typeface="Klein Condensed"/>
                        </a:rPr>
                        <a:t>Машинное обучение: моделей слишком много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39"/>
                        </a:lnSpc>
                        <a:defRPr/>
                      </a:pPr>
                      <a:r>
                        <a:rPr lang="en-US" sz="1099">
                          <a:solidFill>
                            <a:srgbClr val="000000">
                              <a:alpha val="80000"/>
                            </a:srgbClr>
                          </a:solidFill>
                          <a:latin typeface="Klein Condensed"/>
                        </a:rPr>
                        <a:t>4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F23">
                        <a:alpha val="80000"/>
                      </a:srgbClr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539"/>
                        </a:lnSpc>
                        <a:defRPr/>
                      </a:pPr>
                      <a:r>
                        <a:rPr lang="en-US" sz="1099">
                          <a:solidFill>
                            <a:srgbClr val="000000">
                              <a:alpha val="80000"/>
                            </a:srgbClr>
                          </a:solidFill>
                          <a:latin typeface="Klein Condensed"/>
                        </a:rPr>
                        <a:t>Дополнительные траты на дополнительную памятьЗадержки в получении отчета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539"/>
                        </a:lnSpc>
                        <a:defRPr/>
                      </a:pPr>
                      <a:r>
                        <a:rPr lang="en-US" sz="1099">
                          <a:solidFill>
                            <a:srgbClr val="000000">
                              <a:alpha val="80000"/>
                            </a:srgbClr>
                          </a:solidFill>
                          <a:latin typeface="Klein Condensed"/>
                        </a:rPr>
                        <a:t>Неоправданные траты на стартапОтложенное время получения прибыли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539"/>
                        </a:lnSpc>
                        <a:defRPr/>
                      </a:pPr>
                      <a:r>
                        <a:rPr lang="en-US" sz="1099">
                          <a:solidFill>
                            <a:srgbClr val="000000">
                              <a:alpha val="80000"/>
                            </a:srgbClr>
                          </a:solidFill>
                          <a:latin typeface="Klein Condensed"/>
                        </a:rPr>
                        <a:t>Комбинирование нейронных сетей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539"/>
                        </a:lnSpc>
                        <a:defRPr/>
                      </a:pPr>
                      <a:r>
                        <a:rPr lang="en-US" sz="1099">
                          <a:solidFill>
                            <a:srgbClr val="000000">
                              <a:alpha val="80000"/>
                            </a:srgbClr>
                          </a:solidFill>
                          <a:latin typeface="Klein Condensed"/>
                        </a:rPr>
                        <a:t>Увеличение мощности зарядной станции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539"/>
                        </a:lnSpc>
                        <a:defRPr/>
                      </a:pPr>
                      <a:r>
                        <a:rPr lang="en-US" sz="1099">
                          <a:solidFill>
                            <a:srgbClr val="000000">
                              <a:alpha val="80000"/>
                            </a:srgbClr>
                          </a:solidFill>
                          <a:latin typeface="Klein Condensed"/>
                        </a:rPr>
                        <a:t>3</a:t>
                      </a:r>
                      <a:endParaRPr lang="en-US" sz="1100"/>
                    </a:p>
                  </a:txBody>
                  <a:tcPr marL="38100" marR="38100" marT="38100" marB="38100" anchor="ctr">
                    <a:lnL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E59">
                        <a:alpha val="8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name="TextBox 3" id="3"/>
          <p:cNvSpPr txBox="true"/>
          <p:nvPr/>
        </p:nvSpPr>
        <p:spPr>
          <a:xfrm rot="0">
            <a:off x="169190" y="125095"/>
            <a:ext cx="9707100" cy="606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>
                <a:solidFill>
                  <a:srgbClr val="532C05">
                    <a:alpha val="76863"/>
                  </a:srgbClr>
                </a:solidFill>
                <a:latin typeface="Intro"/>
              </a:rPr>
              <a:t>основные риски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766184" y="0"/>
            <a:ext cx="11057182" cy="7376062"/>
          </a:xfrm>
          <a:custGeom>
            <a:avLst/>
            <a:gdLst/>
            <a:ahLst/>
            <a:cxnLst/>
            <a:rect r="r" b="b" t="t" l="l"/>
            <a:pathLst>
              <a:path h="7376062" w="11057182">
                <a:moveTo>
                  <a:pt x="0" y="0"/>
                </a:moveTo>
                <a:lnTo>
                  <a:pt x="11057182" y="0"/>
                </a:lnTo>
                <a:lnTo>
                  <a:pt x="11057182" y="7376062"/>
                </a:lnTo>
                <a:lnTo>
                  <a:pt x="0" y="73760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452736" y="0"/>
            <a:ext cx="10659072" cy="7758517"/>
            <a:chOff x="0" y="0"/>
            <a:chExt cx="3947804" cy="287352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947804" cy="2873525"/>
            </a:xfrm>
            <a:custGeom>
              <a:avLst/>
              <a:gdLst/>
              <a:ahLst/>
              <a:cxnLst/>
              <a:rect r="r" b="b" t="t" l="l"/>
              <a:pathLst>
                <a:path h="2873525" w="3947804">
                  <a:moveTo>
                    <a:pt x="26148" y="0"/>
                  </a:moveTo>
                  <a:lnTo>
                    <a:pt x="3921657" y="0"/>
                  </a:lnTo>
                  <a:cubicBezTo>
                    <a:pt x="3928592" y="0"/>
                    <a:pt x="3935242" y="2755"/>
                    <a:pt x="3940146" y="7658"/>
                  </a:cubicBezTo>
                  <a:cubicBezTo>
                    <a:pt x="3945050" y="12562"/>
                    <a:pt x="3947804" y="19213"/>
                    <a:pt x="3947804" y="26148"/>
                  </a:cubicBezTo>
                  <a:lnTo>
                    <a:pt x="3947804" y="2847377"/>
                  </a:lnTo>
                  <a:cubicBezTo>
                    <a:pt x="3947804" y="2854312"/>
                    <a:pt x="3945050" y="2860963"/>
                    <a:pt x="3940146" y="2865867"/>
                  </a:cubicBezTo>
                  <a:cubicBezTo>
                    <a:pt x="3935242" y="2870770"/>
                    <a:pt x="3928592" y="2873525"/>
                    <a:pt x="3921657" y="2873525"/>
                  </a:cubicBezTo>
                  <a:lnTo>
                    <a:pt x="26148" y="2873525"/>
                  </a:lnTo>
                  <a:cubicBezTo>
                    <a:pt x="19213" y="2873525"/>
                    <a:pt x="12562" y="2870770"/>
                    <a:pt x="7658" y="2865867"/>
                  </a:cubicBezTo>
                  <a:cubicBezTo>
                    <a:pt x="2755" y="2860963"/>
                    <a:pt x="0" y="2854312"/>
                    <a:pt x="0" y="2847377"/>
                  </a:cubicBezTo>
                  <a:lnTo>
                    <a:pt x="0" y="26148"/>
                  </a:lnTo>
                  <a:cubicBezTo>
                    <a:pt x="0" y="19213"/>
                    <a:pt x="2755" y="12562"/>
                    <a:pt x="7658" y="7658"/>
                  </a:cubicBezTo>
                  <a:cubicBezTo>
                    <a:pt x="12562" y="2755"/>
                    <a:pt x="19213" y="0"/>
                    <a:pt x="26148" y="0"/>
                  </a:cubicBezTo>
                  <a:close/>
                </a:path>
              </a:pathLst>
            </a:custGeom>
            <a:solidFill>
              <a:srgbClr val="000000">
                <a:alpha val="77647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372880" y="2107364"/>
            <a:ext cx="8098398" cy="995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919"/>
              </a:lnSpc>
            </a:pPr>
            <a:r>
              <a:rPr lang="en-US" sz="2799">
                <a:solidFill>
                  <a:srgbClr val="F3C797">
                    <a:alpha val="67843"/>
                  </a:srgbClr>
                </a:solidFill>
                <a:latin typeface="Intro"/>
              </a:rPr>
              <a:t>БПЛА для контроля посевных площадей зерновых культур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72880" y="541020"/>
            <a:ext cx="8115300" cy="1602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3004"/>
              </a:lnSpc>
            </a:pPr>
            <a:r>
              <a:rPr lang="en-US" sz="9288">
                <a:solidFill>
                  <a:srgbClr val="F3C797">
                    <a:alpha val="76863"/>
                  </a:srgbClr>
                </a:solidFill>
                <a:latin typeface="Intro"/>
              </a:rPr>
              <a:t>Колос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35332" y="-162257"/>
            <a:ext cx="11389336" cy="7588145"/>
          </a:xfrm>
          <a:custGeom>
            <a:avLst/>
            <a:gdLst/>
            <a:ahLst/>
            <a:cxnLst/>
            <a:rect r="r" b="b" t="t" l="l"/>
            <a:pathLst>
              <a:path h="7588145" w="11389336">
                <a:moveTo>
                  <a:pt x="0" y="0"/>
                </a:moveTo>
                <a:lnTo>
                  <a:pt x="11389336" y="0"/>
                </a:lnTo>
                <a:lnTo>
                  <a:pt x="11389336" y="7588145"/>
                </a:lnTo>
                <a:lnTo>
                  <a:pt x="0" y="75881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562191" y="-332629"/>
            <a:ext cx="10659072" cy="7758517"/>
            <a:chOff x="0" y="0"/>
            <a:chExt cx="3947804" cy="287352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947804" cy="2873525"/>
            </a:xfrm>
            <a:custGeom>
              <a:avLst/>
              <a:gdLst/>
              <a:ahLst/>
              <a:cxnLst/>
              <a:rect r="r" b="b" t="t" l="l"/>
              <a:pathLst>
                <a:path h="2873525" w="3947804">
                  <a:moveTo>
                    <a:pt x="26148" y="0"/>
                  </a:moveTo>
                  <a:lnTo>
                    <a:pt x="3921657" y="0"/>
                  </a:lnTo>
                  <a:cubicBezTo>
                    <a:pt x="3928592" y="0"/>
                    <a:pt x="3935242" y="2755"/>
                    <a:pt x="3940146" y="7658"/>
                  </a:cubicBezTo>
                  <a:cubicBezTo>
                    <a:pt x="3945050" y="12562"/>
                    <a:pt x="3947804" y="19213"/>
                    <a:pt x="3947804" y="26148"/>
                  </a:cubicBezTo>
                  <a:lnTo>
                    <a:pt x="3947804" y="2847377"/>
                  </a:lnTo>
                  <a:cubicBezTo>
                    <a:pt x="3947804" y="2854312"/>
                    <a:pt x="3945050" y="2860963"/>
                    <a:pt x="3940146" y="2865867"/>
                  </a:cubicBezTo>
                  <a:cubicBezTo>
                    <a:pt x="3935242" y="2870770"/>
                    <a:pt x="3928592" y="2873525"/>
                    <a:pt x="3921657" y="2873525"/>
                  </a:cubicBezTo>
                  <a:lnTo>
                    <a:pt x="26148" y="2873525"/>
                  </a:lnTo>
                  <a:cubicBezTo>
                    <a:pt x="19213" y="2873525"/>
                    <a:pt x="12562" y="2870770"/>
                    <a:pt x="7658" y="2865867"/>
                  </a:cubicBezTo>
                  <a:cubicBezTo>
                    <a:pt x="2755" y="2860963"/>
                    <a:pt x="0" y="2854312"/>
                    <a:pt x="0" y="2847377"/>
                  </a:cubicBezTo>
                  <a:lnTo>
                    <a:pt x="0" y="26148"/>
                  </a:lnTo>
                  <a:cubicBezTo>
                    <a:pt x="0" y="19213"/>
                    <a:pt x="2755" y="12562"/>
                    <a:pt x="7658" y="7658"/>
                  </a:cubicBezTo>
                  <a:cubicBezTo>
                    <a:pt x="12562" y="2755"/>
                    <a:pt x="19213" y="0"/>
                    <a:pt x="26148" y="0"/>
                  </a:cubicBezTo>
                  <a:close/>
                </a:path>
              </a:pathLst>
            </a:custGeom>
            <a:solidFill>
              <a:srgbClr val="190D00">
                <a:alpha val="76863"/>
              </a:srgbClr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1150911" y="731520"/>
            <a:ext cx="12055421" cy="5852160"/>
            <a:chOff x="0" y="0"/>
            <a:chExt cx="16073895" cy="7802880"/>
          </a:xfrm>
        </p:grpSpPr>
        <p:sp>
          <p:nvSpPr>
            <p:cNvPr name="AutoShape 7" id="7"/>
            <p:cNvSpPr/>
            <p:nvPr/>
          </p:nvSpPr>
          <p:spPr>
            <a:xfrm rot="-10800000">
              <a:off x="0" y="0"/>
              <a:ext cx="16073895" cy="18579"/>
            </a:xfrm>
            <a:prstGeom prst="rect">
              <a:avLst/>
            </a:prstGeom>
            <a:solidFill>
              <a:srgbClr val="F8F8F8"/>
            </a:solidFill>
          </p:spPr>
        </p:sp>
        <p:sp>
          <p:nvSpPr>
            <p:cNvPr name="AutoShape 8" id="8"/>
            <p:cNvSpPr/>
            <p:nvPr/>
          </p:nvSpPr>
          <p:spPr>
            <a:xfrm rot="-10800000">
              <a:off x="0" y="7784301"/>
              <a:ext cx="16073895" cy="18579"/>
            </a:xfrm>
            <a:prstGeom prst="rect">
              <a:avLst/>
            </a:prstGeom>
            <a:solidFill>
              <a:srgbClr val="F8F8F8"/>
            </a:solidFill>
          </p:spPr>
        </p:sp>
      </p:grpSp>
      <p:sp>
        <p:nvSpPr>
          <p:cNvPr name="TextBox 9" id="9"/>
          <p:cNvSpPr txBox="true"/>
          <p:nvPr/>
        </p:nvSpPr>
        <p:spPr>
          <a:xfrm rot="0">
            <a:off x="169190" y="125095"/>
            <a:ext cx="9707100" cy="606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>
                <a:solidFill>
                  <a:srgbClr val="F3C797">
                    <a:alpha val="76863"/>
                  </a:srgbClr>
                </a:solidFill>
                <a:latin typeface="Intro"/>
              </a:rPr>
              <a:t>Целевая аудитория и проблема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55226" y="1141861"/>
            <a:ext cx="9335028" cy="20129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025"/>
              </a:lnSpc>
              <a:spcBef>
                <a:spcPct val="0"/>
              </a:spcBef>
            </a:pPr>
            <a:r>
              <a:rPr lang="en-US" sz="2875">
                <a:solidFill>
                  <a:srgbClr val="FDF6E9"/>
                </a:solidFill>
                <a:latin typeface="Klein Condensed"/>
              </a:rPr>
              <a:t>Целевая аудитория: </a:t>
            </a:r>
          </a:p>
          <a:p>
            <a:pPr>
              <a:lnSpc>
                <a:spcPts val="4025"/>
              </a:lnSpc>
              <a:spcBef>
                <a:spcPct val="0"/>
              </a:spcBef>
            </a:pPr>
            <a:r>
              <a:rPr lang="en-US" sz="2875">
                <a:solidFill>
                  <a:srgbClr val="FDF6E9"/>
                </a:solidFill>
                <a:latin typeface="Klein Condensed"/>
              </a:rPr>
              <a:t>- основная аудитория - небольшие (10га)  и средние (100га) с/х, выращивающие зерновые культуры (пшеница, рожь, ячмень и др)</a:t>
            </a:r>
          </a:p>
          <a:p>
            <a:pPr>
              <a:lnSpc>
                <a:spcPts val="4025"/>
              </a:lnSpc>
              <a:spcBef>
                <a:spcPct val="0"/>
              </a:spcBef>
            </a:pPr>
            <a:r>
              <a:rPr lang="en-US" sz="2875">
                <a:solidFill>
                  <a:srgbClr val="FDF6E9"/>
                </a:solidFill>
                <a:latin typeface="Klein Condensed"/>
              </a:rPr>
              <a:t>- дополнительная аудитория - крупные с/х  (более 100га)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418875" y="3565141"/>
            <a:ext cx="7145639" cy="25177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025"/>
              </a:lnSpc>
              <a:spcBef>
                <a:spcPct val="0"/>
              </a:spcBef>
            </a:pPr>
            <a:r>
              <a:rPr lang="en-US" sz="2875" strike="noStrike" u="none">
                <a:solidFill>
                  <a:srgbClr val="FDF6E9"/>
                </a:solidFill>
                <a:latin typeface="Klein Condensed"/>
              </a:rPr>
              <a:t>Проблема:</a:t>
            </a:r>
          </a:p>
          <a:p>
            <a:pPr algn="l" marL="0" indent="0" lvl="0">
              <a:lnSpc>
                <a:spcPts val="4025"/>
              </a:lnSpc>
              <a:spcBef>
                <a:spcPct val="0"/>
              </a:spcBef>
            </a:pPr>
            <a:r>
              <a:rPr lang="en-US" sz="2875" strike="noStrike" u="none">
                <a:solidFill>
                  <a:srgbClr val="FDF6E9"/>
                </a:solidFill>
                <a:latin typeface="Klein Condensed"/>
              </a:rPr>
              <a:t>- сложность выявления заболеваний</a:t>
            </a:r>
          </a:p>
          <a:p>
            <a:pPr algn="l" marL="0" indent="0" lvl="0">
              <a:lnSpc>
                <a:spcPts val="4025"/>
              </a:lnSpc>
              <a:spcBef>
                <a:spcPct val="0"/>
              </a:spcBef>
            </a:pPr>
            <a:r>
              <a:rPr lang="en-US" sz="2875" strike="noStrike" u="none">
                <a:solidFill>
                  <a:srgbClr val="FDF6E9"/>
                </a:solidFill>
                <a:latin typeface="Klein Condensed"/>
              </a:rPr>
              <a:t>- сложность прогнозирования объема урожая</a:t>
            </a:r>
          </a:p>
          <a:p>
            <a:pPr algn="l" marL="0" indent="0" lvl="0">
              <a:lnSpc>
                <a:spcPts val="4025"/>
              </a:lnSpc>
              <a:spcBef>
                <a:spcPct val="0"/>
              </a:spcBef>
            </a:pPr>
            <a:r>
              <a:rPr lang="en-US" sz="2875" strike="noStrike" u="none">
                <a:solidFill>
                  <a:srgbClr val="FDF6E9"/>
                </a:solidFill>
                <a:latin typeface="Klein Condensed"/>
              </a:rPr>
              <a:t>- сложность контроля скорости уборки территорий</a:t>
            </a:r>
          </a:p>
          <a:p>
            <a:pPr algn="l" marL="0" indent="0" lvl="0">
              <a:lnSpc>
                <a:spcPts val="4025"/>
              </a:lnSpc>
              <a:spcBef>
                <a:spcPct val="0"/>
              </a:spcBef>
            </a:pPr>
            <a:r>
              <a:rPr lang="en-US" sz="2875" strike="noStrike" u="none">
                <a:solidFill>
                  <a:srgbClr val="FDF6E9"/>
                </a:solidFill>
                <a:latin typeface="Klein Condensed"/>
              </a:rPr>
              <a:t>- трудозатратность процесса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0303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27135" y="-56111"/>
            <a:ext cx="9880735" cy="7427421"/>
            <a:chOff x="0" y="0"/>
            <a:chExt cx="13174314" cy="9903228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>
              <a:alphaModFix amt="15000"/>
            </a:blip>
            <a:srcRect l="5684" t="0" r="5684" b="0"/>
            <a:stretch>
              <a:fillRect/>
            </a:stretch>
          </p:blipFill>
          <p:spPr>
            <a:xfrm flipH="false" flipV="false">
              <a:off x="0" y="0"/>
              <a:ext cx="13174314" cy="9903228"/>
            </a:xfrm>
            <a:prstGeom prst="rect">
              <a:avLst/>
            </a:prstGeom>
          </p:spPr>
        </p:pic>
      </p:grp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616564" y="3657600"/>
            <a:ext cx="8812353" cy="3372465"/>
            <a:chOff x="0" y="0"/>
            <a:chExt cx="4227830" cy="161798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-7620" y="0"/>
              <a:ext cx="4239261" cy="1624330"/>
            </a:xfrm>
            <a:custGeom>
              <a:avLst/>
              <a:gdLst/>
              <a:ahLst/>
              <a:cxnLst/>
              <a:rect r="r" b="b" t="t" l="l"/>
              <a:pathLst>
                <a:path h="1624330" w="4239261">
                  <a:moveTo>
                    <a:pt x="480060" y="1508760"/>
                  </a:moveTo>
                  <a:lnTo>
                    <a:pt x="480060" y="1515110"/>
                  </a:lnTo>
                  <a:lnTo>
                    <a:pt x="480060" y="1508760"/>
                  </a:lnTo>
                  <a:close/>
                  <a:moveTo>
                    <a:pt x="480060" y="1516380"/>
                  </a:moveTo>
                  <a:lnTo>
                    <a:pt x="480060" y="1515110"/>
                  </a:lnTo>
                  <a:lnTo>
                    <a:pt x="480060" y="1516380"/>
                  </a:lnTo>
                  <a:close/>
                  <a:moveTo>
                    <a:pt x="487680" y="1517650"/>
                  </a:moveTo>
                  <a:cubicBezTo>
                    <a:pt x="485140" y="1518920"/>
                    <a:pt x="483870" y="1520190"/>
                    <a:pt x="482600" y="1520190"/>
                  </a:cubicBezTo>
                  <a:cubicBezTo>
                    <a:pt x="483870" y="1520190"/>
                    <a:pt x="485140" y="1518920"/>
                    <a:pt x="487680" y="1517650"/>
                  </a:cubicBezTo>
                  <a:close/>
                  <a:moveTo>
                    <a:pt x="478790" y="1521460"/>
                  </a:moveTo>
                  <a:lnTo>
                    <a:pt x="478790" y="1522730"/>
                  </a:lnTo>
                  <a:cubicBezTo>
                    <a:pt x="478790" y="1524000"/>
                    <a:pt x="478790" y="1524000"/>
                    <a:pt x="477520" y="1525270"/>
                  </a:cubicBezTo>
                  <a:lnTo>
                    <a:pt x="478790" y="1524000"/>
                  </a:lnTo>
                  <a:cubicBezTo>
                    <a:pt x="477520" y="1525270"/>
                    <a:pt x="478790" y="1525270"/>
                    <a:pt x="478790" y="1521460"/>
                  </a:cubicBezTo>
                  <a:close/>
                  <a:moveTo>
                    <a:pt x="4235450" y="601980"/>
                  </a:moveTo>
                  <a:cubicBezTo>
                    <a:pt x="4234180" y="612140"/>
                    <a:pt x="4231640" y="621030"/>
                    <a:pt x="4229100" y="629920"/>
                  </a:cubicBezTo>
                  <a:lnTo>
                    <a:pt x="4221480" y="656590"/>
                  </a:lnTo>
                  <a:lnTo>
                    <a:pt x="4213860" y="683260"/>
                  </a:lnTo>
                  <a:cubicBezTo>
                    <a:pt x="4211320" y="692150"/>
                    <a:pt x="4208780" y="699770"/>
                    <a:pt x="4206240" y="708660"/>
                  </a:cubicBezTo>
                  <a:cubicBezTo>
                    <a:pt x="4201160" y="725170"/>
                    <a:pt x="4194810" y="741680"/>
                    <a:pt x="4188460" y="758190"/>
                  </a:cubicBezTo>
                  <a:cubicBezTo>
                    <a:pt x="4182110" y="773430"/>
                    <a:pt x="4175760" y="788670"/>
                    <a:pt x="4168140" y="803910"/>
                  </a:cubicBezTo>
                  <a:cubicBezTo>
                    <a:pt x="4161790" y="819150"/>
                    <a:pt x="4154170" y="833120"/>
                    <a:pt x="4146550" y="848360"/>
                  </a:cubicBezTo>
                  <a:cubicBezTo>
                    <a:pt x="4138929" y="862330"/>
                    <a:pt x="4131309" y="877570"/>
                    <a:pt x="4123690" y="890270"/>
                  </a:cubicBezTo>
                  <a:cubicBezTo>
                    <a:pt x="4108450" y="916940"/>
                    <a:pt x="4091940" y="943610"/>
                    <a:pt x="4074160" y="967740"/>
                  </a:cubicBezTo>
                  <a:cubicBezTo>
                    <a:pt x="4039870" y="1017270"/>
                    <a:pt x="4003040" y="1062990"/>
                    <a:pt x="3962400" y="1104900"/>
                  </a:cubicBezTo>
                  <a:cubicBezTo>
                    <a:pt x="3952240" y="1115060"/>
                    <a:pt x="3942080" y="1125220"/>
                    <a:pt x="3931920" y="1136650"/>
                  </a:cubicBezTo>
                  <a:lnTo>
                    <a:pt x="3900170" y="1167130"/>
                  </a:lnTo>
                  <a:cubicBezTo>
                    <a:pt x="3895090" y="1172210"/>
                    <a:pt x="3888740" y="1177290"/>
                    <a:pt x="3884930" y="1181100"/>
                  </a:cubicBezTo>
                  <a:lnTo>
                    <a:pt x="3869690" y="1193800"/>
                  </a:lnTo>
                  <a:cubicBezTo>
                    <a:pt x="3859530" y="1202690"/>
                    <a:pt x="3850640" y="1210310"/>
                    <a:pt x="3840480" y="1217930"/>
                  </a:cubicBezTo>
                  <a:cubicBezTo>
                    <a:pt x="3760470" y="1281430"/>
                    <a:pt x="3674110" y="1336040"/>
                    <a:pt x="3583940" y="1381760"/>
                  </a:cubicBezTo>
                  <a:cubicBezTo>
                    <a:pt x="3538220" y="1404620"/>
                    <a:pt x="3492500" y="1424940"/>
                    <a:pt x="3445510" y="1442720"/>
                  </a:cubicBezTo>
                  <a:cubicBezTo>
                    <a:pt x="3398520" y="1460500"/>
                    <a:pt x="3350260" y="1475740"/>
                    <a:pt x="3300730" y="1489710"/>
                  </a:cubicBezTo>
                  <a:cubicBezTo>
                    <a:pt x="3276600" y="1496060"/>
                    <a:pt x="3251200" y="1502410"/>
                    <a:pt x="3227070" y="1507490"/>
                  </a:cubicBezTo>
                  <a:lnTo>
                    <a:pt x="3188970" y="1515110"/>
                  </a:lnTo>
                  <a:lnTo>
                    <a:pt x="3152140" y="1521460"/>
                  </a:lnTo>
                  <a:cubicBezTo>
                    <a:pt x="3128010" y="1525270"/>
                    <a:pt x="3102610" y="1529080"/>
                    <a:pt x="3078480" y="1531620"/>
                  </a:cubicBezTo>
                  <a:cubicBezTo>
                    <a:pt x="3054350" y="1534160"/>
                    <a:pt x="3028950" y="1537970"/>
                    <a:pt x="3006090" y="1539240"/>
                  </a:cubicBezTo>
                  <a:cubicBezTo>
                    <a:pt x="2909570" y="1546860"/>
                    <a:pt x="2816860" y="1546860"/>
                    <a:pt x="2729230" y="1543050"/>
                  </a:cubicBezTo>
                  <a:cubicBezTo>
                    <a:pt x="2641600" y="1539240"/>
                    <a:pt x="2557780" y="1531620"/>
                    <a:pt x="2479040" y="1525270"/>
                  </a:cubicBezTo>
                  <a:cubicBezTo>
                    <a:pt x="2459990" y="1521460"/>
                    <a:pt x="2447290" y="1521460"/>
                    <a:pt x="2438400" y="1524000"/>
                  </a:cubicBezTo>
                  <a:cubicBezTo>
                    <a:pt x="2429510" y="1526540"/>
                    <a:pt x="2423160" y="1531620"/>
                    <a:pt x="2416810" y="1536700"/>
                  </a:cubicBezTo>
                  <a:cubicBezTo>
                    <a:pt x="2404110" y="1546860"/>
                    <a:pt x="2391410" y="1558290"/>
                    <a:pt x="2354580" y="1548130"/>
                  </a:cubicBezTo>
                  <a:lnTo>
                    <a:pt x="2326640" y="1540510"/>
                  </a:lnTo>
                  <a:lnTo>
                    <a:pt x="2299970" y="1532890"/>
                  </a:lnTo>
                  <a:cubicBezTo>
                    <a:pt x="2282190" y="1527810"/>
                    <a:pt x="2264410" y="1522730"/>
                    <a:pt x="2247900" y="1517650"/>
                  </a:cubicBezTo>
                  <a:cubicBezTo>
                    <a:pt x="2272030" y="1562100"/>
                    <a:pt x="2227580" y="1584960"/>
                    <a:pt x="2193290" y="1574800"/>
                  </a:cubicBezTo>
                  <a:cubicBezTo>
                    <a:pt x="2174240" y="1570990"/>
                    <a:pt x="2155190" y="1567180"/>
                    <a:pt x="2134870" y="1563370"/>
                  </a:cubicBezTo>
                  <a:cubicBezTo>
                    <a:pt x="2115820" y="1559560"/>
                    <a:pt x="2098040" y="1555750"/>
                    <a:pt x="2078990" y="1551940"/>
                  </a:cubicBezTo>
                  <a:lnTo>
                    <a:pt x="1976120" y="1529080"/>
                  </a:lnTo>
                  <a:cubicBezTo>
                    <a:pt x="1911350" y="1515110"/>
                    <a:pt x="1852930" y="1501140"/>
                    <a:pt x="1803400" y="1489710"/>
                  </a:cubicBezTo>
                  <a:cubicBezTo>
                    <a:pt x="1753870" y="1477010"/>
                    <a:pt x="1714500" y="1466850"/>
                    <a:pt x="1682750" y="1454150"/>
                  </a:cubicBezTo>
                  <a:cubicBezTo>
                    <a:pt x="1651000" y="1441450"/>
                    <a:pt x="1629410" y="1428750"/>
                    <a:pt x="1610360" y="1409700"/>
                  </a:cubicBezTo>
                  <a:cubicBezTo>
                    <a:pt x="1602740" y="1404620"/>
                    <a:pt x="1597660" y="1400810"/>
                    <a:pt x="1590040" y="1395730"/>
                  </a:cubicBezTo>
                  <a:cubicBezTo>
                    <a:pt x="1583690" y="1391920"/>
                    <a:pt x="1577340" y="1388110"/>
                    <a:pt x="1570990" y="1385570"/>
                  </a:cubicBezTo>
                  <a:cubicBezTo>
                    <a:pt x="1557020" y="1380490"/>
                    <a:pt x="1539240" y="1377950"/>
                    <a:pt x="1518920" y="1383030"/>
                  </a:cubicBezTo>
                  <a:cubicBezTo>
                    <a:pt x="1522730" y="1400810"/>
                    <a:pt x="1518920" y="1402080"/>
                    <a:pt x="1512570" y="1405890"/>
                  </a:cubicBezTo>
                  <a:cubicBezTo>
                    <a:pt x="1507490" y="1409700"/>
                    <a:pt x="1501140" y="1416050"/>
                    <a:pt x="1493520" y="1409700"/>
                  </a:cubicBezTo>
                  <a:cubicBezTo>
                    <a:pt x="1488440" y="1393190"/>
                    <a:pt x="1488440" y="1393190"/>
                    <a:pt x="1482090" y="1376680"/>
                  </a:cubicBezTo>
                  <a:cubicBezTo>
                    <a:pt x="1479550" y="1367790"/>
                    <a:pt x="1474470" y="1365250"/>
                    <a:pt x="1469390" y="1365250"/>
                  </a:cubicBezTo>
                  <a:cubicBezTo>
                    <a:pt x="1464310" y="1363980"/>
                    <a:pt x="1457960" y="1366520"/>
                    <a:pt x="1452880" y="1369060"/>
                  </a:cubicBezTo>
                  <a:lnTo>
                    <a:pt x="1440180" y="1336040"/>
                  </a:lnTo>
                  <a:cubicBezTo>
                    <a:pt x="1435100" y="1342390"/>
                    <a:pt x="1430020" y="1346200"/>
                    <a:pt x="1423670" y="1348740"/>
                  </a:cubicBezTo>
                  <a:cubicBezTo>
                    <a:pt x="1417320" y="1351280"/>
                    <a:pt x="1409700" y="1352550"/>
                    <a:pt x="1403350" y="1355090"/>
                  </a:cubicBezTo>
                  <a:cubicBezTo>
                    <a:pt x="1397000" y="1357630"/>
                    <a:pt x="1389380" y="1360170"/>
                    <a:pt x="1384300" y="1365250"/>
                  </a:cubicBezTo>
                  <a:cubicBezTo>
                    <a:pt x="1379220" y="1370330"/>
                    <a:pt x="1363980" y="1374140"/>
                    <a:pt x="1355090" y="1357630"/>
                  </a:cubicBezTo>
                  <a:cubicBezTo>
                    <a:pt x="1353820" y="1363980"/>
                    <a:pt x="1351280" y="1366520"/>
                    <a:pt x="1346200" y="1369060"/>
                  </a:cubicBezTo>
                  <a:cubicBezTo>
                    <a:pt x="1342390" y="1371600"/>
                    <a:pt x="1336040" y="1372870"/>
                    <a:pt x="1330960" y="1375410"/>
                  </a:cubicBezTo>
                  <a:cubicBezTo>
                    <a:pt x="1320800" y="1379220"/>
                    <a:pt x="1310640" y="1386840"/>
                    <a:pt x="1314450" y="1404620"/>
                  </a:cubicBezTo>
                  <a:cubicBezTo>
                    <a:pt x="1304290" y="1390650"/>
                    <a:pt x="1304290" y="1390650"/>
                    <a:pt x="1294130" y="1375410"/>
                  </a:cubicBezTo>
                  <a:cubicBezTo>
                    <a:pt x="1304290" y="1389380"/>
                    <a:pt x="1314450" y="1404620"/>
                    <a:pt x="1303020" y="1413510"/>
                  </a:cubicBezTo>
                  <a:cubicBezTo>
                    <a:pt x="1294130" y="1419860"/>
                    <a:pt x="1287780" y="1427480"/>
                    <a:pt x="1281430" y="1433830"/>
                  </a:cubicBezTo>
                  <a:cubicBezTo>
                    <a:pt x="1276350" y="1440180"/>
                    <a:pt x="1272540" y="1446530"/>
                    <a:pt x="1271270" y="1451610"/>
                  </a:cubicBezTo>
                  <a:cubicBezTo>
                    <a:pt x="1268730" y="1456690"/>
                    <a:pt x="1267460" y="1460500"/>
                    <a:pt x="1267460" y="1463040"/>
                  </a:cubicBezTo>
                  <a:lnTo>
                    <a:pt x="1267460" y="1466850"/>
                  </a:lnTo>
                  <a:cubicBezTo>
                    <a:pt x="1249680" y="1482090"/>
                    <a:pt x="1220470" y="1504950"/>
                    <a:pt x="1195070" y="1525270"/>
                  </a:cubicBezTo>
                  <a:cubicBezTo>
                    <a:pt x="1188720" y="1530350"/>
                    <a:pt x="1182370" y="1535430"/>
                    <a:pt x="1176020" y="1539240"/>
                  </a:cubicBezTo>
                  <a:cubicBezTo>
                    <a:pt x="1169670" y="1543050"/>
                    <a:pt x="1164590" y="1546860"/>
                    <a:pt x="1159510" y="1550670"/>
                  </a:cubicBezTo>
                  <a:cubicBezTo>
                    <a:pt x="1149350" y="1555750"/>
                    <a:pt x="1141730" y="1559560"/>
                    <a:pt x="1137920" y="1557020"/>
                  </a:cubicBezTo>
                  <a:cubicBezTo>
                    <a:pt x="1134110" y="1577340"/>
                    <a:pt x="1118870" y="1582420"/>
                    <a:pt x="1103630" y="1588770"/>
                  </a:cubicBezTo>
                  <a:cubicBezTo>
                    <a:pt x="1088390" y="1595120"/>
                    <a:pt x="1073150" y="1602740"/>
                    <a:pt x="1069340" y="1624330"/>
                  </a:cubicBezTo>
                  <a:cubicBezTo>
                    <a:pt x="1046480" y="1610360"/>
                    <a:pt x="1029970" y="1587500"/>
                    <a:pt x="1012190" y="1569720"/>
                  </a:cubicBezTo>
                  <a:cubicBezTo>
                    <a:pt x="994410" y="1551940"/>
                    <a:pt x="976630" y="1539240"/>
                    <a:pt x="949960" y="1548130"/>
                  </a:cubicBezTo>
                  <a:cubicBezTo>
                    <a:pt x="927100" y="1559560"/>
                    <a:pt x="889000" y="1570990"/>
                    <a:pt x="844550" y="1582420"/>
                  </a:cubicBezTo>
                  <a:cubicBezTo>
                    <a:pt x="822960" y="1588770"/>
                    <a:pt x="798830" y="1593850"/>
                    <a:pt x="773430" y="1600200"/>
                  </a:cubicBezTo>
                  <a:lnTo>
                    <a:pt x="754380" y="1604010"/>
                  </a:lnTo>
                  <a:cubicBezTo>
                    <a:pt x="751840" y="1605280"/>
                    <a:pt x="748030" y="1605280"/>
                    <a:pt x="745490" y="1606550"/>
                  </a:cubicBezTo>
                  <a:lnTo>
                    <a:pt x="741680" y="1606550"/>
                  </a:lnTo>
                  <a:cubicBezTo>
                    <a:pt x="765810" y="1619250"/>
                    <a:pt x="640080" y="1555750"/>
                    <a:pt x="560070" y="1516380"/>
                  </a:cubicBezTo>
                  <a:cubicBezTo>
                    <a:pt x="551180" y="1515110"/>
                    <a:pt x="533400" y="1513840"/>
                    <a:pt x="518160" y="1515110"/>
                  </a:cubicBezTo>
                  <a:cubicBezTo>
                    <a:pt x="514350" y="1515110"/>
                    <a:pt x="509270" y="1516380"/>
                    <a:pt x="505460" y="1516380"/>
                  </a:cubicBezTo>
                  <a:lnTo>
                    <a:pt x="509270" y="1515110"/>
                  </a:lnTo>
                  <a:lnTo>
                    <a:pt x="506730" y="1515110"/>
                  </a:lnTo>
                  <a:cubicBezTo>
                    <a:pt x="499110" y="1513840"/>
                    <a:pt x="490220" y="1504950"/>
                    <a:pt x="485140" y="1494790"/>
                  </a:cubicBezTo>
                  <a:lnTo>
                    <a:pt x="481330" y="1487170"/>
                  </a:lnTo>
                  <a:cubicBezTo>
                    <a:pt x="481330" y="1494790"/>
                    <a:pt x="480060" y="1502410"/>
                    <a:pt x="480060" y="1512570"/>
                  </a:cubicBezTo>
                  <a:cubicBezTo>
                    <a:pt x="480060" y="1504950"/>
                    <a:pt x="481330" y="1496060"/>
                    <a:pt x="481330" y="1487170"/>
                  </a:cubicBezTo>
                  <a:cubicBezTo>
                    <a:pt x="480060" y="1483360"/>
                    <a:pt x="478790" y="1479550"/>
                    <a:pt x="477520" y="1477010"/>
                  </a:cubicBezTo>
                  <a:cubicBezTo>
                    <a:pt x="476250" y="1470660"/>
                    <a:pt x="474980" y="1461770"/>
                    <a:pt x="473710" y="1454150"/>
                  </a:cubicBezTo>
                  <a:cubicBezTo>
                    <a:pt x="469900" y="1422400"/>
                    <a:pt x="467360" y="1391920"/>
                    <a:pt x="463550" y="1363980"/>
                  </a:cubicBezTo>
                  <a:cubicBezTo>
                    <a:pt x="461010" y="1337310"/>
                    <a:pt x="458470" y="1315720"/>
                    <a:pt x="454660" y="1304290"/>
                  </a:cubicBezTo>
                  <a:cubicBezTo>
                    <a:pt x="462280" y="1291590"/>
                    <a:pt x="448310" y="1245870"/>
                    <a:pt x="426720" y="1197610"/>
                  </a:cubicBezTo>
                  <a:cubicBezTo>
                    <a:pt x="405130" y="1149350"/>
                    <a:pt x="375920" y="1098550"/>
                    <a:pt x="346710" y="1078230"/>
                  </a:cubicBezTo>
                  <a:cubicBezTo>
                    <a:pt x="367030" y="1049020"/>
                    <a:pt x="387350" y="1021080"/>
                    <a:pt x="373380" y="1010920"/>
                  </a:cubicBezTo>
                  <a:cubicBezTo>
                    <a:pt x="345440" y="989330"/>
                    <a:pt x="303530" y="1016000"/>
                    <a:pt x="264160" y="1055370"/>
                  </a:cubicBezTo>
                  <a:cubicBezTo>
                    <a:pt x="224790" y="1094740"/>
                    <a:pt x="187960" y="1146810"/>
                    <a:pt x="162560" y="1174750"/>
                  </a:cubicBezTo>
                  <a:cubicBezTo>
                    <a:pt x="115570" y="1183640"/>
                    <a:pt x="71120" y="1117600"/>
                    <a:pt x="60960" y="1065530"/>
                  </a:cubicBezTo>
                  <a:cubicBezTo>
                    <a:pt x="60960" y="1065530"/>
                    <a:pt x="54610" y="1052830"/>
                    <a:pt x="45720" y="1032510"/>
                  </a:cubicBezTo>
                  <a:cubicBezTo>
                    <a:pt x="36830" y="1010920"/>
                    <a:pt x="25400" y="981710"/>
                    <a:pt x="17780" y="946150"/>
                  </a:cubicBezTo>
                  <a:cubicBezTo>
                    <a:pt x="1270" y="876300"/>
                    <a:pt x="0" y="783590"/>
                    <a:pt x="46990" y="708660"/>
                  </a:cubicBezTo>
                  <a:cubicBezTo>
                    <a:pt x="93980" y="633730"/>
                    <a:pt x="149860" y="556260"/>
                    <a:pt x="215900" y="481330"/>
                  </a:cubicBezTo>
                  <a:cubicBezTo>
                    <a:pt x="281940" y="406400"/>
                    <a:pt x="359410" y="332740"/>
                    <a:pt x="444500" y="266700"/>
                  </a:cubicBezTo>
                  <a:cubicBezTo>
                    <a:pt x="530860" y="200660"/>
                    <a:pt x="624840" y="143510"/>
                    <a:pt x="721360" y="97790"/>
                  </a:cubicBezTo>
                  <a:cubicBezTo>
                    <a:pt x="819150" y="52070"/>
                    <a:pt x="919480" y="19050"/>
                    <a:pt x="1017270" y="0"/>
                  </a:cubicBezTo>
                  <a:cubicBezTo>
                    <a:pt x="1043940" y="0"/>
                    <a:pt x="1083310" y="1270"/>
                    <a:pt x="1122680" y="5080"/>
                  </a:cubicBezTo>
                  <a:cubicBezTo>
                    <a:pt x="1141730" y="6350"/>
                    <a:pt x="1162050" y="8890"/>
                    <a:pt x="1179830" y="10160"/>
                  </a:cubicBezTo>
                  <a:cubicBezTo>
                    <a:pt x="1197610" y="11430"/>
                    <a:pt x="1214120" y="13970"/>
                    <a:pt x="1226820" y="15240"/>
                  </a:cubicBezTo>
                  <a:cubicBezTo>
                    <a:pt x="1325880" y="8890"/>
                    <a:pt x="1426210" y="8890"/>
                    <a:pt x="1527810" y="15240"/>
                  </a:cubicBezTo>
                  <a:cubicBezTo>
                    <a:pt x="1629410" y="21590"/>
                    <a:pt x="1727200" y="36830"/>
                    <a:pt x="1817370" y="55880"/>
                  </a:cubicBezTo>
                  <a:cubicBezTo>
                    <a:pt x="1998980" y="93980"/>
                    <a:pt x="2155190" y="149860"/>
                    <a:pt x="2289810" y="201930"/>
                  </a:cubicBezTo>
                  <a:cubicBezTo>
                    <a:pt x="2357120" y="228600"/>
                    <a:pt x="2420620" y="254000"/>
                    <a:pt x="2477770" y="278130"/>
                  </a:cubicBezTo>
                  <a:cubicBezTo>
                    <a:pt x="2531110" y="300990"/>
                    <a:pt x="2584450" y="322580"/>
                    <a:pt x="2637790" y="345440"/>
                  </a:cubicBezTo>
                  <a:cubicBezTo>
                    <a:pt x="2733040" y="384810"/>
                    <a:pt x="2814320" y="416560"/>
                    <a:pt x="2881630" y="441960"/>
                  </a:cubicBezTo>
                  <a:cubicBezTo>
                    <a:pt x="2895600" y="441960"/>
                    <a:pt x="2910840" y="441960"/>
                    <a:pt x="2923540" y="440690"/>
                  </a:cubicBezTo>
                  <a:lnTo>
                    <a:pt x="2942590" y="440690"/>
                  </a:lnTo>
                  <a:cubicBezTo>
                    <a:pt x="2947670" y="440690"/>
                    <a:pt x="2954020" y="441960"/>
                    <a:pt x="2957830" y="443230"/>
                  </a:cubicBezTo>
                  <a:cubicBezTo>
                    <a:pt x="2966720" y="445770"/>
                    <a:pt x="2974340" y="450850"/>
                    <a:pt x="2978150" y="458470"/>
                  </a:cubicBezTo>
                  <a:cubicBezTo>
                    <a:pt x="2984500" y="468630"/>
                    <a:pt x="2990850" y="477520"/>
                    <a:pt x="2998470" y="487680"/>
                  </a:cubicBezTo>
                  <a:cubicBezTo>
                    <a:pt x="3006090" y="496570"/>
                    <a:pt x="3013710" y="504190"/>
                    <a:pt x="3021330" y="511810"/>
                  </a:cubicBezTo>
                  <a:cubicBezTo>
                    <a:pt x="3036570" y="525780"/>
                    <a:pt x="3054350" y="537210"/>
                    <a:pt x="3073400" y="542290"/>
                  </a:cubicBezTo>
                  <a:cubicBezTo>
                    <a:pt x="3110230" y="553720"/>
                    <a:pt x="3152140" y="546100"/>
                    <a:pt x="3183890" y="516890"/>
                  </a:cubicBezTo>
                  <a:cubicBezTo>
                    <a:pt x="3201670" y="547370"/>
                    <a:pt x="3227070" y="553720"/>
                    <a:pt x="3252470" y="556260"/>
                  </a:cubicBezTo>
                  <a:cubicBezTo>
                    <a:pt x="3266440" y="551180"/>
                    <a:pt x="3280410" y="543560"/>
                    <a:pt x="3294380" y="533400"/>
                  </a:cubicBezTo>
                  <a:cubicBezTo>
                    <a:pt x="3298190" y="530860"/>
                    <a:pt x="3300730" y="528320"/>
                    <a:pt x="3304540" y="525780"/>
                  </a:cubicBezTo>
                  <a:cubicBezTo>
                    <a:pt x="3308350" y="523240"/>
                    <a:pt x="3309620" y="520700"/>
                    <a:pt x="3312160" y="518160"/>
                  </a:cubicBezTo>
                  <a:cubicBezTo>
                    <a:pt x="3317240" y="513080"/>
                    <a:pt x="3322320" y="508000"/>
                    <a:pt x="3326130" y="502920"/>
                  </a:cubicBezTo>
                  <a:cubicBezTo>
                    <a:pt x="3343910" y="481330"/>
                    <a:pt x="3355340" y="455930"/>
                    <a:pt x="3364230" y="439420"/>
                  </a:cubicBezTo>
                  <a:cubicBezTo>
                    <a:pt x="3365500" y="441960"/>
                    <a:pt x="3366770" y="444500"/>
                    <a:pt x="3366770" y="447040"/>
                  </a:cubicBezTo>
                  <a:cubicBezTo>
                    <a:pt x="3366770" y="449580"/>
                    <a:pt x="3368040" y="452120"/>
                    <a:pt x="3368040" y="453390"/>
                  </a:cubicBezTo>
                  <a:cubicBezTo>
                    <a:pt x="3368040" y="457200"/>
                    <a:pt x="3368040" y="462280"/>
                    <a:pt x="3366770" y="466090"/>
                  </a:cubicBezTo>
                  <a:cubicBezTo>
                    <a:pt x="3364230" y="473710"/>
                    <a:pt x="3360420" y="480060"/>
                    <a:pt x="3355340" y="486410"/>
                  </a:cubicBezTo>
                  <a:cubicBezTo>
                    <a:pt x="3357881" y="497840"/>
                    <a:pt x="3373120" y="500380"/>
                    <a:pt x="3388361" y="500380"/>
                  </a:cubicBezTo>
                  <a:cubicBezTo>
                    <a:pt x="3403601" y="501650"/>
                    <a:pt x="3420111" y="500380"/>
                    <a:pt x="3422651" y="513080"/>
                  </a:cubicBezTo>
                  <a:cubicBezTo>
                    <a:pt x="3418841" y="533400"/>
                    <a:pt x="3403601" y="554990"/>
                    <a:pt x="3383281" y="570230"/>
                  </a:cubicBezTo>
                  <a:cubicBezTo>
                    <a:pt x="3364231" y="585470"/>
                    <a:pt x="3340101" y="601980"/>
                    <a:pt x="3322321" y="614680"/>
                  </a:cubicBezTo>
                  <a:lnTo>
                    <a:pt x="3343911" y="642620"/>
                  </a:lnTo>
                  <a:cubicBezTo>
                    <a:pt x="3357881" y="632460"/>
                    <a:pt x="3370581" y="621030"/>
                    <a:pt x="3382011" y="610870"/>
                  </a:cubicBezTo>
                  <a:cubicBezTo>
                    <a:pt x="3392171" y="600710"/>
                    <a:pt x="3402331" y="591820"/>
                    <a:pt x="3411221" y="581660"/>
                  </a:cubicBezTo>
                  <a:cubicBezTo>
                    <a:pt x="3429001" y="561340"/>
                    <a:pt x="3446781" y="541020"/>
                    <a:pt x="3463291" y="514350"/>
                  </a:cubicBezTo>
                  <a:cubicBezTo>
                    <a:pt x="3487421" y="492760"/>
                    <a:pt x="3510281" y="481330"/>
                    <a:pt x="3530601" y="478790"/>
                  </a:cubicBezTo>
                  <a:cubicBezTo>
                    <a:pt x="3550921" y="474980"/>
                    <a:pt x="3567431" y="480060"/>
                    <a:pt x="3571241" y="495300"/>
                  </a:cubicBezTo>
                  <a:cubicBezTo>
                    <a:pt x="3569971" y="547370"/>
                    <a:pt x="3540761" y="603250"/>
                    <a:pt x="3500121" y="648970"/>
                  </a:cubicBezTo>
                  <a:cubicBezTo>
                    <a:pt x="3459481" y="693420"/>
                    <a:pt x="3407411" y="730250"/>
                    <a:pt x="3361691" y="759460"/>
                  </a:cubicBezTo>
                  <a:cubicBezTo>
                    <a:pt x="3384551" y="744220"/>
                    <a:pt x="3394711" y="758190"/>
                    <a:pt x="3404871" y="773430"/>
                  </a:cubicBezTo>
                  <a:cubicBezTo>
                    <a:pt x="3416301" y="765810"/>
                    <a:pt x="3364231" y="803910"/>
                    <a:pt x="3293111" y="839470"/>
                  </a:cubicBezTo>
                  <a:cubicBezTo>
                    <a:pt x="3221991" y="873760"/>
                    <a:pt x="3145791" y="899160"/>
                    <a:pt x="3060701" y="911860"/>
                  </a:cubicBezTo>
                  <a:lnTo>
                    <a:pt x="3065781" y="947420"/>
                  </a:lnTo>
                  <a:cubicBezTo>
                    <a:pt x="3086101" y="944880"/>
                    <a:pt x="3105151" y="941070"/>
                    <a:pt x="3125471" y="935990"/>
                  </a:cubicBezTo>
                  <a:cubicBezTo>
                    <a:pt x="3129281" y="953770"/>
                    <a:pt x="3136901" y="988060"/>
                    <a:pt x="3140711" y="1004570"/>
                  </a:cubicBezTo>
                  <a:cubicBezTo>
                    <a:pt x="3121661" y="1010920"/>
                    <a:pt x="3098801" y="1017270"/>
                    <a:pt x="3073401" y="1022350"/>
                  </a:cubicBezTo>
                  <a:cubicBezTo>
                    <a:pt x="3048001" y="1028700"/>
                    <a:pt x="3021331" y="1031240"/>
                    <a:pt x="2994661" y="1035050"/>
                  </a:cubicBezTo>
                  <a:cubicBezTo>
                    <a:pt x="2938781" y="1041400"/>
                    <a:pt x="2881631" y="1043940"/>
                    <a:pt x="2830831" y="1046480"/>
                  </a:cubicBezTo>
                  <a:cubicBezTo>
                    <a:pt x="2805431" y="1047750"/>
                    <a:pt x="2781301" y="1049020"/>
                    <a:pt x="2760981" y="1051560"/>
                  </a:cubicBezTo>
                  <a:cubicBezTo>
                    <a:pt x="2750821" y="1052830"/>
                    <a:pt x="2740661" y="1054100"/>
                    <a:pt x="2731771" y="1056640"/>
                  </a:cubicBezTo>
                  <a:cubicBezTo>
                    <a:pt x="2722881" y="1057910"/>
                    <a:pt x="2713991" y="1060450"/>
                    <a:pt x="2707641" y="1064260"/>
                  </a:cubicBezTo>
                  <a:cubicBezTo>
                    <a:pt x="2678431" y="1075690"/>
                    <a:pt x="2664461" y="1096010"/>
                    <a:pt x="2674621" y="1129030"/>
                  </a:cubicBezTo>
                  <a:cubicBezTo>
                    <a:pt x="2697481" y="1132840"/>
                    <a:pt x="2719071" y="1136650"/>
                    <a:pt x="2741931" y="1139190"/>
                  </a:cubicBezTo>
                  <a:cubicBezTo>
                    <a:pt x="2739391" y="1156970"/>
                    <a:pt x="2734311" y="1191260"/>
                    <a:pt x="2734311" y="1191260"/>
                  </a:cubicBezTo>
                  <a:cubicBezTo>
                    <a:pt x="2802891" y="1209040"/>
                    <a:pt x="2885441" y="1224280"/>
                    <a:pt x="2971801" y="1230630"/>
                  </a:cubicBezTo>
                  <a:lnTo>
                    <a:pt x="3004821" y="1231900"/>
                  </a:lnTo>
                  <a:lnTo>
                    <a:pt x="3070861" y="1231900"/>
                  </a:lnTo>
                  <a:cubicBezTo>
                    <a:pt x="3082291" y="1231900"/>
                    <a:pt x="3092451" y="1230630"/>
                    <a:pt x="3103881" y="1230630"/>
                  </a:cubicBezTo>
                  <a:cubicBezTo>
                    <a:pt x="3147061" y="1229360"/>
                    <a:pt x="3191511" y="1224280"/>
                    <a:pt x="3232151" y="1217930"/>
                  </a:cubicBezTo>
                  <a:cubicBezTo>
                    <a:pt x="3232151" y="1217930"/>
                    <a:pt x="3241041" y="1252220"/>
                    <a:pt x="3246121" y="1268730"/>
                  </a:cubicBezTo>
                  <a:cubicBezTo>
                    <a:pt x="3205481" y="1278890"/>
                    <a:pt x="3162301" y="1289050"/>
                    <a:pt x="3120391" y="1294130"/>
                  </a:cubicBezTo>
                  <a:cubicBezTo>
                    <a:pt x="3152141" y="1290320"/>
                    <a:pt x="3178811" y="1287780"/>
                    <a:pt x="3201671" y="1287780"/>
                  </a:cubicBezTo>
                  <a:cubicBezTo>
                    <a:pt x="3213101" y="1287780"/>
                    <a:pt x="3224531" y="1287780"/>
                    <a:pt x="3234691" y="1289050"/>
                  </a:cubicBezTo>
                  <a:cubicBezTo>
                    <a:pt x="3244851" y="1290320"/>
                    <a:pt x="3253741" y="1291590"/>
                    <a:pt x="3263901" y="1292860"/>
                  </a:cubicBezTo>
                  <a:cubicBezTo>
                    <a:pt x="3281681" y="1296670"/>
                    <a:pt x="3296921" y="1299210"/>
                    <a:pt x="3312161" y="1303020"/>
                  </a:cubicBezTo>
                  <a:cubicBezTo>
                    <a:pt x="3326131" y="1306830"/>
                    <a:pt x="3338831" y="1309370"/>
                    <a:pt x="3351531" y="1309370"/>
                  </a:cubicBezTo>
                  <a:cubicBezTo>
                    <a:pt x="3426461" y="1320800"/>
                    <a:pt x="3540761" y="1285240"/>
                    <a:pt x="3655061" y="1212850"/>
                  </a:cubicBezTo>
                  <a:cubicBezTo>
                    <a:pt x="3684271" y="1195070"/>
                    <a:pt x="3712211" y="1174750"/>
                    <a:pt x="3740151" y="1153160"/>
                  </a:cubicBezTo>
                  <a:cubicBezTo>
                    <a:pt x="3754121" y="1143000"/>
                    <a:pt x="3768091" y="1131570"/>
                    <a:pt x="3782061" y="1120140"/>
                  </a:cubicBezTo>
                  <a:cubicBezTo>
                    <a:pt x="3788411" y="1113790"/>
                    <a:pt x="3796031" y="1108710"/>
                    <a:pt x="3802381" y="1102360"/>
                  </a:cubicBezTo>
                  <a:cubicBezTo>
                    <a:pt x="3808731" y="1096010"/>
                    <a:pt x="3816351" y="1090930"/>
                    <a:pt x="3823971" y="1083310"/>
                  </a:cubicBezTo>
                  <a:cubicBezTo>
                    <a:pt x="3884931" y="1028700"/>
                    <a:pt x="3939541" y="967740"/>
                    <a:pt x="3990341" y="902970"/>
                  </a:cubicBezTo>
                  <a:cubicBezTo>
                    <a:pt x="3997961" y="891540"/>
                    <a:pt x="4005581" y="883920"/>
                    <a:pt x="4013201" y="880110"/>
                  </a:cubicBezTo>
                  <a:cubicBezTo>
                    <a:pt x="4020821" y="875030"/>
                    <a:pt x="4027171" y="873760"/>
                    <a:pt x="4033521" y="873760"/>
                  </a:cubicBezTo>
                  <a:cubicBezTo>
                    <a:pt x="4046221" y="873760"/>
                    <a:pt x="4057651" y="880110"/>
                    <a:pt x="4065271" y="885190"/>
                  </a:cubicBezTo>
                  <a:cubicBezTo>
                    <a:pt x="4093211" y="833120"/>
                    <a:pt x="4117341" y="781050"/>
                    <a:pt x="4140201" y="727710"/>
                  </a:cubicBezTo>
                  <a:cubicBezTo>
                    <a:pt x="4145281" y="713740"/>
                    <a:pt x="4151631" y="699770"/>
                    <a:pt x="4156711" y="685800"/>
                  </a:cubicBezTo>
                  <a:cubicBezTo>
                    <a:pt x="4159251" y="679450"/>
                    <a:pt x="4161791" y="671830"/>
                    <a:pt x="4164331" y="665480"/>
                  </a:cubicBezTo>
                  <a:cubicBezTo>
                    <a:pt x="4166871" y="657860"/>
                    <a:pt x="4169411" y="651510"/>
                    <a:pt x="4171951" y="643890"/>
                  </a:cubicBezTo>
                  <a:cubicBezTo>
                    <a:pt x="4177031" y="628650"/>
                    <a:pt x="4182111" y="614680"/>
                    <a:pt x="4187191" y="600710"/>
                  </a:cubicBezTo>
                  <a:cubicBezTo>
                    <a:pt x="4192271" y="585470"/>
                    <a:pt x="4196081" y="570230"/>
                    <a:pt x="4199891" y="553720"/>
                  </a:cubicBezTo>
                  <a:lnTo>
                    <a:pt x="4206241" y="529590"/>
                  </a:lnTo>
                  <a:cubicBezTo>
                    <a:pt x="4208781" y="521970"/>
                    <a:pt x="4210051" y="513080"/>
                    <a:pt x="4211321" y="504190"/>
                  </a:cubicBezTo>
                  <a:cubicBezTo>
                    <a:pt x="4215131" y="487680"/>
                    <a:pt x="4217671" y="471170"/>
                    <a:pt x="4220211" y="453390"/>
                  </a:cubicBezTo>
                  <a:cubicBezTo>
                    <a:pt x="4222751" y="440690"/>
                    <a:pt x="4239261" y="582930"/>
                    <a:pt x="4235451" y="601980"/>
                  </a:cubicBezTo>
                  <a:close/>
                  <a:moveTo>
                    <a:pt x="543560" y="1503680"/>
                  </a:moveTo>
                  <a:lnTo>
                    <a:pt x="497840" y="1480820"/>
                  </a:lnTo>
                  <a:cubicBezTo>
                    <a:pt x="500380" y="1482090"/>
                    <a:pt x="513080" y="1488440"/>
                    <a:pt x="542290" y="1502410"/>
                  </a:cubicBezTo>
                  <a:cubicBezTo>
                    <a:pt x="543560" y="1502410"/>
                    <a:pt x="543560" y="1502410"/>
                    <a:pt x="543560" y="1503680"/>
                  </a:cubicBezTo>
                  <a:close/>
                  <a:moveTo>
                    <a:pt x="495300" y="1515110"/>
                  </a:moveTo>
                  <a:cubicBezTo>
                    <a:pt x="492760" y="1516380"/>
                    <a:pt x="491490" y="1516380"/>
                    <a:pt x="490220" y="1516380"/>
                  </a:cubicBezTo>
                  <a:cubicBezTo>
                    <a:pt x="488950" y="1516380"/>
                    <a:pt x="488950" y="1517650"/>
                    <a:pt x="487680" y="1517650"/>
                  </a:cubicBezTo>
                  <a:cubicBezTo>
                    <a:pt x="492760" y="1515110"/>
                    <a:pt x="499110" y="1513840"/>
                    <a:pt x="505460" y="1512570"/>
                  </a:cubicBezTo>
                  <a:lnTo>
                    <a:pt x="501650" y="1512570"/>
                  </a:lnTo>
                  <a:cubicBezTo>
                    <a:pt x="500380" y="1513840"/>
                    <a:pt x="497840" y="1513840"/>
                    <a:pt x="495300" y="1515110"/>
                  </a:cubicBezTo>
                  <a:close/>
                  <a:moveTo>
                    <a:pt x="480060" y="1522730"/>
                  </a:moveTo>
                  <a:lnTo>
                    <a:pt x="480060" y="1513840"/>
                  </a:lnTo>
                  <a:lnTo>
                    <a:pt x="480060" y="1520190"/>
                  </a:lnTo>
                  <a:lnTo>
                    <a:pt x="480060" y="1517650"/>
                  </a:lnTo>
                  <a:lnTo>
                    <a:pt x="480060" y="1522730"/>
                  </a:lnTo>
                  <a:cubicBezTo>
                    <a:pt x="480060" y="1524000"/>
                    <a:pt x="478790" y="1524000"/>
                    <a:pt x="480060" y="1522730"/>
                  </a:cubicBezTo>
                  <a:cubicBezTo>
                    <a:pt x="478790" y="1524000"/>
                    <a:pt x="480060" y="1524000"/>
                    <a:pt x="480060" y="1522730"/>
                  </a:cubicBezTo>
                  <a:cubicBezTo>
                    <a:pt x="478790" y="1535430"/>
                    <a:pt x="478790" y="1544320"/>
                    <a:pt x="478790" y="1546860"/>
                  </a:cubicBezTo>
                  <a:cubicBezTo>
                    <a:pt x="478790" y="1545590"/>
                    <a:pt x="478790" y="1537970"/>
                    <a:pt x="480060" y="1522730"/>
                  </a:cubicBezTo>
                  <a:cubicBezTo>
                    <a:pt x="480060" y="1522730"/>
                    <a:pt x="481330" y="1521460"/>
                    <a:pt x="482600" y="1521460"/>
                  </a:cubicBezTo>
                  <a:lnTo>
                    <a:pt x="483870" y="1521460"/>
                  </a:lnTo>
                  <a:cubicBezTo>
                    <a:pt x="481330" y="1521460"/>
                    <a:pt x="480060" y="1522730"/>
                    <a:pt x="480060" y="1522730"/>
                  </a:cubicBezTo>
                  <a:close/>
                </a:path>
              </a:pathLst>
            </a:custGeom>
            <a:blipFill>
              <a:blip r:embed="rId3"/>
              <a:stretch>
                <a:fillRect l="0" t="-36831" r="0" b="-36831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169190" y="125095"/>
            <a:ext cx="9707100" cy="606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>
                <a:solidFill>
                  <a:srgbClr val="F3C797">
                    <a:alpha val="76863"/>
                  </a:srgbClr>
                </a:solidFill>
                <a:latin typeface="Intro"/>
              </a:rPr>
              <a:t>Решение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69190" y="871164"/>
            <a:ext cx="8852890" cy="26231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65"/>
              </a:lnSpc>
              <a:spcBef>
                <a:spcPct val="0"/>
              </a:spcBef>
            </a:pPr>
            <a:r>
              <a:rPr lang="en-US" sz="2475" strike="noStrike" u="none">
                <a:solidFill>
                  <a:srgbClr val="FDF6E9"/>
                </a:solidFill>
                <a:latin typeface="Klein Condensed"/>
              </a:rPr>
              <a:t>Решение:</a:t>
            </a:r>
          </a:p>
          <a:p>
            <a:pPr algn="l" marL="0" indent="0" lvl="0">
              <a:lnSpc>
                <a:spcPts val="3465"/>
              </a:lnSpc>
              <a:spcBef>
                <a:spcPct val="0"/>
              </a:spcBef>
            </a:pPr>
            <a:r>
              <a:rPr lang="en-US" sz="2475" strike="noStrike" u="none">
                <a:solidFill>
                  <a:srgbClr val="FDF6E9"/>
                </a:solidFill>
                <a:latin typeface="Klein Condensed"/>
              </a:rPr>
              <a:t>Стартап как услуга.</a:t>
            </a:r>
          </a:p>
          <a:p>
            <a:pPr algn="l" marL="0" indent="0" lvl="0">
              <a:lnSpc>
                <a:spcPts val="3465"/>
              </a:lnSpc>
              <a:spcBef>
                <a:spcPct val="0"/>
              </a:spcBef>
            </a:pPr>
            <a:r>
              <a:rPr lang="en-US" sz="2475" strike="noStrike" u="none">
                <a:solidFill>
                  <a:srgbClr val="FDF6E9"/>
                </a:solidFill>
                <a:latin typeface="Klein Condensed"/>
              </a:rPr>
              <a:t>Прогнозирование урожайности и распознавание заболеваний зерновых.</a:t>
            </a:r>
          </a:p>
          <a:p>
            <a:pPr algn="l" marL="0" indent="0" lvl="0">
              <a:lnSpc>
                <a:spcPts val="3465"/>
              </a:lnSpc>
              <a:spcBef>
                <a:spcPct val="0"/>
              </a:spcBef>
            </a:pPr>
            <a:r>
              <a:rPr lang="en-US" sz="2475" strike="noStrike" u="none">
                <a:solidFill>
                  <a:srgbClr val="FDF6E9"/>
                </a:solidFill>
                <a:latin typeface="Klein Condensed"/>
              </a:rPr>
              <a:t>Использование автономных дронов.</a:t>
            </a:r>
          </a:p>
          <a:p>
            <a:pPr algn="l" marL="0" indent="0" lvl="0">
              <a:lnSpc>
                <a:spcPts val="3465"/>
              </a:lnSpc>
              <a:spcBef>
                <a:spcPct val="0"/>
              </a:spcBef>
            </a:pPr>
            <a:r>
              <a:rPr lang="en-US" sz="2475" strike="noStrike" u="none">
                <a:solidFill>
                  <a:srgbClr val="FDF6E9"/>
                </a:solidFill>
                <a:latin typeface="Klein Condensed"/>
              </a:rPr>
              <a:t>Аналитика в личном кабинете владельца услуги/ товара.</a:t>
            </a:r>
          </a:p>
          <a:p>
            <a:pPr algn="l" marL="0" indent="0" lvl="0">
              <a:lnSpc>
                <a:spcPts val="3465"/>
              </a:lnSpc>
              <a:spcBef>
                <a:spcPct val="0"/>
              </a:spcBef>
            </a:pPr>
            <a:r>
              <a:rPr lang="en-US" sz="2475" strike="noStrike" u="none">
                <a:solidFill>
                  <a:srgbClr val="FDF6E9"/>
                </a:solidFill>
                <a:latin typeface="Klein Condensed"/>
              </a:rPr>
              <a:t>Сбор датасета при поддержке сельских хозяйств и агрономов.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>
  <p:cSld>
    <p:bg>
      <p:bgPr>
        <a:solidFill>
          <a:srgbClr val="30303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31520" y="712585"/>
            <a:ext cx="8546213" cy="4613955"/>
            <a:chOff x="0" y="0"/>
            <a:chExt cx="11394950" cy="6151940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4317442" y="-38100"/>
              <a:ext cx="1380203" cy="2286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315"/>
                </a:lnSpc>
              </a:pPr>
              <a:r>
                <a:rPr lang="en-US" sz="939">
                  <a:solidFill>
                    <a:srgbClr val="FFFFFF"/>
                  </a:solidFill>
                  <a:latin typeface="Arimo Bold"/>
                </a:rPr>
                <a:t>Доходы стартапа</a:t>
              </a:r>
            </a:p>
          </p:txBody>
        </p:sp>
        <p:sp>
          <p:nvSpPr>
            <p:cNvPr name="TextBox 4" id="4"/>
            <p:cNvSpPr txBox="true"/>
            <p:nvPr/>
          </p:nvSpPr>
          <p:spPr>
            <a:xfrm rot="0">
              <a:off x="6587202" y="-38100"/>
              <a:ext cx="1506571" cy="2286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315"/>
                </a:lnSpc>
              </a:pPr>
              <a:r>
                <a:rPr lang="en-US" sz="939">
                  <a:solidFill>
                    <a:srgbClr val="FFFFFF"/>
                  </a:solidFill>
                  <a:latin typeface="Arimo Bold"/>
                </a:rPr>
                <a:t>Доходы инвестора</a:t>
              </a:r>
            </a:p>
          </p:txBody>
        </p:sp>
        <p:grpSp>
          <p:nvGrpSpPr>
            <p:cNvPr name="Group 5" id="5"/>
            <p:cNvGrpSpPr>
              <a:grpSpLocks noChangeAspect="true"/>
            </p:cNvGrpSpPr>
            <p:nvPr/>
          </p:nvGrpSpPr>
          <p:grpSpPr>
            <a:xfrm rot="0">
              <a:off x="3961619" y="6326"/>
              <a:ext cx="2447672" cy="177911"/>
              <a:chOff x="2370609" y="-462619"/>
              <a:chExt cx="2096691" cy="15240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2370609" y="-462619"/>
                <a:ext cx="152400" cy="152400"/>
              </a:xfrm>
              <a:custGeom>
                <a:avLst/>
                <a:gdLst/>
                <a:ahLst/>
                <a:cxnLst/>
                <a:rect r="r" b="b" t="t" l="l"/>
                <a:pathLst>
                  <a:path h="152400" w="152400">
                    <a:moveTo>
                      <a:pt x="152400" y="139700"/>
                    </a:moveTo>
                    <a:lnTo>
                      <a:pt x="152400" y="12700"/>
                    </a:lnTo>
                    <a:cubicBezTo>
                      <a:pt x="152400" y="5686"/>
                      <a:pt x="146714" y="0"/>
                      <a:pt x="139700" y="0"/>
                    </a:cubicBezTo>
                    <a:lnTo>
                      <a:pt x="12700" y="0"/>
                    </a:lnTo>
                    <a:cubicBezTo>
                      <a:pt x="5686" y="0"/>
                      <a:pt x="0" y="5686"/>
                      <a:pt x="0" y="12700"/>
                    </a:cubicBezTo>
                    <a:lnTo>
                      <a:pt x="0" y="139700"/>
                    </a:lnTo>
                    <a:cubicBezTo>
                      <a:pt x="0" y="146714"/>
                      <a:pt x="5686" y="152400"/>
                      <a:pt x="12700" y="152400"/>
                    </a:cubicBezTo>
                    <a:lnTo>
                      <a:pt x="139700" y="152400"/>
                    </a:lnTo>
                    <a:cubicBezTo>
                      <a:pt x="146714" y="152400"/>
                      <a:pt x="152400" y="146714"/>
                      <a:pt x="152400" y="139700"/>
                    </a:cubicBezTo>
                    <a:close/>
                  </a:path>
                </a:pathLst>
              </a:custGeom>
              <a:solidFill>
                <a:srgbClr val="FFAF23"/>
              </a:solidFill>
            </p:spPr>
          </p:sp>
          <p:sp>
            <p:nvSpPr>
              <p:cNvPr name="Freeform 7" id="7"/>
              <p:cNvSpPr/>
              <p:nvPr/>
            </p:nvSpPr>
            <p:spPr>
              <a:xfrm flipH="false" flipV="false" rot="0">
                <a:off x="4314899" y="-462619"/>
                <a:ext cx="152400" cy="152400"/>
              </a:xfrm>
              <a:custGeom>
                <a:avLst/>
                <a:gdLst/>
                <a:ahLst/>
                <a:cxnLst/>
                <a:rect r="r" b="b" t="t" l="l"/>
                <a:pathLst>
                  <a:path h="152400" w="152400">
                    <a:moveTo>
                      <a:pt x="152400" y="139700"/>
                    </a:moveTo>
                    <a:lnTo>
                      <a:pt x="152400" y="12700"/>
                    </a:lnTo>
                    <a:cubicBezTo>
                      <a:pt x="152400" y="5686"/>
                      <a:pt x="146714" y="0"/>
                      <a:pt x="139700" y="0"/>
                    </a:cubicBezTo>
                    <a:lnTo>
                      <a:pt x="12700" y="0"/>
                    </a:lnTo>
                    <a:cubicBezTo>
                      <a:pt x="5687" y="0"/>
                      <a:pt x="0" y="5686"/>
                      <a:pt x="0" y="12700"/>
                    </a:cubicBezTo>
                    <a:lnTo>
                      <a:pt x="0" y="139700"/>
                    </a:lnTo>
                    <a:cubicBezTo>
                      <a:pt x="0" y="146714"/>
                      <a:pt x="5687" y="152400"/>
                      <a:pt x="12700" y="152400"/>
                    </a:cubicBezTo>
                    <a:lnTo>
                      <a:pt x="139700" y="152400"/>
                    </a:lnTo>
                    <a:cubicBezTo>
                      <a:pt x="146714" y="152400"/>
                      <a:pt x="152400" y="146714"/>
                      <a:pt x="152400" y="139700"/>
                    </a:cubicBezTo>
                    <a:close/>
                  </a:path>
                </a:pathLst>
              </a:custGeom>
              <a:solidFill>
                <a:srgbClr val="F4E2C2"/>
              </a:solidFill>
            </p:spPr>
          </p:sp>
        </p:grpSp>
        <p:sp>
          <p:nvSpPr>
            <p:cNvPr name="TextBox 8" id="8"/>
            <p:cNvSpPr txBox="true"/>
            <p:nvPr/>
          </p:nvSpPr>
          <p:spPr>
            <a:xfrm rot="0">
              <a:off x="1463480" y="5923277"/>
              <a:ext cx="1161520" cy="2286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315"/>
                </a:lnSpc>
              </a:pPr>
              <a:r>
                <a:rPr lang="en-US" sz="939">
                  <a:solidFill>
                    <a:srgbClr val="FFFFFF"/>
                  </a:solidFill>
                  <a:latin typeface="Arimo Bold"/>
                </a:rPr>
                <a:t>Сентябрь 2023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3213705" y="5923277"/>
              <a:ext cx="1061329" cy="2286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315"/>
                </a:lnSpc>
              </a:pPr>
              <a:r>
                <a:rPr lang="en-US" sz="939">
                  <a:solidFill>
                    <a:srgbClr val="FFFFFF"/>
                  </a:solidFill>
                  <a:latin typeface="Arimo Bold"/>
                </a:rPr>
                <a:t>Декабрь 2023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4956401" y="5923277"/>
              <a:ext cx="976196" cy="2286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315"/>
                </a:lnSpc>
              </a:pPr>
              <a:r>
                <a:rPr lang="en-US" sz="939">
                  <a:solidFill>
                    <a:srgbClr val="FFFFFF"/>
                  </a:solidFill>
                  <a:latin typeface="Arimo Bold"/>
                </a:rPr>
                <a:t>Август 2024 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6613963" y="5923277"/>
              <a:ext cx="1061329" cy="2286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315"/>
                </a:lnSpc>
              </a:pPr>
              <a:r>
                <a:rPr lang="en-US" sz="939">
                  <a:solidFill>
                    <a:srgbClr val="FFFFFF"/>
                  </a:solidFill>
                  <a:latin typeface="Arimo Bold"/>
                </a:rPr>
                <a:t>Декабрь 2024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8314092" y="5923277"/>
              <a:ext cx="1061329" cy="2286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315"/>
                </a:lnSpc>
              </a:pPr>
              <a:r>
                <a:rPr lang="en-US" sz="939">
                  <a:solidFill>
                    <a:srgbClr val="FFFFFF"/>
                  </a:solidFill>
                  <a:latin typeface="Arimo Bold"/>
                </a:rPr>
                <a:t>Декабрь 2025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10014221" y="5923277"/>
              <a:ext cx="1061329" cy="2286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315"/>
                </a:lnSpc>
              </a:pPr>
              <a:r>
                <a:rPr lang="en-US" sz="939">
                  <a:solidFill>
                    <a:srgbClr val="FFFFFF"/>
                  </a:solidFill>
                  <a:latin typeface="Arimo Bold"/>
                </a:rPr>
                <a:t>Декабрь 2026</a:t>
              </a:r>
            </a:p>
          </p:txBody>
        </p:sp>
        <p:grpSp>
          <p:nvGrpSpPr>
            <p:cNvPr name="Group 14" id="14"/>
            <p:cNvGrpSpPr>
              <a:grpSpLocks noChangeAspect="true"/>
            </p:cNvGrpSpPr>
            <p:nvPr/>
          </p:nvGrpSpPr>
          <p:grpSpPr>
            <a:xfrm rot="0">
              <a:off x="1194176" y="546386"/>
              <a:ext cx="10200774" cy="5335425"/>
              <a:chOff x="0" y="0"/>
              <a:chExt cx="8738047" cy="4570358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-6350"/>
                <a:ext cx="8738046" cy="12700"/>
              </a:xfrm>
              <a:custGeom>
                <a:avLst/>
                <a:gdLst/>
                <a:ahLst/>
                <a:cxnLst/>
                <a:rect r="r" b="b" t="t" l="l"/>
                <a:pathLst>
                  <a:path h="12700" w="8738046">
                    <a:moveTo>
                      <a:pt x="0" y="0"/>
                    </a:moveTo>
                    <a:lnTo>
                      <a:pt x="8738046" y="0"/>
                    </a:lnTo>
                    <a:lnTo>
                      <a:pt x="8738046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6"/>
                </a:srgbClr>
              </a:solidFill>
            </p:spPr>
          </p:sp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1136240"/>
                <a:ext cx="8738046" cy="12700"/>
              </a:xfrm>
              <a:custGeom>
                <a:avLst/>
                <a:gdLst/>
                <a:ahLst/>
                <a:cxnLst/>
                <a:rect r="r" b="b" t="t" l="l"/>
                <a:pathLst>
                  <a:path h="12700" w="8738046">
                    <a:moveTo>
                      <a:pt x="0" y="0"/>
                    </a:moveTo>
                    <a:lnTo>
                      <a:pt x="8738046" y="0"/>
                    </a:lnTo>
                    <a:lnTo>
                      <a:pt x="8738046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6"/>
                </a:srgbClr>
              </a:solidFill>
            </p:spPr>
          </p:sp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2278829"/>
                <a:ext cx="8738046" cy="12700"/>
              </a:xfrm>
              <a:custGeom>
                <a:avLst/>
                <a:gdLst/>
                <a:ahLst/>
                <a:cxnLst/>
                <a:rect r="r" b="b" t="t" l="l"/>
                <a:pathLst>
                  <a:path h="12700" w="8738046">
                    <a:moveTo>
                      <a:pt x="0" y="0"/>
                    </a:moveTo>
                    <a:lnTo>
                      <a:pt x="8738046" y="0"/>
                    </a:lnTo>
                    <a:lnTo>
                      <a:pt x="8738046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6"/>
                </a:srgbClr>
              </a:solidFill>
            </p:spPr>
          </p:sp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3421419"/>
                <a:ext cx="8738046" cy="12700"/>
              </a:xfrm>
              <a:custGeom>
                <a:avLst/>
                <a:gdLst/>
                <a:ahLst/>
                <a:cxnLst/>
                <a:rect r="r" b="b" t="t" l="l"/>
                <a:pathLst>
                  <a:path h="12700" w="8738046">
                    <a:moveTo>
                      <a:pt x="0" y="0"/>
                    </a:moveTo>
                    <a:lnTo>
                      <a:pt x="8738046" y="0"/>
                    </a:lnTo>
                    <a:lnTo>
                      <a:pt x="8738046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60000"/>
                </a:srgbClr>
              </a:solidFill>
            </p:spPr>
          </p:sp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4564008"/>
                <a:ext cx="8738046" cy="12700"/>
              </a:xfrm>
              <a:custGeom>
                <a:avLst/>
                <a:gdLst/>
                <a:ahLst/>
                <a:cxnLst/>
                <a:rect r="r" b="b" t="t" l="l"/>
                <a:pathLst>
                  <a:path h="12700" w="8738046">
                    <a:moveTo>
                      <a:pt x="0" y="0"/>
                    </a:moveTo>
                    <a:lnTo>
                      <a:pt x="8738046" y="0"/>
                    </a:lnTo>
                    <a:lnTo>
                      <a:pt x="8738046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06"/>
                </a:srgbClr>
              </a:solidFill>
            </p:spPr>
          </p:sp>
        </p:grpSp>
        <p:sp>
          <p:nvSpPr>
            <p:cNvPr name="TextBox 20" id="20"/>
            <p:cNvSpPr txBox="true"/>
            <p:nvPr/>
          </p:nvSpPr>
          <p:spPr>
            <a:xfrm rot="0">
              <a:off x="52933" y="413004"/>
              <a:ext cx="1061677" cy="2286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315"/>
                </a:lnSpc>
              </a:pPr>
              <a:r>
                <a:rPr lang="en-US" sz="939">
                  <a:solidFill>
                    <a:srgbClr val="FFFFFF"/>
                  </a:solidFill>
                  <a:latin typeface="Arimo Bold"/>
                </a:rPr>
                <a:t>6 000 000 000 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52933" y="1746861"/>
              <a:ext cx="1061677" cy="2286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315"/>
                </a:lnSpc>
              </a:pPr>
              <a:r>
                <a:rPr lang="en-US" sz="939">
                  <a:solidFill>
                    <a:srgbClr val="FFFFFF"/>
                  </a:solidFill>
                  <a:latin typeface="Arimo Bold"/>
                </a:rPr>
                <a:t>4 000 000 000 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52933" y="3080717"/>
              <a:ext cx="1061677" cy="2286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315"/>
                </a:lnSpc>
              </a:pPr>
              <a:r>
                <a:rPr lang="en-US" sz="939">
                  <a:solidFill>
                    <a:srgbClr val="FFFFFF"/>
                  </a:solidFill>
                  <a:latin typeface="Arimo Bold"/>
                </a:rPr>
                <a:t>2 000 000 000 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981872" y="4414573"/>
              <a:ext cx="132739" cy="2286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315"/>
                </a:lnSpc>
              </a:pPr>
              <a:r>
                <a:rPr lang="en-US" sz="939">
                  <a:solidFill>
                    <a:srgbClr val="FFFFFF"/>
                  </a:solidFill>
                  <a:latin typeface="Arimo Bold"/>
                </a:rPr>
                <a:t>0 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0" y="5748429"/>
              <a:ext cx="1114610" cy="2286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315"/>
                </a:lnSpc>
              </a:pPr>
              <a:r>
                <a:rPr lang="en-US" sz="939">
                  <a:solidFill>
                    <a:srgbClr val="FFFFFF"/>
                  </a:solidFill>
                  <a:latin typeface="Arimo Bold"/>
                </a:rPr>
                <a:t>-2 000 000 000 </a:t>
              </a:r>
            </a:p>
          </p:txBody>
        </p:sp>
        <p:grpSp>
          <p:nvGrpSpPr>
            <p:cNvPr name="Group 25" id="25"/>
            <p:cNvGrpSpPr>
              <a:grpSpLocks noChangeAspect="true"/>
            </p:cNvGrpSpPr>
            <p:nvPr/>
          </p:nvGrpSpPr>
          <p:grpSpPr>
            <a:xfrm rot="0">
              <a:off x="1970111" y="632319"/>
              <a:ext cx="8648905" cy="3999436"/>
              <a:chOff x="664671" y="73611"/>
              <a:chExt cx="7408705" cy="3425942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664671" y="3365409"/>
                <a:ext cx="1548289" cy="126433"/>
              </a:xfrm>
              <a:custGeom>
                <a:avLst/>
                <a:gdLst/>
                <a:ahLst/>
                <a:cxnLst/>
                <a:rect r="r" b="b" t="t" l="l"/>
                <a:pathLst>
                  <a:path h="126433" w="1548289">
                    <a:moveTo>
                      <a:pt x="127000" y="63217"/>
                    </a:moveTo>
                    <a:cubicBezTo>
                      <a:pt x="126843" y="28257"/>
                      <a:pt x="98459" y="0"/>
                      <a:pt x="63500" y="0"/>
                    </a:cubicBezTo>
                    <a:cubicBezTo>
                      <a:pt x="28540" y="0"/>
                      <a:pt x="156" y="28257"/>
                      <a:pt x="0" y="63217"/>
                    </a:cubicBezTo>
                    <a:cubicBezTo>
                      <a:pt x="156" y="98176"/>
                      <a:pt x="28540" y="126433"/>
                      <a:pt x="63500" y="126433"/>
                    </a:cubicBezTo>
                    <a:cubicBezTo>
                      <a:pt x="98459" y="126433"/>
                      <a:pt x="126843" y="98176"/>
                      <a:pt x="127000" y="63217"/>
                    </a:cubicBezTo>
                    <a:close/>
                    <a:moveTo>
                      <a:pt x="63500" y="34642"/>
                    </a:moveTo>
                    <a:cubicBezTo>
                      <a:pt x="47768" y="34712"/>
                      <a:pt x="35052" y="47485"/>
                      <a:pt x="35052" y="63217"/>
                    </a:cubicBezTo>
                    <a:cubicBezTo>
                      <a:pt x="35052" y="78949"/>
                      <a:pt x="47768" y="91721"/>
                      <a:pt x="63500" y="91792"/>
                    </a:cubicBezTo>
                    <a:lnTo>
                      <a:pt x="1519841" y="91792"/>
                    </a:lnTo>
                    <a:cubicBezTo>
                      <a:pt x="1535572" y="91721"/>
                      <a:pt x="1548288" y="78949"/>
                      <a:pt x="1548288" y="63217"/>
                    </a:cubicBezTo>
                    <a:cubicBezTo>
                      <a:pt x="1548288" y="47485"/>
                      <a:pt x="1535572" y="34712"/>
                      <a:pt x="1519841" y="34642"/>
                    </a:cubicBezTo>
                    <a:close/>
                  </a:path>
                </a:pathLst>
              </a:custGeom>
              <a:solidFill>
                <a:srgbClr val="FFAF23"/>
              </a:solidFill>
            </p:spPr>
          </p:sp>
          <p:sp>
            <p:nvSpPr>
              <p:cNvPr name="Freeform 27" id="27"/>
              <p:cNvSpPr/>
              <p:nvPr/>
            </p:nvSpPr>
            <p:spPr>
              <a:xfrm flipH="false" flipV="false" rot="0">
                <a:off x="2121012" y="3365409"/>
                <a:ext cx="1548288" cy="126433"/>
              </a:xfrm>
              <a:custGeom>
                <a:avLst/>
                <a:gdLst/>
                <a:ahLst/>
                <a:cxnLst/>
                <a:rect r="r" b="b" t="t" l="l"/>
                <a:pathLst>
                  <a:path h="126433" w="1548288">
                    <a:moveTo>
                      <a:pt x="127000" y="63217"/>
                    </a:moveTo>
                    <a:cubicBezTo>
                      <a:pt x="126843" y="28257"/>
                      <a:pt x="98459" y="0"/>
                      <a:pt x="63500" y="0"/>
                    </a:cubicBezTo>
                    <a:cubicBezTo>
                      <a:pt x="28540" y="0"/>
                      <a:pt x="156" y="28257"/>
                      <a:pt x="0" y="63217"/>
                    </a:cubicBezTo>
                    <a:cubicBezTo>
                      <a:pt x="156" y="98176"/>
                      <a:pt x="28540" y="126433"/>
                      <a:pt x="63500" y="126433"/>
                    </a:cubicBezTo>
                    <a:cubicBezTo>
                      <a:pt x="98459" y="126433"/>
                      <a:pt x="126843" y="98176"/>
                      <a:pt x="127000" y="63217"/>
                    </a:cubicBezTo>
                    <a:close/>
                    <a:moveTo>
                      <a:pt x="63500" y="34642"/>
                    </a:moveTo>
                    <a:cubicBezTo>
                      <a:pt x="47768" y="34712"/>
                      <a:pt x="35052" y="47485"/>
                      <a:pt x="35052" y="63217"/>
                    </a:cubicBezTo>
                    <a:cubicBezTo>
                      <a:pt x="35052" y="78949"/>
                      <a:pt x="47768" y="91721"/>
                      <a:pt x="63500" y="91792"/>
                    </a:cubicBezTo>
                    <a:lnTo>
                      <a:pt x="1519841" y="91792"/>
                    </a:lnTo>
                    <a:cubicBezTo>
                      <a:pt x="1535572" y="91721"/>
                      <a:pt x="1548288" y="78949"/>
                      <a:pt x="1548288" y="63217"/>
                    </a:cubicBezTo>
                    <a:cubicBezTo>
                      <a:pt x="1548288" y="47485"/>
                      <a:pt x="1535572" y="34712"/>
                      <a:pt x="1519841" y="34642"/>
                    </a:cubicBezTo>
                    <a:close/>
                  </a:path>
                </a:pathLst>
              </a:custGeom>
              <a:solidFill>
                <a:srgbClr val="FFAF23"/>
              </a:solidFill>
            </p:spPr>
          </p:sp>
          <p:sp>
            <p:nvSpPr>
              <p:cNvPr name="Freeform 28" id="28"/>
              <p:cNvSpPr/>
              <p:nvPr/>
            </p:nvSpPr>
            <p:spPr>
              <a:xfrm flipH="false" flipV="false" rot="0">
                <a:off x="3577353" y="3365409"/>
                <a:ext cx="1548369" cy="126433"/>
              </a:xfrm>
              <a:custGeom>
                <a:avLst/>
                <a:gdLst/>
                <a:ahLst/>
                <a:cxnLst/>
                <a:rect r="r" b="b" t="t" l="l"/>
                <a:pathLst>
                  <a:path h="126433" w="1548369">
                    <a:moveTo>
                      <a:pt x="127000" y="63217"/>
                    </a:moveTo>
                    <a:cubicBezTo>
                      <a:pt x="126843" y="28257"/>
                      <a:pt x="98459" y="0"/>
                      <a:pt x="63500" y="0"/>
                    </a:cubicBezTo>
                    <a:cubicBezTo>
                      <a:pt x="28540" y="0"/>
                      <a:pt x="156" y="28257"/>
                      <a:pt x="0" y="63217"/>
                    </a:cubicBezTo>
                    <a:cubicBezTo>
                      <a:pt x="156" y="98176"/>
                      <a:pt x="28540" y="126433"/>
                      <a:pt x="63500" y="126433"/>
                    </a:cubicBezTo>
                    <a:cubicBezTo>
                      <a:pt x="98459" y="126433"/>
                      <a:pt x="126843" y="98176"/>
                      <a:pt x="127000" y="63217"/>
                    </a:cubicBezTo>
                    <a:close/>
                    <a:moveTo>
                      <a:pt x="63645" y="34642"/>
                    </a:moveTo>
                    <a:cubicBezTo>
                      <a:pt x="47913" y="34632"/>
                      <a:pt x="35133" y="47340"/>
                      <a:pt x="35052" y="63072"/>
                    </a:cubicBezTo>
                    <a:cubicBezTo>
                      <a:pt x="34972" y="78803"/>
                      <a:pt x="47623" y="91640"/>
                      <a:pt x="63354" y="91791"/>
                    </a:cubicBezTo>
                    <a:lnTo>
                      <a:pt x="1519695" y="99218"/>
                    </a:lnTo>
                    <a:cubicBezTo>
                      <a:pt x="1535427" y="99228"/>
                      <a:pt x="1548208" y="86520"/>
                      <a:pt x="1548288" y="70789"/>
                    </a:cubicBezTo>
                    <a:cubicBezTo>
                      <a:pt x="1548368" y="55057"/>
                      <a:pt x="1535718" y="42220"/>
                      <a:pt x="1519987" y="42069"/>
                    </a:cubicBezTo>
                    <a:close/>
                  </a:path>
                </a:pathLst>
              </a:custGeom>
              <a:solidFill>
                <a:srgbClr val="FFAF23"/>
              </a:solidFill>
            </p:spPr>
          </p:sp>
          <p:sp>
            <p:nvSpPr>
              <p:cNvPr name="Freeform 29" id="29"/>
              <p:cNvSpPr/>
              <p:nvPr/>
            </p:nvSpPr>
            <p:spPr>
              <a:xfrm flipH="false" flipV="false" rot="0">
                <a:off x="5033694" y="2572550"/>
                <a:ext cx="1552346" cy="926719"/>
              </a:xfrm>
              <a:custGeom>
                <a:avLst/>
                <a:gdLst/>
                <a:ahLst/>
                <a:cxnLst/>
                <a:rect r="r" b="b" t="t" l="l"/>
                <a:pathLst>
                  <a:path h="926719" w="1552346">
                    <a:moveTo>
                      <a:pt x="127000" y="863503"/>
                    </a:moveTo>
                    <a:cubicBezTo>
                      <a:pt x="126844" y="828544"/>
                      <a:pt x="98459" y="800286"/>
                      <a:pt x="63500" y="800286"/>
                    </a:cubicBezTo>
                    <a:cubicBezTo>
                      <a:pt x="28540" y="800286"/>
                      <a:pt x="156" y="828544"/>
                      <a:pt x="0" y="863503"/>
                    </a:cubicBezTo>
                    <a:cubicBezTo>
                      <a:pt x="156" y="898462"/>
                      <a:pt x="28540" y="926719"/>
                      <a:pt x="63500" y="926719"/>
                    </a:cubicBezTo>
                    <a:cubicBezTo>
                      <a:pt x="98459" y="926719"/>
                      <a:pt x="126844" y="898462"/>
                      <a:pt x="127000" y="863503"/>
                    </a:cubicBezTo>
                    <a:close/>
                    <a:moveTo>
                      <a:pt x="49339" y="838683"/>
                    </a:moveTo>
                    <a:cubicBezTo>
                      <a:pt x="35710" y="846541"/>
                      <a:pt x="30995" y="863936"/>
                      <a:pt x="38791" y="877600"/>
                    </a:cubicBezTo>
                    <a:cubicBezTo>
                      <a:pt x="46588" y="891265"/>
                      <a:pt x="63962" y="896057"/>
                      <a:pt x="77661" y="888322"/>
                    </a:cubicBezTo>
                    <a:lnTo>
                      <a:pt x="1534002" y="57373"/>
                    </a:lnTo>
                    <a:cubicBezTo>
                      <a:pt x="1547631" y="49516"/>
                      <a:pt x="1552346" y="32120"/>
                      <a:pt x="1544549" y="18456"/>
                    </a:cubicBezTo>
                    <a:cubicBezTo>
                      <a:pt x="1536753" y="4792"/>
                      <a:pt x="1519378" y="0"/>
                      <a:pt x="1505680" y="7735"/>
                    </a:cubicBezTo>
                    <a:close/>
                  </a:path>
                </a:pathLst>
              </a:custGeom>
              <a:solidFill>
                <a:srgbClr val="FFAF23"/>
              </a:solidFill>
            </p:spPr>
          </p:sp>
          <p:sp>
            <p:nvSpPr>
              <p:cNvPr name="Freeform 30" id="30"/>
              <p:cNvSpPr/>
              <p:nvPr/>
            </p:nvSpPr>
            <p:spPr>
              <a:xfrm flipH="false" flipV="false" rot="0">
                <a:off x="6490035" y="73894"/>
                <a:ext cx="1583341" cy="2594427"/>
              </a:xfrm>
              <a:custGeom>
                <a:avLst/>
                <a:gdLst/>
                <a:ahLst/>
                <a:cxnLst/>
                <a:rect r="r" b="b" t="t" l="l"/>
                <a:pathLst>
                  <a:path h="2594427" w="1583341">
                    <a:moveTo>
                      <a:pt x="127000" y="2531210"/>
                    </a:moveTo>
                    <a:cubicBezTo>
                      <a:pt x="126843" y="2496251"/>
                      <a:pt x="98460" y="2467994"/>
                      <a:pt x="63500" y="2467994"/>
                    </a:cubicBezTo>
                    <a:cubicBezTo>
                      <a:pt x="28540" y="2467994"/>
                      <a:pt x="156" y="2496251"/>
                      <a:pt x="0" y="2531210"/>
                    </a:cubicBezTo>
                    <a:cubicBezTo>
                      <a:pt x="156" y="2566170"/>
                      <a:pt x="28540" y="2594427"/>
                      <a:pt x="63500" y="2594427"/>
                    </a:cubicBezTo>
                    <a:cubicBezTo>
                      <a:pt x="98460" y="2594427"/>
                      <a:pt x="126843" y="2566170"/>
                      <a:pt x="127000" y="2531210"/>
                    </a:cubicBezTo>
                    <a:close/>
                    <a:moveTo>
                      <a:pt x="38890" y="2516688"/>
                    </a:moveTo>
                    <a:cubicBezTo>
                      <a:pt x="30955" y="2530273"/>
                      <a:pt x="35494" y="2547716"/>
                      <a:pt x="49043" y="2555711"/>
                    </a:cubicBezTo>
                    <a:cubicBezTo>
                      <a:pt x="62591" y="2563706"/>
                      <a:pt x="80055" y="2559245"/>
                      <a:pt x="88110" y="2545732"/>
                    </a:cubicBezTo>
                    <a:lnTo>
                      <a:pt x="1544451" y="77739"/>
                    </a:lnTo>
                    <a:cubicBezTo>
                      <a:pt x="1552385" y="64154"/>
                      <a:pt x="1547846" y="46712"/>
                      <a:pt x="1534298" y="38717"/>
                    </a:cubicBezTo>
                    <a:cubicBezTo>
                      <a:pt x="1520749" y="30722"/>
                      <a:pt x="1503286" y="35182"/>
                      <a:pt x="1495231" y="48695"/>
                    </a:cubicBezTo>
                    <a:close/>
                    <a:moveTo>
                      <a:pt x="1583341" y="63217"/>
                    </a:moveTo>
                    <a:cubicBezTo>
                      <a:pt x="1583185" y="28258"/>
                      <a:pt x="1554801" y="0"/>
                      <a:pt x="1519841" y="0"/>
                    </a:cubicBezTo>
                    <a:cubicBezTo>
                      <a:pt x="1484881" y="0"/>
                      <a:pt x="1456498" y="28258"/>
                      <a:pt x="1456341" y="63217"/>
                    </a:cubicBezTo>
                    <a:cubicBezTo>
                      <a:pt x="1456498" y="98176"/>
                      <a:pt x="1484881" y="126433"/>
                      <a:pt x="1519841" y="126433"/>
                    </a:cubicBezTo>
                    <a:cubicBezTo>
                      <a:pt x="1554801" y="126433"/>
                      <a:pt x="1583185" y="98176"/>
                      <a:pt x="1583341" y="63217"/>
                    </a:cubicBezTo>
                    <a:close/>
                  </a:path>
                </a:pathLst>
              </a:custGeom>
              <a:solidFill>
                <a:srgbClr val="FFAF23"/>
              </a:solidFill>
            </p:spPr>
          </p:sp>
          <p:sp>
            <p:nvSpPr>
              <p:cNvPr name="Freeform 31" id="31"/>
              <p:cNvSpPr/>
              <p:nvPr/>
            </p:nvSpPr>
            <p:spPr>
              <a:xfrm flipH="false" flipV="false" rot="0">
                <a:off x="5033694" y="3067432"/>
                <a:ext cx="1551056" cy="423553"/>
              </a:xfrm>
              <a:custGeom>
                <a:avLst/>
                <a:gdLst/>
                <a:ahLst/>
                <a:cxnLst/>
                <a:rect r="r" b="b" t="t" l="l"/>
                <a:pathLst>
                  <a:path h="423553" w="1551056">
                    <a:moveTo>
                      <a:pt x="127000" y="360337"/>
                    </a:moveTo>
                    <a:cubicBezTo>
                      <a:pt x="126844" y="325378"/>
                      <a:pt x="98459" y="297120"/>
                      <a:pt x="63500" y="297120"/>
                    </a:cubicBezTo>
                    <a:cubicBezTo>
                      <a:pt x="28540" y="297120"/>
                      <a:pt x="156" y="325378"/>
                      <a:pt x="0" y="360337"/>
                    </a:cubicBezTo>
                    <a:cubicBezTo>
                      <a:pt x="156" y="395296"/>
                      <a:pt x="28540" y="423553"/>
                      <a:pt x="63500" y="423553"/>
                    </a:cubicBezTo>
                    <a:cubicBezTo>
                      <a:pt x="98459" y="423553"/>
                      <a:pt x="126844" y="395296"/>
                      <a:pt x="127000" y="360337"/>
                    </a:cubicBezTo>
                    <a:close/>
                    <a:moveTo>
                      <a:pt x="57202" y="332464"/>
                    </a:moveTo>
                    <a:cubicBezTo>
                      <a:pt x="41873" y="336000"/>
                      <a:pt x="32284" y="351262"/>
                      <a:pt x="35752" y="366606"/>
                    </a:cubicBezTo>
                    <a:cubicBezTo>
                      <a:pt x="39219" y="381951"/>
                      <a:pt x="54437" y="391608"/>
                      <a:pt x="69798" y="388209"/>
                    </a:cubicBezTo>
                    <a:lnTo>
                      <a:pt x="1526139" y="59143"/>
                    </a:lnTo>
                    <a:cubicBezTo>
                      <a:pt x="1541468" y="55607"/>
                      <a:pt x="1551056" y="40346"/>
                      <a:pt x="1547589" y="25001"/>
                    </a:cubicBezTo>
                    <a:cubicBezTo>
                      <a:pt x="1544122" y="9656"/>
                      <a:pt x="1528903" y="0"/>
                      <a:pt x="1513543" y="3399"/>
                    </a:cubicBezTo>
                    <a:close/>
                  </a:path>
                </a:pathLst>
              </a:custGeom>
              <a:solidFill>
                <a:srgbClr val="F4E2C2"/>
              </a:solidFill>
            </p:spPr>
          </p:sp>
          <p:sp>
            <p:nvSpPr>
              <p:cNvPr name="Freeform 32" id="32"/>
              <p:cNvSpPr/>
              <p:nvPr/>
            </p:nvSpPr>
            <p:spPr>
              <a:xfrm flipH="false" flipV="false" rot="0">
                <a:off x="6490035" y="2048289"/>
                <a:ext cx="1583341" cy="1113631"/>
              </a:xfrm>
              <a:custGeom>
                <a:avLst/>
                <a:gdLst/>
                <a:ahLst/>
                <a:cxnLst/>
                <a:rect r="r" b="b" t="t" l="l"/>
                <a:pathLst>
                  <a:path h="1113631" w="1583341">
                    <a:moveTo>
                      <a:pt x="127000" y="1050414"/>
                    </a:moveTo>
                    <a:cubicBezTo>
                      <a:pt x="126843" y="1015455"/>
                      <a:pt x="98460" y="987197"/>
                      <a:pt x="63500" y="987197"/>
                    </a:cubicBezTo>
                    <a:cubicBezTo>
                      <a:pt x="28540" y="987197"/>
                      <a:pt x="156" y="1015455"/>
                      <a:pt x="0" y="1050414"/>
                    </a:cubicBezTo>
                    <a:cubicBezTo>
                      <a:pt x="156" y="1085373"/>
                      <a:pt x="28540" y="1113631"/>
                      <a:pt x="63500" y="1113631"/>
                    </a:cubicBezTo>
                    <a:cubicBezTo>
                      <a:pt x="98460" y="1113631"/>
                      <a:pt x="126843" y="1085373"/>
                      <a:pt x="127000" y="1050414"/>
                    </a:cubicBezTo>
                    <a:close/>
                    <a:moveTo>
                      <a:pt x="47467" y="1026761"/>
                    </a:moveTo>
                    <a:cubicBezTo>
                      <a:pt x="34463" y="1035638"/>
                      <a:pt x="31091" y="1053362"/>
                      <a:pt x="39925" y="1066394"/>
                    </a:cubicBezTo>
                    <a:cubicBezTo>
                      <a:pt x="48759" y="1079427"/>
                      <a:pt x="66471" y="1082858"/>
                      <a:pt x="79533" y="1074067"/>
                    </a:cubicBezTo>
                    <a:lnTo>
                      <a:pt x="1535874" y="86869"/>
                    </a:lnTo>
                    <a:cubicBezTo>
                      <a:pt x="1548856" y="77984"/>
                      <a:pt x="1552215" y="60276"/>
                      <a:pt x="1543388" y="47255"/>
                    </a:cubicBezTo>
                    <a:cubicBezTo>
                      <a:pt x="1534561" y="34233"/>
                      <a:pt x="1516869" y="30795"/>
                      <a:pt x="1503807" y="39564"/>
                    </a:cubicBezTo>
                    <a:close/>
                    <a:moveTo>
                      <a:pt x="1583341" y="63217"/>
                    </a:moveTo>
                    <a:cubicBezTo>
                      <a:pt x="1583185" y="28257"/>
                      <a:pt x="1554801" y="0"/>
                      <a:pt x="1519841" y="0"/>
                    </a:cubicBezTo>
                    <a:cubicBezTo>
                      <a:pt x="1484881" y="0"/>
                      <a:pt x="1456498" y="28257"/>
                      <a:pt x="1456341" y="63217"/>
                    </a:cubicBezTo>
                    <a:cubicBezTo>
                      <a:pt x="1456498" y="98176"/>
                      <a:pt x="1484881" y="126433"/>
                      <a:pt x="1519841" y="126433"/>
                    </a:cubicBezTo>
                    <a:cubicBezTo>
                      <a:pt x="1554801" y="126433"/>
                      <a:pt x="1583185" y="98176"/>
                      <a:pt x="1583341" y="63217"/>
                    </a:cubicBezTo>
                    <a:close/>
                  </a:path>
                </a:pathLst>
              </a:custGeom>
              <a:solidFill>
                <a:srgbClr val="F4E2C2"/>
              </a:solidFill>
            </p:spPr>
          </p:sp>
        </p:grpSp>
      </p:grpSp>
      <p:sp>
        <p:nvSpPr>
          <p:cNvPr name="TextBox 33" id="33"/>
          <p:cNvSpPr txBox="true"/>
          <p:nvPr/>
        </p:nvSpPr>
        <p:spPr>
          <a:xfrm rot="0">
            <a:off x="169190" y="125095"/>
            <a:ext cx="9707100" cy="606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>
                <a:solidFill>
                  <a:srgbClr val="F3C797">
                    <a:alpha val="76863"/>
                  </a:srgbClr>
                </a:solidFill>
                <a:latin typeface="Intro"/>
              </a:rPr>
              <a:t>финмодель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731520" y="5402740"/>
            <a:ext cx="8040365" cy="1746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65"/>
              </a:lnSpc>
              <a:spcBef>
                <a:spcPct val="0"/>
              </a:spcBef>
            </a:pPr>
            <a:r>
              <a:rPr lang="en-US" sz="2475">
                <a:solidFill>
                  <a:srgbClr val="FFFFFF"/>
                </a:solidFill>
                <a:latin typeface="Klein Condensed"/>
              </a:rPr>
              <a:t>Себестоимость продукта – 100 000р.</a:t>
            </a:r>
          </a:p>
          <a:p>
            <a:pPr>
              <a:lnSpc>
                <a:spcPts val="3465"/>
              </a:lnSpc>
              <a:spcBef>
                <a:spcPct val="0"/>
              </a:spcBef>
            </a:pPr>
            <a:r>
              <a:rPr lang="en-US" sz="2475">
                <a:solidFill>
                  <a:srgbClr val="FFFFFF"/>
                </a:solidFill>
                <a:latin typeface="Klein Condensed"/>
              </a:rPr>
              <a:t>Размер дивидентов – пропорционально доли (до 40%)</a:t>
            </a:r>
          </a:p>
          <a:p>
            <a:pPr>
              <a:lnSpc>
                <a:spcPts val="3465"/>
              </a:lnSpc>
              <a:spcBef>
                <a:spcPct val="0"/>
              </a:spcBef>
            </a:pPr>
            <a:r>
              <a:rPr lang="en-US" sz="2475">
                <a:solidFill>
                  <a:srgbClr val="FFFFFF"/>
                </a:solidFill>
                <a:latin typeface="Klein Condensed"/>
              </a:rPr>
              <a:t>Условие – инвестиции на развитие и масштабирование</a:t>
            </a:r>
          </a:p>
          <a:p>
            <a:pPr>
              <a:lnSpc>
                <a:spcPts val="3465"/>
              </a:lnSpc>
              <a:spcBef>
                <a:spcPct val="0"/>
              </a:spcBef>
            </a:pPr>
            <a:r>
              <a:rPr lang="en-US" sz="2475">
                <a:solidFill>
                  <a:srgbClr val="FFFFFF"/>
                </a:solidFill>
                <a:latin typeface="Klein Condensed"/>
              </a:rPr>
              <a:t>Изменения пропорциональности доли по приложению к договору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>
  <p:cSld>
    <p:bg>
      <p:bgPr>
        <a:solidFill>
          <a:srgbClr val="30303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69190" y="731520"/>
          <a:ext cx="9324721" cy="6477000"/>
        </p:xfrm>
        <a:graphic>
          <a:graphicData uri="http://schemas.openxmlformats.org/drawingml/2006/table">
            <a:tbl>
              <a:tblPr/>
              <a:tblGrid>
                <a:gridCol w="929974"/>
                <a:gridCol w="3066527"/>
                <a:gridCol w="3139572"/>
                <a:gridCol w="802146"/>
                <a:gridCol w="1386502"/>
              </a:tblGrid>
              <a:tr h="77266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26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 Bold"/>
                        </a:rPr>
                        <a:t>  Название</a:t>
                      </a:r>
                    </a:p>
                    <a:p>
                      <a:pPr algn="ctr"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 Bold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26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 Bold"/>
                        </a:rPr>
                        <a:t>  Достоинства</a:t>
                      </a:r>
                    </a:p>
                    <a:p>
                      <a:pPr algn="ctr"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 Bold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26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 Bold"/>
                        </a:rPr>
                        <a:t>  Недостатки</a:t>
                      </a:r>
                    </a:p>
                    <a:p>
                      <a:pPr algn="ctr"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 Bold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26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 Bold"/>
                        </a:rPr>
                        <a:t>  Сколько лет</a:t>
                      </a:r>
                    </a:p>
                    <a:p>
                      <a:pPr algn="ctr"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 Bold"/>
                        </a:rPr>
                        <a:t>  на рынке</a:t>
                      </a:r>
                    </a:p>
                    <a:p>
                      <a:pPr algn="ctr"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 Bold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26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 Bold"/>
                        </a:rPr>
                        <a:t>  Охват рынка</a:t>
                      </a:r>
                    </a:p>
                    <a:p>
                      <a:pPr algn="ctr"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 Bold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266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26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Skymec</a:t>
                      </a:r>
                    </a:p>
                    <a:p>
                      <a:pPr algn="ctr"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26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Есть разработанные ПО Работают помимо с/х в</a:t>
                      </a:r>
                    </a:p>
                    <a:p>
                      <a:pPr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промышленности, транспорте, безопасности, геодезии и др </a:t>
                      </a:r>
                    </a:p>
                    <a:p>
                      <a:pPr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26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В с/х слабо уделяют внимание анализу состояния</a:t>
                      </a:r>
                    </a:p>
                    <a:p>
                      <a:pPr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пшеницы с помощью нейронных сетей </a:t>
                      </a:r>
                    </a:p>
                    <a:p>
                      <a:pPr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26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9</a:t>
                      </a:r>
                    </a:p>
                    <a:p>
                      <a:pPr algn="ctr"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26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Россия и СНГ</a:t>
                      </a:r>
                    </a:p>
                    <a:p>
                      <a:pPr algn="ctr"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528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26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АгроДронГрупп</a:t>
                      </a:r>
                    </a:p>
                    <a:p>
                      <a:pPr algn="ctr"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26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Золотые медали Минсельхоза РФ Проект входит в</a:t>
                      </a:r>
                    </a:p>
                    <a:p>
                      <a:pPr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перечень лидерских проектов АСИ Резидент Сколково Россельхозбанк</a:t>
                      </a:r>
                    </a:p>
                    <a:p>
                      <a:pPr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26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Используют автоматизированный облет по заданным</a:t>
                      </a:r>
                    </a:p>
                    <a:p>
                      <a:pPr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точкам, при этом для взлета и зарядку нужен человек</a:t>
                      </a:r>
                    </a:p>
                    <a:p>
                      <a:pPr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26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7</a:t>
                      </a:r>
                    </a:p>
                    <a:p>
                      <a:pPr algn="ctr"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26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Казахстан Узбекистан Россия Индия Вьетнам</a:t>
                      </a:r>
                    </a:p>
                    <a:p>
                      <a:pPr algn="ctr"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Индонезия</a:t>
                      </a:r>
                    </a:p>
                    <a:p>
                      <a:pPr algn="ctr"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791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26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Delta Drone</a:t>
                      </a:r>
                    </a:p>
                    <a:p>
                      <a:pPr algn="ctr"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26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Направления: безопасность, логистика,</a:t>
                      </a:r>
                    </a:p>
                    <a:p>
                      <a:pPr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промышленность, общ.сфера Переносная мини станция видеонаблюдения и</a:t>
                      </a:r>
                    </a:p>
                    <a:p>
                      <a:pPr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управления дроном</a:t>
                      </a:r>
                    </a:p>
                    <a:p>
                      <a:pPr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26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Не поднимается вопрос автономности</a:t>
                      </a:r>
                    </a:p>
                    <a:p>
                      <a:pPr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26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12</a:t>
                      </a:r>
                    </a:p>
                    <a:p>
                      <a:pPr algn="ctr"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26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Франция, Швейцария, Израиль</a:t>
                      </a:r>
                    </a:p>
                    <a:p>
                      <a:pPr algn="ctr"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791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26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ТУСУР </a:t>
                      </a:r>
                    </a:p>
                    <a:p>
                      <a:pPr algn="ctr"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26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Помимо анализа состояния посевов и негативных</a:t>
                      </a:r>
                    </a:p>
                    <a:p>
                      <a:pPr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изменений , ПО умеют отличать овес и пшеницу от сорняков, прогнозирует</a:t>
                      </a:r>
                    </a:p>
                    <a:p>
                      <a:pPr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оптимальное время для сбора урожая</a:t>
                      </a:r>
                    </a:p>
                    <a:p>
                      <a:pPr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26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Больший акцент на ПО, которое анализирует фото</a:t>
                      </a:r>
                    </a:p>
                    <a:p>
                      <a:pPr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с дрона. Нет автономности </a:t>
                      </a:r>
                    </a:p>
                    <a:p>
                      <a:pPr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26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6</a:t>
                      </a:r>
                    </a:p>
                    <a:p>
                      <a:pPr algn="ctr"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26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Россия, Томск</a:t>
                      </a:r>
                    </a:p>
                    <a:p>
                      <a:pPr algn="ctr"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2661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26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WiBotic</a:t>
                      </a:r>
                    </a:p>
                    <a:p>
                      <a:pPr algn="ctr"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26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Зарядные станции с ПО Компактность установки</a:t>
                      </a:r>
                    </a:p>
                    <a:p>
                      <a:pPr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26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Нет направленности под сферы. Занимаются только</a:t>
                      </a:r>
                    </a:p>
                    <a:p>
                      <a:pPr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зарядкой и ПО</a:t>
                      </a:r>
                    </a:p>
                    <a:p>
                      <a:pPr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26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8</a:t>
                      </a:r>
                    </a:p>
                    <a:p>
                      <a:pPr algn="ctr"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26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Америка</a:t>
                      </a:r>
                    </a:p>
                    <a:p>
                      <a:pPr algn="ctr"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791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26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Airobotics</a:t>
                      </a:r>
                    </a:p>
                    <a:p>
                      <a:pPr algn="ctr"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26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Автономная система зарядки, представленная</a:t>
                      </a:r>
                    </a:p>
                    <a:p>
                      <a:pPr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молодой компанией, использует роботизированную руку, которая позволяет менять</a:t>
                      </a:r>
                    </a:p>
                    <a:p>
                      <a:pPr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батарейки дронам без участия людей </a:t>
                      </a:r>
                    </a:p>
                    <a:p>
                      <a:pPr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1260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Нет ориентации на сферы применения Непонятно,</a:t>
                      </a:r>
                    </a:p>
                    <a:p>
                      <a:pPr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подходит для каких дронов</a:t>
                      </a:r>
                    </a:p>
                    <a:p>
                      <a:pPr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26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7</a:t>
                      </a:r>
                    </a:p>
                    <a:p>
                      <a:pPr algn="ctr"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1260"/>
                        </a:lnSpc>
                        <a:defRPr/>
                      </a:pPr>
                      <a:endParaRPr lang="en-US" sz="1100"/>
                    </a:p>
                    <a:p>
                      <a:pPr algn="ctr"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Израиль</a:t>
                      </a:r>
                    </a:p>
                    <a:p>
                      <a:pPr algn="ctr">
                        <a:lnSpc>
                          <a:spcPts val="1260"/>
                        </a:lnSpc>
                      </a:pPr>
                      <a:r>
                        <a:rPr lang="en-US" sz="900">
                          <a:solidFill>
                            <a:srgbClr val="FFFFFF"/>
                          </a:solidFill>
                          <a:latin typeface="Klein Condensed"/>
                        </a:rPr>
                        <a:t>  </a:t>
                      </a:r>
                    </a:p>
                  </a:txBody>
                  <a:tcPr marL="57150" marR="57150" marT="57150" marB="57150" anchor="ctr">
                    <a:lnL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9525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TextBox 3" id="3"/>
          <p:cNvSpPr txBox="true"/>
          <p:nvPr/>
        </p:nvSpPr>
        <p:spPr>
          <a:xfrm rot="0">
            <a:off x="169190" y="125095"/>
            <a:ext cx="9707100" cy="606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>
                <a:solidFill>
                  <a:srgbClr val="F3C797">
                    <a:alpha val="76863"/>
                  </a:srgbClr>
                </a:solidFill>
                <a:latin typeface="Intro"/>
              </a:rPr>
              <a:t>Анализ конкурентов 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6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10800000">
            <a:off x="731520" y="731520"/>
            <a:ext cx="9441743" cy="5080"/>
          </a:xfrm>
          <a:prstGeom prst="rect">
            <a:avLst/>
          </a:prstGeom>
          <a:solidFill>
            <a:srgbClr val="2D2116"/>
          </a:solidFill>
        </p:spPr>
      </p:sp>
      <p:sp>
        <p:nvSpPr>
          <p:cNvPr name="TextBox 3" id="3"/>
          <p:cNvSpPr txBox="true"/>
          <p:nvPr/>
        </p:nvSpPr>
        <p:spPr>
          <a:xfrm rot="0">
            <a:off x="169190" y="125095"/>
            <a:ext cx="9707100" cy="606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>
                <a:solidFill>
                  <a:srgbClr val="532C05">
                    <a:alpha val="76863"/>
                  </a:srgbClr>
                </a:solidFill>
                <a:latin typeface="Intro"/>
              </a:rPr>
              <a:t>Текущий статус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69190" y="763690"/>
            <a:ext cx="5178520" cy="16827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25"/>
              </a:lnSpc>
              <a:spcBef>
                <a:spcPct val="0"/>
              </a:spcBef>
            </a:pPr>
            <a:r>
              <a:rPr lang="en-US" sz="2375">
                <a:solidFill>
                  <a:srgbClr val="8A602A">
                    <a:alpha val="88627"/>
                  </a:srgbClr>
                </a:solidFill>
                <a:latin typeface="Klein Condensed Bold"/>
              </a:rPr>
              <a:t>TRL 3:</a:t>
            </a:r>
            <a:r>
              <a:rPr lang="en-US" sz="2375">
                <a:solidFill>
                  <a:srgbClr val="8A602A">
                    <a:alpha val="88627"/>
                  </a:srgbClr>
                </a:solidFill>
                <a:latin typeface="Klein Condensed"/>
              </a:rPr>
              <a:t> Для подтверждения концепции разработан макетный образец технологии, чтобы продемонстрировать ее ключевые характеристики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69190" y="2475003"/>
            <a:ext cx="5083977" cy="46164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325"/>
              </a:lnSpc>
            </a:pPr>
            <a:r>
              <a:rPr lang="en-US" sz="2375">
                <a:solidFill>
                  <a:srgbClr val="8A602A">
                    <a:alpha val="73725"/>
                  </a:srgbClr>
                </a:solidFill>
                <a:latin typeface="Klein Condensed Bold"/>
              </a:rPr>
              <a:t>Готово по: </a:t>
            </a:r>
          </a:p>
          <a:p>
            <a:pPr>
              <a:lnSpc>
                <a:spcPts val="3325"/>
              </a:lnSpc>
            </a:pPr>
            <a:r>
              <a:rPr lang="en-US" sz="2375">
                <a:solidFill>
                  <a:srgbClr val="8A602A">
                    <a:alpha val="73725"/>
                  </a:srgbClr>
                </a:solidFill>
                <a:latin typeface="Klein Condensed Bold Italics"/>
              </a:rPr>
              <a:t>Аппаратной части:</a:t>
            </a:r>
            <a:r>
              <a:rPr lang="en-US" sz="2375">
                <a:solidFill>
                  <a:srgbClr val="8A602A">
                    <a:alpha val="73725"/>
                  </a:srgbClr>
                </a:solidFill>
                <a:latin typeface="Klein Condensed Italics"/>
              </a:rPr>
              <a:t> </a:t>
            </a:r>
            <a:r>
              <a:rPr lang="en-US" sz="2375">
                <a:solidFill>
                  <a:srgbClr val="8A602A">
                    <a:alpha val="73725"/>
                  </a:srgbClr>
                </a:solidFill>
                <a:latin typeface="Klein Condensed"/>
              </a:rPr>
              <a:t>собран прототип дрона, собран прототип базовой станции</a:t>
            </a:r>
          </a:p>
          <a:p>
            <a:pPr>
              <a:lnSpc>
                <a:spcPts val="3325"/>
              </a:lnSpc>
            </a:pPr>
            <a:r>
              <a:rPr lang="en-US" sz="2375">
                <a:solidFill>
                  <a:srgbClr val="8A602A">
                    <a:alpha val="73725"/>
                  </a:srgbClr>
                </a:solidFill>
                <a:latin typeface="Klein Condensed Bold Italics"/>
              </a:rPr>
              <a:t>Нейронным сетям:</a:t>
            </a:r>
            <a:r>
              <a:rPr lang="en-US" sz="2375">
                <a:solidFill>
                  <a:srgbClr val="8A602A">
                    <a:alpha val="73725"/>
                  </a:srgbClr>
                </a:solidFill>
                <a:latin typeface="Klein Condensed"/>
              </a:rPr>
              <a:t> обучена модель по детекции пшеницы, обучена модель по заболеваниям пшеницы на ограниченном датасете, сформирован первоначальный датасет</a:t>
            </a:r>
          </a:p>
          <a:p>
            <a:pPr>
              <a:lnSpc>
                <a:spcPts val="3325"/>
              </a:lnSpc>
            </a:pPr>
            <a:r>
              <a:rPr lang="en-US" sz="2375">
                <a:solidFill>
                  <a:srgbClr val="8A602A">
                    <a:alpha val="73725"/>
                  </a:srgbClr>
                </a:solidFill>
                <a:latin typeface="Klein Condensed Bold Italics"/>
              </a:rPr>
              <a:t>Сервису:</a:t>
            </a:r>
            <a:r>
              <a:rPr lang="en-US" sz="2375">
                <a:solidFill>
                  <a:srgbClr val="8A602A">
                    <a:alpha val="73725"/>
                  </a:srgbClr>
                </a:solidFill>
                <a:latin typeface="Klein Condensed Italics"/>
              </a:rPr>
              <a:t> </a:t>
            </a:r>
            <a:r>
              <a:rPr lang="en-US" sz="2375">
                <a:solidFill>
                  <a:srgbClr val="8A602A">
                    <a:alpha val="73725"/>
                  </a:srgbClr>
                </a:solidFill>
                <a:latin typeface="Klein Condensed"/>
              </a:rPr>
              <a:t>готов прототип и дизайн личного кабинета фермера </a:t>
            </a:r>
          </a:p>
          <a:p>
            <a:pPr>
              <a:lnSpc>
                <a:spcPts val="3325"/>
              </a:lnSpc>
              <a:spcBef>
                <a:spcPct val="0"/>
              </a:spcBef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5253167" y="0"/>
            <a:ext cx="4876800" cy="7315200"/>
          </a:xfrm>
          <a:custGeom>
            <a:avLst/>
            <a:gdLst/>
            <a:ahLst/>
            <a:cxnLst/>
            <a:rect r="r" b="b" t="t" l="l"/>
            <a:pathLst>
              <a:path h="7315200" w="4876800">
                <a:moveTo>
                  <a:pt x="0" y="0"/>
                </a:moveTo>
                <a:lnTo>
                  <a:pt x="4876800" y="0"/>
                </a:lnTo>
                <a:lnTo>
                  <a:pt x="48768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5253167" y="-221659"/>
            <a:ext cx="4644489" cy="7758517"/>
            <a:chOff x="0" y="0"/>
            <a:chExt cx="1720181" cy="287352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720181" cy="2873525"/>
            </a:xfrm>
            <a:custGeom>
              <a:avLst/>
              <a:gdLst/>
              <a:ahLst/>
              <a:cxnLst/>
              <a:rect r="r" b="b" t="t" l="l"/>
              <a:pathLst>
                <a:path h="2873525" w="1720181">
                  <a:moveTo>
                    <a:pt x="60009" y="0"/>
                  </a:moveTo>
                  <a:lnTo>
                    <a:pt x="1660173" y="0"/>
                  </a:lnTo>
                  <a:cubicBezTo>
                    <a:pt x="1676088" y="0"/>
                    <a:pt x="1691351" y="6322"/>
                    <a:pt x="1702605" y="17576"/>
                  </a:cubicBezTo>
                  <a:cubicBezTo>
                    <a:pt x="1713859" y="28830"/>
                    <a:pt x="1720181" y="44093"/>
                    <a:pt x="1720181" y="60009"/>
                  </a:cubicBezTo>
                  <a:lnTo>
                    <a:pt x="1720181" y="2813516"/>
                  </a:lnTo>
                  <a:cubicBezTo>
                    <a:pt x="1720181" y="2846658"/>
                    <a:pt x="1693314" y="2873525"/>
                    <a:pt x="1660173" y="2873525"/>
                  </a:cubicBezTo>
                  <a:lnTo>
                    <a:pt x="60009" y="2873525"/>
                  </a:lnTo>
                  <a:cubicBezTo>
                    <a:pt x="44093" y="2873525"/>
                    <a:pt x="28830" y="2867203"/>
                    <a:pt x="17576" y="2855949"/>
                  </a:cubicBezTo>
                  <a:cubicBezTo>
                    <a:pt x="6322" y="2844695"/>
                    <a:pt x="0" y="2829432"/>
                    <a:pt x="0" y="2813516"/>
                  </a:cubicBezTo>
                  <a:lnTo>
                    <a:pt x="0" y="60009"/>
                  </a:lnTo>
                  <a:cubicBezTo>
                    <a:pt x="0" y="26867"/>
                    <a:pt x="26867" y="0"/>
                    <a:pt x="60009" y="0"/>
                  </a:cubicBezTo>
                  <a:close/>
                </a:path>
              </a:pathLst>
            </a:custGeom>
            <a:solidFill>
              <a:srgbClr val="190D00">
                <a:alpha val="31765"/>
              </a:srgbClr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239"/>
                </a:lnSpc>
              </a:pPr>
            </a:p>
          </p:txBody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6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46607" y="3030865"/>
            <a:ext cx="5196552" cy="4284335"/>
            <a:chOff x="0" y="0"/>
            <a:chExt cx="6928737" cy="571244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180367" y="749288"/>
              <a:ext cx="3204857" cy="2776207"/>
            </a:xfrm>
            <a:custGeom>
              <a:avLst/>
              <a:gdLst/>
              <a:ahLst/>
              <a:cxnLst/>
              <a:rect r="r" b="b" t="t" l="l"/>
              <a:pathLst>
                <a:path h="2776207" w="3204857">
                  <a:moveTo>
                    <a:pt x="0" y="0"/>
                  </a:moveTo>
                  <a:lnTo>
                    <a:pt x="3204857" y="0"/>
                  </a:lnTo>
                  <a:lnTo>
                    <a:pt x="3204857" y="2776208"/>
                  </a:lnTo>
                  <a:lnTo>
                    <a:pt x="0" y="27762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1051902" y="3858274"/>
              <a:ext cx="2140459" cy="1854173"/>
            </a:xfrm>
            <a:custGeom>
              <a:avLst/>
              <a:gdLst/>
              <a:ahLst/>
              <a:cxnLst/>
              <a:rect r="r" b="b" t="t" l="l"/>
              <a:pathLst>
                <a:path h="1854173" w="2140459">
                  <a:moveTo>
                    <a:pt x="0" y="0"/>
                  </a:moveTo>
                  <a:lnTo>
                    <a:pt x="2140459" y="0"/>
                  </a:lnTo>
                  <a:lnTo>
                    <a:pt x="2140459" y="1854173"/>
                  </a:lnTo>
                  <a:lnTo>
                    <a:pt x="0" y="1854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0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3065772" y="2598409"/>
              <a:ext cx="2140459" cy="1854173"/>
            </a:xfrm>
            <a:custGeom>
              <a:avLst/>
              <a:gdLst/>
              <a:ahLst/>
              <a:cxnLst/>
              <a:rect r="r" b="b" t="t" l="l"/>
              <a:pathLst>
                <a:path h="1854173" w="2140459">
                  <a:moveTo>
                    <a:pt x="0" y="0"/>
                  </a:moveTo>
                  <a:lnTo>
                    <a:pt x="2140459" y="0"/>
                  </a:lnTo>
                  <a:lnTo>
                    <a:pt x="2140459" y="1854173"/>
                  </a:lnTo>
                  <a:lnTo>
                    <a:pt x="0" y="1854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0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3073938">
              <a:off x="1557008" y="2546447"/>
              <a:ext cx="2561686" cy="2215265"/>
            </a:xfrm>
            <a:custGeom>
              <a:avLst/>
              <a:gdLst/>
              <a:ahLst/>
              <a:cxnLst/>
              <a:rect r="r" b="b" t="t" l="l"/>
              <a:pathLst>
                <a:path h="2215265" w="2561686">
                  <a:moveTo>
                    <a:pt x="0" y="0"/>
                  </a:moveTo>
                  <a:lnTo>
                    <a:pt x="2561686" y="0"/>
                  </a:lnTo>
                  <a:lnTo>
                    <a:pt x="2561686" y="2215266"/>
                  </a:lnTo>
                  <a:lnTo>
                    <a:pt x="0" y="2215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3073938">
              <a:off x="243006" y="369188"/>
              <a:ext cx="1617792" cy="1399016"/>
            </a:xfrm>
            <a:custGeom>
              <a:avLst/>
              <a:gdLst/>
              <a:ahLst/>
              <a:cxnLst/>
              <a:rect r="r" b="b" t="t" l="l"/>
              <a:pathLst>
                <a:path h="1399016" w="1617792">
                  <a:moveTo>
                    <a:pt x="0" y="0"/>
                  </a:moveTo>
                  <a:lnTo>
                    <a:pt x="1617792" y="0"/>
                  </a:lnTo>
                  <a:lnTo>
                    <a:pt x="1617792" y="1399016"/>
                  </a:lnTo>
                  <a:lnTo>
                    <a:pt x="0" y="1399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4795850" y="1068696"/>
              <a:ext cx="2132887" cy="1844454"/>
            </a:xfrm>
            <a:custGeom>
              <a:avLst/>
              <a:gdLst/>
              <a:ahLst/>
              <a:cxnLst/>
              <a:rect r="r" b="b" t="t" l="l"/>
              <a:pathLst>
                <a:path h="1844454" w="2132887">
                  <a:moveTo>
                    <a:pt x="0" y="0"/>
                  </a:moveTo>
                  <a:lnTo>
                    <a:pt x="2132887" y="0"/>
                  </a:lnTo>
                  <a:lnTo>
                    <a:pt x="2132887" y="1844454"/>
                  </a:lnTo>
                  <a:lnTo>
                    <a:pt x="0" y="18444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3065772" y="203117"/>
              <a:ext cx="1998451" cy="1731159"/>
            </a:xfrm>
            <a:custGeom>
              <a:avLst/>
              <a:gdLst/>
              <a:ahLst/>
              <a:cxnLst/>
              <a:rect r="r" b="b" t="t" l="l"/>
              <a:pathLst>
                <a:path h="1731159" w="1998451">
                  <a:moveTo>
                    <a:pt x="0" y="0"/>
                  </a:moveTo>
                  <a:lnTo>
                    <a:pt x="1998451" y="0"/>
                  </a:lnTo>
                  <a:lnTo>
                    <a:pt x="1998451" y="1731158"/>
                  </a:lnTo>
                  <a:lnTo>
                    <a:pt x="0" y="17311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191663" y="254453"/>
            <a:ext cx="2867636" cy="2937450"/>
            <a:chOff x="0" y="0"/>
            <a:chExt cx="2086610" cy="213741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2540" y="-2540"/>
              <a:ext cx="2087880" cy="2139950"/>
            </a:xfrm>
            <a:custGeom>
              <a:avLst/>
              <a:gdLst/>
              <a:ahLst/>
              <a:cxnLst/>
              <a:rect r="r" b="b" t="t" l="l"/>
              <a:pathLst>
                <a:path h="2139950" w="208788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11"/>
              <a:stretch>
                <a:fillRect l="-26681" t="0" r="-26681" b="0"/>
              </a:stretch>
            </a:blipFill>
          </p:spPr>
        </p:sp>
      </p:grp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6154444" y="4067628"/>
            <a:ext cx="2867636" cy="2937450"/>
            <a:chOff x="0" y="0"/>
            <a:chExt cx="2086610" cy="213741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2540" y="-2540"/>
              <a:ext cx="2087880" cy="2139950"/>
            </a:xfrm>
            <a:custGeom>
              <a:avLst/>
              <a:gdLst/>
              <a:ahLst/>
              <a:cxnLst/>
              <a:rect r="r" b="b" t="t" l="l"/>
              <a:pathLst>
                <a:path h="2139950" w="208788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12"/>
              <a:stretch>
                <a:fillRect l="-72591" t="0" r="-14380" b="0"/>
              </a:stretch>
            </a:blipFill>
          </p:spPr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6011041" y="254453"/>
            <a:ext cx="2867636" cy="2937450"/>
            <a:chOff x="0" y="0"/>
            <a:chExt cx="2086610" cy="213741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2540" y="-2540"/>
              <a:ext cx="2087880" cy="2139950"/>
            </a:xfrm>
            <a:custGeom>
              <a:avLst/>
              <a:gdLst/>
              <a:ahLst/>
              <a:cxnLst/>
              <a:rect r="r" b="b" t="t" l="l"/>
              <a:pathLst>
                <a:path h="2139950" w="2087880">
                  <a:moveTo>
                    <a:pt x="1979930" y="486410"/>
                  </a:moveTo>
                  <a:cubicBezTo>
                    <a:pt x="1964690" y="454660"/>
                    <a:pt x="1948180" y="422910"/>
                    <a:pt x="1929130" y="393700"/>
                  </a:cubicBezTo>
                  <a:cubicBezTo>
                    <a:pt x="1908810" y="363220"/>
                    <a:pt x="1888490" y="330200"/>
                    <a:pt x="1861820" y="304800"/>
                  </a:cubicBezTo>
                  <a:cubicBezTo>
                    <a:pt x="1836420" y="280670"/>
                    <a:pt x="1808480" y="257810"/>
                    <a:pt x="1780540" y="236220"/>
                  </a:cubicBezTo>
                  <a:cubicBezTo>
                    <a:pt x="1725930" y="193040"/>
                    <a:pt x="1666240" y="154940"/>
                    <a:pt x="1606550" y="119380"/>
                  </a:cubicBezTo>
                  <a:cubicBezTo>
                    <a:pt x="1537970" y="77470"/>
                    <a:pt x="1461770" y="55880"/>
                    <a:pt x="1384300" y="34290"/>
                  </a:cubicBezTo>
                  <a:cubicBezTo>
                    <a:pt x="1337310" y="21590"/>
                    <a:pt x="1289050" y="11430"/>
                    <a:pt x="1239520" y="5080"/>
                  </a:cubicBezTo>
                  <a:cubicBezTo>
                    <a:pt x="1203960" y="0"/>
                    <a:pt x="1165860" y="2540"/>
                    <a:pt x="1129030" y="6350"/>
                  </a:cubicBezTo>
                  <a:cubicBezTo>
                    <a:pt x="1079500" y="10160"/>
                    <a:pt x="1029970" y="13970"/>
                    <a:pt x="980440" y="22860"/>
                  </a:cubicBezTo>
                  <a:cubicBezTo>
                    <a:pt x="943610" y="24130"/>
                    <a:pt x="908050" y="25400"/>
                    <a:pt x="869950" y="29210"/>
                  </a:cubicBezTo>
                  <a:cubicBezTo>
                    <a:pt x="850900" y="30480"/>
                    <a:pt x="831850" y="33020"/>
                    <a:pt x="812800" y="35560"/>
                  </a:cubicBezTo>
                  <a:cubicBezTo>
                    <a:pt x="800100" y="38100"/>
                    <a:pt x="788670" y="40640"/>
                    <a:pt x="777240" y="43180"/>
                  </a:cubicBezTo>
                  <a:cubicBezTo>
                    <a:pt x="730250" y="54610"/>
                    <a:pt x="685800" y="74930"/>
                    <a:pt x="645160" y="96520"/>
                  </a:cubicBezTo>
                  <a:cubicBezTo>
                    <a:pt x="562610" y="139700"/>
                    <a:pt x="483870" y="190500"/>
                    <a:pt x="411480" y="247650"/>
                  </a:cubicBezTo>
                  <a:cubicBezTo>
                    <a:pt x="381000" y="271780"/>
                    <a:pt x="351790" y="297180"/>
                    <a:pt x="322580" y="323850"/>
                  </a:cubicBezTo>
                  <a:cubicBezTo>
                    <a:pt x="270510" y="372110"/>
                    <a:pt x="227330" y="429260"/>
                    <a:pt x="187960" y="487680"/>
                  </a:cubicBezTo>
                  <a:cubicBezTo>
                    <a:pt x="158750" y="529590"/>
                    <a:pt x="134620" y="577850"/>
                    <a:pt x="114300" y="623570"/>
                  </a:cubicBezTo>
                  <a:cubicBezTo>
                    <a:pt x="99060" y="657860"/>
                    <a:pt x="82550" y="692150"/>
                    <a:pt x="72390" y="728980"/>
                  </a:cubicBezTo>
                  <a:cubicBezTo>
                    <a:pt x="44450" y="819150"/>
                    <a:pt x="22860" y="910590"/>
                    <a:pt x="8890" y="1003300"/>
                  </a:cubicBezTo>
                  <a:cubicBezTo>
                    <a:pt x="3810" y="1040130"/>
                    <a:pt x="1270" y="1076960"/>
                    <a:pt x="0" y="1115060"/>
                  </a:cubicBezTo>
                  <a:lnTo>
                    <a:pt x="0" y="1165860"/>
                  </a:lnTo>
                  <a:cubicBezTo>
                    <a:pt x="1270" y="1197610"/>
                    <a:pt x="2540" y="1236980"/>
                    <a:pt x="8890" y="1268730"/>
                  </a:cubicBezTo>
                  <a:cubicBezTo>
                    <a:pt x="15240" y="1305560"/>
                    <a:pt x="21590" y="1343660"/>
                    <a:pt x="31750" y="1379220"/>
                  </a:cubicBezTo>
                  <a:cubicBezTo>
                    <a:pt x="54610" y="1452880"/>
                    <a:pt x="78740" y="1527810"/>
                    <a:pt x="118110" y="1595120"/>
                  </a:cubicBezTo>
                  <a:cubicBezTo>
                    <a:pt x="138430" y="1629410"/>
                    <a:pt x="160020" y="1663700"/>
                    <a:pt x="182880" y="1695450"/>
                  </a:cubicBezTo>
                  <a:cubicBezTo>
                    <a:pt x="212090" y="1738630"/>
                    <a:pt x="241300" y="1780540"/>
                    <a:pt x="278130" y="1817370"/>
                  </a:cubicBezTo>
                  <a:cubicBezTo>
                    <a:pt x="322580" y="1863090"/>
                    <a:pt x="374650" y="1903730"/>
                    <a:pt x="427990" y="1939290"/>
                  </a:cubicBezTo>
                  <a:cubicBezTo>
                    <a:pt x="539750" y="2012950"/>
                    <a:pt x="673100" y="2054860"/>
                    <a:pt x="801370" y="2090420"/>
                  </a:cubicBezTo>
                  <a:cubicBezTo>
                    <a:pt x="831850" y="2099310"/>
                    <a:pt x="863600" y="2106930"/>
                    <a:pt x="895350" y="2113280"/>
                  </a:cubicBezTo>
                  <a:cubicBezTo>
                    <a:pt x="944880" y="2123440"/>
                    <a:pt x="994410" y="2134870"/>
                    <a:pt x="1043940" y="2137410"/>
                  </a:cubicBezTo>
                  <a:cubicBezTo>
                    <a:pt x="1083310" y="2139950"/>
                    <a:pt x="1123950" y="2136140"/>
                    <a:pt x="1163320" y="2133600"/>
                  </a:cubicBezTo>
                  <a:cubicBezTo>
                    <a:pt x="1216660" y="2129790"/>
                    <a:pt x="1270000" y="2124710"/>
                    <a:pt x="1323340" y="2113280"/>
                  </a:cubicBezTo>
                  <a:cubicBezTo>
                    <a:pt x="1375410" y="2101850"/>
                    <a:pt x="1424940" y="2084070"/>
                    <a:pt x="1473200" y="2062480"/>
                  </a:cubicBezTo>
                  <a:cubicBezTo>
                    <a:pt x="1549400" y="2029460"/>
                    <a:pt x="1623060" y="1983740"/>
                    <a:pt x="1678940" y="1921510"/>
                  </a:cubicBezTo>
                  <a:cubicBezTo>
                    <a:pt x="1739900" y="1852930"/>
                    <a:pt x="1798320" y="1783080"/>
                    <a:pt x="1847850" y="1705610"/>
                  </a:cubicBezTo>
                  <a:cubicBezTo>
                    <a:pt x="1896110" y="1630680"/>
                    <a:pt x="1936750" y="1550670"/>
                    <a:pt x="1976120" y="1469390"/>
                  </a:cubicBezTo>
                  <a:cubicBezTo>
                    <a:pt x="2007870" y="1403350"/>
                    <a:pt x="2039620" y="1334770"/>
                    <a:pt x="2056130" y="1262380"/>
                  </a:cubicBezTo>
                  <a:cubicBezTo>
                    <a:pt x="2067560" y="1212850"/>
                    <a:pt x="2077720" y="1162050"/>
                    <a:pt x="2082800" y="1112520"/>
                  </a:cubicBezTo>
                  <a:cubicBezTo>
                    <a:pt x="2086610" y="1074420"/>
                    <a:pt x="2087880" y="1037590"/>
                    <a:pt x="2087880" y="1000760"/>
                  </a:cubicBezTo>
                  <a:cubicBezTo>
                    <a:pt x="2087880" y="910590"/>
                    <a:pt x="2082800" y="820420"/>
                    <a:pt x="2067560" y="731520"/>
                  </a:cubicBezTo>
                  <a:cubicBezTo>
                    <a:pt x="2061210" y="695960"/>
                    <a:pt x="2052320" y="661670"/>
                    <a:pt x="2039620" y="628650"/>
                  </a:cubicBezTo>
                  <a:cubicBezTo>
                    <a:pt x="2019300" y="581660"/>
                    <a:pt x="2002790" y="533400"/>
                    <a:pt x="1979930" y="486410"/>
                  </a:cubicBezTo>
                  <a:close/>
                </a:path>
              </a:pathLst>
            </a:custGeom>
            <a:blipFill>
              <a:blip r:embed="rId13"/>
              <a:stretch>
                <a:fillRect l="-108260" t="0" r="-30551" b="-2948"/>
              </a:stretch>
            </a:blipFill>
          </p:spPr>
        </p:sp>
      </p:grpSp>
      <p:sp>
        <p:nvSpPr>
          <p:cNvPr name="AutoShape 16" id="16"/>
          <p:cNvSpPr/>
          <p:nvPr/>
        </p:nvSpPr>
        <p:spPr>
          <a:xfrm rot="5400000">
            <a:off x="7674801" y="1993839"/>
            <a:ext cx="9525" cy="3337046"/>
          </a:xfrm>
          <a:prstGeom prst="rect">
            <a:avLst/>
          </a:prstGeom>
          <a:solidFill>
            <a:srgbClr val="DAAA2C"/>
          </a:solidFill>
        </p:spPr>
      </p:sp>
      <p:sp>
        <p:nvSpPr>
          <p:cNvPr name="AutoShape 17" id="17"/>
          <p:cNvSpPr/>
          <p:nvPr/>
        </p:nvSpPr>
        <p:spPr>
          <a:xfrm rot="0">
            <a:off x="4876800" y="54655"/>
            <a:ext cx="9525" cy="3337046"/>
          </a:xfrm>
          <a:prstGeom prst="rect">
            <a:avLst/>
          </a:prstGeom>
          <a:solidFill>
            <a:srgbClr val="DAAA2C"/>
          </a:solid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6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954432" y="-715824"/>
            <a:ext cx="11326802" cy="8495102"/>
          </a:xfrm>
          <a:custGeom>
            <a:avLst/>
            <a:gdLst/>
            <a:ahLst/>
            <a:cxnLst/>
            <a:rect r="r" b="b" t="t" l="l"/>
            <a:pathLst>
              <a:path h="8495102" w="11326802">
                <a:moveTo>
                  <a:pt x="0" y="0"/>
                </a:moveTo>
                <a:lnTo>
                  <a:pt x="11326802" y="0"/>
                </a:lnTo>
                <a:lnTo>
                  <a:pt x="11326802" y="8495102"/>
                </a:lnTo>
                <a:lnTo>
                  <a:pt x="0" y="84951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DAFqZdQ6FuA</dc:identifier>
  <dcterms:modified xsi:type="dcterms:W3CDTF">2011-08-01T06:04:30Z</dcterms:modified>
  <cp:revision>1</cp:revision>
  <dc:title>БПЛА для контроля посевных площадей зерновых культур</dc:title>
</cp:coreProperties>
</file>