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6" r:id="rId5"/>
    <p:sldId id="260" r:id="rId6"/>
    <p:sldId id="262" r:id="rId7"/>
    <p:sldId id="261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D8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Подвижной</a:t>
            </a:r>
            <a:r>
              <a:rPr lang="ru-RU" baseline="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состав, использующий гидравлические гасители колебаний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Парк АО "ФПК"</c:v>
                </c:pt>
                <c:pt idx="1">
                  <c:v>Электровозы грузовые</c:v>
                </c:pt>
                <c:pt idx="2">
                  <c:v>Тепловозы маневровые</c:v>
                </c:pt>
                <c:pt idx="3">
                  <c:v>Тепловозы грузовые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15800</c:v>
                </c:pt>
                <c:pt idx="1">
                  <c:v>7733</c:v>
                </c:pt>
                <c:pt idx="2">
                  <c:v>5405</c:v>
                </c:pt>
                <c:pt idx="3">
                  <c:v>2780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F-4E60-B00A-1A625220F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469776"/>
        <c:axId val="1018471408"/>
      </c:barChart>
      <c:catAx>
        <c:axId val="1018469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smtClean="0">
                    <a:solidFill>
                      <a:schemeClr val="tx1"/>
                    </a:solidFill>
                  </a:rPr>
                  <a:t>Категории</a:t>
                </a:r>
                <a:r>
                  <a:rPr lang="ru-RU" b="1" baseline="0" dirty="0" smtClean="0">
                    <a:solidFill>
                      <a:schemeClr val="tx1"/>
                    </a:solidFill>
                  </a:rPr>
                  <a:t> подвижного состава</a:t>
                </a:r>
                <a:endParaRPr lang="ru-RU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8471408"/>
        <c:crosses val="autoZero"/>
        <c:auto val="1"/>
        <c:lblAlgn val="ctr"/>
        <c:lblOffset val="100"/>
        <c:noMultiLvlLbl val="0"/>
      </c:catAx>
      <c:valAx>
        <c:axId val="101847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smtClean="0">
                    <a:solidFill>
                      <a:schemeClr val="tx1"/>
                    </a:solidFill>
                  </a:rPr>
                  <a:t>Количество</a:t>
                </a:r>
                <a:endParaRPr lang="ru-RU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846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Предприятия,</a:t>
            </a:r>
            <a:r>
              <a:rPr lang="ru-RU" baseline="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использующие стенды для испытаний </a:t>
            </a:r>
            <a:r>
              <a:rPr lang="ru-RU" baseline="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гидрогасителей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002958723686544"/>
          <c:y val="5.2000346186023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460906401512146"/>
          <c:y val="0.48047402047409077"/>
          <c:w val="0.88539093598487861"/>
          <c:h val="0.35080626996265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единиц повдвижного состава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Пассажирские вагонное депо (АО "ФПК")</c:v>
                </c:pt>
                <c:pt idx="1">
                  <c:v>Вагонные участки (АО "ФПК")</c:v>
                </c:pt>
                <c:pt idx="2">
                  <c:v>Сервисные локомотивные депо  (ООО "Локотех")</c:v>
                </c:pt>
                <c:pt idx="3">
                  <c:v>Локомотиво-ремонтные заводы (ООО "Локотех")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36</c:v>
                </c:pt>
                <c:pt idx="2">
                  <c:v>92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A-45E3-9EC3-A2D360D87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480656"/>
        <c:axId val="1018465424"/>
      </c:barChart>
      <c:catAx>
        <c:axId val="101848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8465424"/>
        <c:crosses val="autoZero"/>
        <c:auto val="1"/>
        <c:lblAlgn val="ctr"/>
        <c:lblOffset val="100"/>
        <c:noMultiLvlLbl val="0"/>
      </c:catAx>
      <c:valAx>
        <c:axId val="101846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smtClean="0">
                    <a:solidFill>
                      <a:schemeClr val="tx1"/>
                    </a:solidFill>
                  </a:rPr>
                  <a:t>Количество</a:t>
                </a:r>
                <a:endParaRPr lang="ru-RU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848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72877-0F3B-4040-875F-56A601025F4E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2964-0E5D-4530-8357-BA72F0BCF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6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F2964-0E5D-4530-8357-BA72F0BCFB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3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8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5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3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9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5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5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8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5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6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6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2077-E3F8-4065-811E-B13622354D8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6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2560" y="2395443"/>
            <a:ext cx="385064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Название проекта:</a:t>
            </a:r>
            <a:endParaRPr lang="ru-RU" sz="24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" y="4275043"/>
            <a:ext cx="329184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Команда проекта: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2560" y="3060922"/>
            <a:ext cx="6299200" cy="135432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Стенд для испытаний гидравлических гасителей колебаний подвижного состава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ДСГА-30/50»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560" y="4940523"/>
            <a:ext cx="6299200" cy="1214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Трескин Сергей, 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Новик 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Арсений, </a:t>
            </a:r>
            <a:r>
              <a:rPr lang="ru-RU" sz="20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Спиченок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Дмитрий,  </a:t>
            </a:r>
            <a:r>
              <a:rPr lang="ru-RU" sz="20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Амалян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Тигран, Албанский 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Данил, Федоровцев Артём, Константинов Дмитрий  </a:t>
            </a:r>
          </a:p>
          <a:p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33844" r="12383" b="34363"/>
          <a:stretch/>
        </p:blipFill>
        <p:spPr>
          <a:xfrm>
            <a:off x="6810103" y="3875314"/>
            <a:ext cx="4815840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" y="933929"/>
            <a:ext cx="11732871" cy="535531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lvl="2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</a:pP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</a:pP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</a:pP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Стенд </a:t>
            </a: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для испытаний гидравлических гасителей колебаний подвижного состава «ДСГА-30/50</a:t>
            </a:r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»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b="1" u="sng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Перспективный  стенд для испытаний и диагностики виброзащищенных гидравлических гасителей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Имя, фамилия выступающего: Сергей Трескин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Контакты: 89025325525, 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sergei.tresckin@yandex.ru</a:t>
            </a: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Функциональный заказчик: ОАО «РЖД», АО «ФПК», ООО «</a:t>
            </a:r>
            <a:r>
              <a:rPr lang="ru-RU" sz="2400" i="1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Локотех</a:t>
            </a: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», Улан-Удэнский </a:t>
            </a: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ЛВРЗ</a:t>
            </a: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, АО «</a:t>
            </a:r>
            <a:r>
              <a:rPr lang="ru-RU" sz="2400" i="1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Желдорреммаш</a:t>
            </a: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», ООО «</a:t>
            </a:r>
            <a:r>
              <a:rPr lang="ru-RU" sz="2400" i="1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ЛокоТех</a:t>
            </a: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-Сервис»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 indent="0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None/>
            </a:pPr>
            <a:endParaRPr lang="ru-RU" sz="24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изитка</a:t>
            </a: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10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33844" r="12383" b="34363"/>
          <a:stretch/>
        </p:blipFill>
        <p:spPr>
          <a:xfrm>
            <a:off x="7460062" y="1051494"/>
            <a:ext cx="4288850" cy="11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Проблема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9161" y="1181497"/>
            <a:ext cx="11700625" cy="114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стендов </a:t>
            </a: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испытаний перспективных виброзащищённых гидравлических гасителей колебаний подвижного состава.</a:t>
            </a:r>
          </a:p>
          <a:p>
            <a:pPr algn="just"/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209161" y="1974010"/>
            <a:ext cx="11915750" cy="3730103"/>
          </a:xfrm>
          <a:prstGeom prst="rect">
            <a:avLst/>
          </a:prstGeom>
          <a:ln>
            <a:noFill/>
          </a:ln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buClr>
                <a:srgbClr val="0084B4"/>
              </a:buClr>
              <a:buSzPct val="100000"/>
              <a:buNone/>
            </a:pPr>
            <a:endParaRPr lang="ru-RU" sz="2200" b="1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723" y="2680395"/>
            <a:ext cx="11700625" cy="114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приемо-сдаточных испытаний </a:t>
            </a:r>
            <a:r>
              <a:rPr lang="ru-RU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гидрогасителей</a:t>
            </a:r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их диагностики после ремонта.</a:t>
            </a:r>
          </a:p>
          <a:p>
            <a:pPr algn="just"/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26445" y="2204705"/>
            <a:ext cx="1367580" cy="49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7920278" y="3300452"/>
            <a:ext cx="922945" cy="62384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t="5692"/>
          <a:stretch/>
        </p:blipFill>
        <p:spPr>
          <a:xfrm>
            <a:off x="6678025" y="1134935"/>
            <a:ext cx="5214842" cy="34977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7188977" y="4720995"/>
            <a:ext cx="450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Предполагаемый интерфейс ПО для стенда</a:t>
            </a:r>
            <a:endParaRPr lang="ru-RU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4420245" y="4022595"/>
            <a:ext cx="2176013" cy="916602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4603537" y="4259330"/>
            <a:ext cx="241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0070C0"/>
                </a:solidFill>
              </a:rPr>
              <a:t>Преобразование данных с датчиков через ПК</a:t>
            </a:r>
            <a:endParaRPr lang="ru-RU" sz="1200" i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3559" y="4843783"/>
            <a:ext cx="418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1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" y="466886"/>
            <a:ext cx="5561515" cy="4833840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424806" y="3067713"/>
            <a:ext cx="741659" cy="17760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46" idx="0"/>
          </p:cNvCxnSpPr>
          <p:nvPr/>
        </p:nvCxnSpPr>
        <p:spPr>
          <a:xfrm flipH="1">
            <a:off x="942553" y="3067713"/>
            <a:ext cx="908086" cy="1796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2341466" y="2057316"/>
            <a:ext cx="940425" cy="519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49" idx="3"/>
          </p:cNvCxnSpPr>
          <p:nvPr/>
        </p:nvCxnSpPr>
        <p:spPr>
          <a:xfrm flipH="1" flipV="1">
            <a:off x="2349468" y="1576684"/>
            <a:ext cx="1631058" cy="613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3226350" y="3527364"/>
            <a:ext cx="765413" cy="14147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8307" y="5561338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7837" y="4863944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5259" y="1776739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93810" y="4830867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00036" y="1376629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5</a:t>
            </a:r>
          </a:p>
        </p:txBody>
      </p:sp>
      <p:cxnSp>
        <p:nvCxnSpPr>
          <p:cNvPr id="50" name="Прямая со стрелкой 49"/>
          <p:cNvCxnSpPr>
            <a:endCxn id="51" idx="3"/>
          </p:cNvCxnSpPr>
          <p:nvPr/>
        </p:nvCxnSpPr>
        <p:spPr>
          <a:xfrm flipH="1" flipV="1">
            <a:off x="2341465" y="1176574"/>
            <a:ext cx="1639060" cy="596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92033" y="976519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6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H="1">
            <a:off x="4081422" y="1976794"/>
            <a:ext cx="1408849" cy="2965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45818" y="4839833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8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H="1">
            <a:off x="3622557" y="2483646"/>
            <a:ext cx="1201783" cy="2458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25649" y="4843783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1001" y="5275740"/>
            <a:ext cx="7494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70C0"/>
                </a:solidFill>
              </a:rPr>
              <a:t>Составные элементы стенда:</a:t>
            </a:r>
          </a:p>
          <a:p>
            <a:r>
              <a:rPr lang="ru-RU" sz="1600" i="1" dirty="0">
                <a:solidFill>
                  <a:srgbClr val="0070C0"/>
                </a:solidFill>
              </a:rPr>
              <a:t>1 – электродвигатель</a:t>
            </a:r>
            <a:r>
              <a:rPr lang="ru-RU" sz="1600" i="1" dirty="0" smtClean="0">
                <a:solidFill>
                  <a:srgbClr val="0070C0"/>
                </a:solidFill>
              </a:rPr>
              <a:t>; 2</a:t>
            </a:r>
            <a:r>
              <a:rPr lang="en-US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цепная передача; </a:t>
            </a:r>
            <a:r>
              <a:rPr lang="en-US" sz="1600" i="1" dirty="0">
                <a:solidFill>
                  <a:srgbClr val="0070C0"/>
                </a:solidFill>
              </a:rPr>
              <a:t>3 – </a:t>
            </a:r>
            <a:r>
              <a:rPr lang="ru-RU" sz="1600" i="1" dirty="0">
                <a:solidFill>
                  <a:srgbClr val="0070C0"/>
                </a:solidFill>
              </a:rPr>
              <a:t>кулачковый механизм; 4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датчики </a:t>
            </a:r>
            <a:r>
              <a:rPr lang="ru-RU" sz="1600" i="1" dirty="0" smtClean="0">
                <a:solidFill>
                  <a:srgbClr val="0070C0"/>
                </a:solidFill>
              </a:rPr>
              <a:t>силы; 5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рычажный механизм; 6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возвратная пружина; 7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опорная стойка; 8 </a:t>
            </a:r>
            <a:r>
              <a:rPr lang="en-US" sz="1600" i="1" dirty="0">
                <a:solidFill>
                  <a:srgbClr val="0070C0"/>
                </a:solidFill>
              </a:rPr>
              <a:t>–</a:t>
            </a:r>
            <a:r>
              <a:rPr lang="ru-RU" sz="1600" i="1" dirty="0">
                <a:solidFill>
                  <a:srgbClr val="0070C0"/>
                </a:solidFill>
              </a:rPr>
              <a:t> испытуемый </a:t>
            </a:r>
            <a:r>
              <a:rPr lang="ru-RU" sz="1600" i="1" dirty="0" err="1">
                <a:solidFill>
                  <a:srgbClr val="0070C0"/>
                </a:solidFill>
              </a:rPr>
              <a:t>гидрогаситель</a:t>
            </a:r>
            <a:r>
              <a:rPr lang="ru-RU" sz="16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9280" y="4839833"/>
            <a:ext cx="3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21919" y="121920"/>
            <a:ext cx="634353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Решение 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19" y="121920"/>
            <a:ext cx="634353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Решение 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452" y="4766902"/>
            <a:ext cx="450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Кинематическая схема стенда 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4" y="914400"/>
            <a:ext cx="6437033" cy="3630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1227" y="730465"/>
            <a:ext cx="51422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Составные элементы кинематической схемы:</a:t>
            </a:r>
          </a:p>
          <a:p>
            <a:pPr algn="just"/>
            <a:r>
              <a:rPr lang="ru-RU" i="1" dirty="0">
                <a:solidFill>
                  <a:srgbClr val="0070C0"/>
                </a:solidFill>
              </a:rPr>
              <a:t>1</a:t>
            </a:r>
            <a:r>
              <a:rPr lang="en-US" i="1" dirty="0">
                <a:solidFill>
                  <a:srgbClr val="0070C0"/>
                </a:solidFill>
              </a:rPr>
              <a:t> –</a:t>
            </a:r>
            <a:r>
              <a:rPr lang="ru-RU" i="1" dirty="0">
                <a:solidFill>
                  <a:srgbClr val="0070C0"/>
                </a:solidFill>
              </a:rPr>
              <a:t> цепная передача</a:t>
            </a:r>
            <a:r>
              <a:rPr lang="ru-RU" i="1" dirty="0" smtClean="0">
                <a:solidFill>
                  <a:srgbClr val="0070C0"/>
                </a:solidFill>
              </a:rPr>
              <a:t>;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endParaRPr lang="ru-RU" i="1" dirty="0" smtClean="0">
              <a:solidFill>
                <a:srgbClr val="0070C0"/>
              </a:solidFill>
            </a:endParaRP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2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– </a:t>
            </a:r>
            <a:r>
              <a:rPr lang="ru-RU" i="1" dirty="0">
                <a:solidFill>
                  <a:srgbClr val="0070C0"/>
                </a:solidFill>
              </a:rPr>
              <a:t>кулачковый механизм</a:t>
            </a:r>
            <a:r>
              <a:rPr lang="ru-RU" i="1" dirty="0" smtClean="0">
                <a:solidFill>
                  <a:srgbClr val="0070C0"/>
                </a:solidFill>
              </a:rPr>
              <a:t>;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endParaRPr lang="ru-RU" i="1" dirty="0" smtClean="0">
              <a:solidFill>
                <a:srgbClr val="0070C0"/>
              </a:solidFill>
            </a:endParaRP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3 </a:t>
            </a:r>
            <a:r>
              <a:rPr lang="en-US" i="1" dirty="0">
                <a:solidFill>
                  <a:srgbClr val="0070C0"/>
                </a:solidFill>
              </a:rPr>
              <a:t>–</a:t>
            </a:r>
            <a:r>
              <a:rPr lang="ru-RU" i="1" dirty="0">
                <a:solidFill>
                  <a:srgbClr val="0070C0"/>
                </a:solidFill>
              </a:rPr>
              <a:t> испытуемый </a:t>
            </a:r>
            <a:r>
              <a:rPr lang="ru-RU" i="1" dirty="0" err="1">
                <a:solidFill>
                  <a:srgbClr val="0070C0"/>
                </a:solidFill>
              </a:rPr>
              <a:t>гидрогаситель</a:t>
            </a:r>
            <a:r>
              <a:rPr lang="ru-RU" i="1" dirty="0" smtClean="0">
                <a:solidFill>
                  <a:srgbClr val="0070C0"/>
                </a:solidFill>
              </a:rPr>
              <a:t>;</a:t>
            </a: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4 </a:t>
            </a:r>
            <a:r>
              <a:rPr lang="en-US" i="1" dirty="0">
                <a:solidFill>
                  <a:srgbClr val="0070C0"/>
                </a:solidFill>
              </a:rPr>
              <a:t>–</a:t>
            </a:r>
            <a:r>
              <a:rPr lang="ru-RU" i="1" dirty="0">
                <a:solidFill>
                  <a:srgbClr val="0070C0"/>
                </a:solidFill>
              </a:rPr>
              <a:t> датчики силы</a:t>
            </a:r>
            <a:r>
              <a:rPr lang="ru-RU" i="1" dirty="0" smtClean="0">
                <a:solidFill>
                  <a:srgbClr val="0070C0"/>
                </a:solidFill>
              </a:rPr>
              <a:t>;</a:t>
            </a: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5 </a:t>
            </a:r>
            <a:r>
              <a:rPr lang="en-US" i="1" dirty="0" smtClean="0">
                <a:solidFill>
                  <a:srgbClr val="0070C0"/>
                </a:solidFill>
              </a:rPr>
              <a:t>–</a:t>
            </a:r>
            <a:r>
              <a:rPr lang="ru-RU" i="1" dirty="0" smtClean="0">
                <a:solidFill>
                  <a:srgbClr val="0070C0"/>
                </a:solidFill>
              </a:rPr>
              <a:t> компьютер, принимающий данные со стенда; </a:t>
            </a:r>
            <a:r>
              <a:rPr lang="ru-RU" i="1" dirty="0">
                <a:solidFill>
                  <a:srgbClr val="0070C0"/>
                </a:solidFill>
              </a:rPr>
              <a:t>6 </a:t>
            </a:r>
            <a:r>
              <a:rPr lang="en-US" i="1" dirty="0">
                <a:solidFill>
                  <a:srgbClr val="0070C0"/>
                </a:solidFill>
              </a:rPr>
              <a:t>–</a:t>
            </a:r>
            <a:r>
              <a:rPr lang="ru-RU" i="1" dirty="0">
                <a:solidFill>
                  <a:srgbClr val="0070C0"/>
                </a:solidFill>
              </a:rPr>
              <a:t> возвратная пружина</a:t>
            </a:r>
            <a:r>
              <a:rPr lang="ru-RU" i="1" dirty="0" smtClean="0">
                <a:solidFill>
                  <a:srgbClr val="0070C0"/>
                </a:solidFill>
              </a:rPr>
              <a:t>;</a:t>
            </a: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7 – электродвигатель; </a:t>
            </a: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8 </a:t>
            </a:r>
            <a:r>
              <a:rPr lang="en-US" i="1" dirty="0">
                <a:solidFill>
                  <a:srgbClr val="0070C0"/>
                </a:solidFill>
              </a:rPr>
              <a:t>–</a:t>
            </a:r>
            <a:r>
              <a:rPr lang="ru-RU" i="1" dirty="0">
                <a:solidFill>
                  <a:srgbClr val="0070C0"/>
                </a:solidFill>
              </a:rPr>
              <a:t> рычажный </a:t>
            </a:r>
            <a:r>
              <a:rPr lang="ru-RU" i="1" dirty="0" smtClean="0">
                <a:solidFill>
                  <a:srgbClr val="0070C0"/>
                </a:solidFill>
              </a:rPr>
              <a:t>механизм.</a:t>
            </a:r>
            <a:endParaRPr lang="ru-RU" i="1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024" y="5103674"/>
            <a:ext cx="7998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70C0"/>
                </a:solidFill>
              </a:rPr>
              <a:t>Принцип работы стенда: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70C0"/>
                </a:solidFill>
              </a:rPr>
              <a:t>Создание рычажным механизмом периодических нагрузок высокой частоты на </a:t>
            </a:r>
            <a:r>
              <a:rPr lang="ru-RU" i="1" dirty="0" err="1" smtClean="0">
                <a:solidFill>
                  <a:srgbClr val="0070C0"/>
                </a:solidFill>
              </a:rPr>
              <a:t>гидрогасителе</a:t>
            </a:r>
            <a:r>
              <a:rPr lang="ru-RU" i="1" dirty="0" smtClean="0">
                <a:solidFill>
                  <a:srgbClr val="0070C0"/>
                </a:solidFill>
              </a:rPr>
              <a:t>, регистрация нагрузок </a:t>
            </a:r>
            <a:r>
              <a:rPr lang="ru-RU" i="1" dirty="0" err="1" smtClean="0">
                <a:solidFill>
                  <a:srgbClr val="0070C0"/>
                </a:solidFill>
              </a:rPr>
              <a:t>тензодатчиками</a:t>
            </a:r>
            <a:r>
              <a:rPr lang="ru-RU" i="1" dirty="0" smtClean="0">
                <a:solidFill>
                  <a:srgbClr val="0070C0"/>
                </a:solidFill>
              </a:rPr>
              <a:t>, анализ данных ПО.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70C0"/>
                </a:solidFill>
              </a:rPr>
              <a:t>Результат испытаний </a:t>
            </a:r>
            <a:r>
              <a:rPr lang="ru-RU" i="1" dirty="0">
                <a:solidFill>
                  <a:srgbClr val="0070C0"/>
                </a:solidFill>
              </a:rPr>
              <a:t>- заключение о годности/негодности испытуемого </a:t>
            </a:r>
            <a:r>
              <a:rPr lang="ru-RU" i="1" dirty="0" smtClean="0">
                <a:solidFill>
                  <a:srgbClr val="0070C0"/>
                </a:solidFill>
              </a:rPr>
              <a:t>гасителя.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9057" y="3408120"/>
            <a:ext cx="4502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70C0"/>
                </a:solidFill>
              </a:rPr>
              <a:t>Изменение частоты нагрузок путем изменения частоты вращения электродвигателя;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70C0"/>
                </a:solidFill>
              </a:rPr>
              <a:t>Путем смены оснастки достигается универсальность стенда.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Рынок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5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98486802"/>
              </p:ext>
            </p:extLst>
          </p:nvPr>
        </p:nvGraphicFramePr>
        <p:xfrm>
          <a:off x="314035" y="1034917"/>
          <a:ext cx="4725104" cy="344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14035" y="4440835"/>
            <a:ext cx="10885188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Итого: более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тыс.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гидрогасителей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различных типов или в денежном эквиваленте более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млрд. руб.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035" y="4384438"/>
            <a:ext cx="11303199" cy="2326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всей сети 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железных дорог России 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предварительным оценкам используется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200 стендов 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испытаний </a:t>
            </a:r>
            <a:r>
              <a:rPr lang="ru-RU" sz="20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гидрогасителей</a:t>
            </a:r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В денежном эквиваленте –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400 млн. руб. 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25571614"/>
              </p:ext>
            </p:extLst>
          </p:nvPr>
        </p:nvGraphicFramePr>
        <p:xfrm>
          <a:off x="4740524" y="1095255"/>
          <a:ext cx="7365338" cy="311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45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Конкуренты и ваши преимущества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6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556585"/>
              </p:ext>
            </p:extLst>
          </p:nvPr>
        </p:nvGraphicFramePr>
        <p:xfrm>
          <a:off x="121920" y="1143289"/>
          <a:ext cx="11996189" cy="538685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2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2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67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042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Создаваемый </a:t>
                      </a:r>
                      <a:r>
                        <a:rPr lang="ru-RU" sz="1400" b="1" baseline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</a:t>
                      </a:r>
                      <a:endParaRPr lang="ru-RU" sz="1400" b="1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конкуренты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«ДСГА-30/50»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«ЭНГА СИЛ-02-01»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«СГИГ-05»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«СИА1.ГК»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</a:t>
                      </a:r>
                      <a:r>
                        <a:rPr lang="ru-RU" sz="1400" b="1" i="0" baseline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колебаний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20 (возможно до 40) Гц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Гц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Гц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Гц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Максимальное контролируемое усилие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(50) кН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кН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кН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кН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привода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Электромеханический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Электромеханический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Электромеханический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Электромеханический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Поддерживаемые</a:t>
                      </a:r>
                      <a:r>
                        <a:rPr lang="ru-RU" sz="1400" b="1" i="0" baseline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контрольные скорости (согласно ГОСТ 33749-2016)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0,02; 0,075; 0,15; 0,3</a:t>
                      </a:r>
                      <a:r>
                        <a:rPr lang="ru-RU" sz="1400" b="1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0,6 м/с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0,075; 0,15; 0,3 м/с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0,075; 0,15; 0,3 м/с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0,075; 0,15; 0,3 м/с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</a:t>
                      </a:r>
                      <a:r>
                        <a:rPr lang="ru-RU" sz="1400" b="1" i="0" baseline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длина испытуемого </a:t>
                      </a:r>
                      <a:r>
                        <a:rPr lang="ru-RU" sz="1400" b="1" i="0" baseline="0" dirty="0" err="1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гидрогасителя</a:t>
                      </a:r>
                      <a:r>
                        <a:rPr lang="ru-RU" sz="1400" b="1" i="0" baseline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м 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м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м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0,5 м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(ср.)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1 500 000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000 000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Страна-производитель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 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" y="-139337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Бизнес-модель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7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47370"/>
              </p:ext>
            </p:extLst>
          </p:nvPr>
        </p:nvGraphicFramePr>
        <p:xfrm>
          <a:off x="113211" y="433570"/>
          <a:ext cx="11869783" cy="64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134">
                  <a:extLst>
                    <a:ext uri="{9D8B030D-6E8A-4147-A177-3AD203B41FA5}">
                      <a16:colId xmlns:a16="http://schemas.microsoft.com/office/drawing/2014/main" val="771737394"/>
                    </a:ext>
                  </a:extLst>
                </a:gridCol>
                <a:gridCol w="3306012">
                  <a:extLst>
                    <a:ext uri="{9D8B030D-6E8A-4147-A177-3AD203B41FA5}">
                      <a16:colId xmlns:a16="http://schemas.microsoft.com/office/drawing/2014/main" val="1622866434"/>
                    </a:ext>
                  </a:extLst>
                </a:gridCol>
                <a:gridCol w="2539194">
                  <a:extLst>
                    <a:ext uri="{9D8B030D-6E8A-4147-A177-3AD203B41FA5}">
                      <a16:colId xmlns:a16="http://schemas.microsoft.com/office/drawing/2014/main" val="318192799"/>
                    </a:ext>
                  </a:extLst>
                </a:gridCol>
                <a:gridCol w="2310359">
                  <a:extLst>
                    <a:ext uri="{9D8B030D-6E8A-4147-A177-3AD203B41FA5}">
                      <a16:colId xmlns:a16="http://schemas.microsoft.com/office/drawing/2014/main" val="1924433797"/>
                    </a:ext>
                  </a:extLst>
                </a:gridCol>
                <a:gridCol w="2017084">
                  <a:extLst>
                    <a:ext uri="{9D8B030D-6E8A-4147-A177-3AD203B41FA5}">
                      <a16:colId xmlns:a16="http://schemas.microsoft.com/office/drawing/2014/main" val="2367283017"/>
                    </a:ext>
                  </a:extLst>
                </a:gridCol>
              </a:tblGrid>
              <a:tr h="1072476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Проблема и существующие альтернативы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стендов для испытаний перспективных виброзащищённых гидравлических гасителей колебаний подвижного состава.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Существуют различные стенды для диагностики </a:t>
                      </a:r>
                      <a:r>
                        <a:rPr lang="ru-RU" sz="1200" b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гидрогасителей</a:t>
                      </a: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такие как: ЭНГА СИЛ-02-01, СГИГ-05,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СИА1.ГК, но они проблему не решают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Решение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Предлагаемый стенд путем проведения  детальной диагностики позволит выявлять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гидрогасители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не выдерживающие высокочастотные нагрузки.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Ценностные предложения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 предлагаем готовое изделие – стенд, полностью функционирующий и отвечающий всем требованиям. Вместе со стендом будут поставляться услуги по сервису, инструкции по эксплуатации и возможные обновления ПО. Этот стенд позволит точно проводить диагностику виброзащищенных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гидрогасителей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подвижного состава, выявляя негодные к гашению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высокочастоных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нагрузок, предотвращая неисправности и экономя средства на ремонт подвижного состава.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Скрытое 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преимущество</a:t>
                      </a:r>
                      <a:endParaRPr lang="ru-RU" sz="1200" b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Предлагаемый стенд универсален,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прост по конструкции и способен проводить диагностику всех типов гидравлических гасителей.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Сегменты клиентов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Основной клиент –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ОАО «РЖД», АО «ФПК», ООО «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Локотех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промышленные предприятия, использующие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жд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транпорт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="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преприятия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автомобильного транспорта</a:t>
                      </a:r>
                      <a:endParaRPr lang="ru-RU" sz="1200" b="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рынка –отсутствие стендов для испытаний перспективных виброзащищённых гидравлических гасителей колебаний, а также  его узкость и ограниченность из-за специфичности продукции.</a:t>
                      </a:r>
                      <a:endParaRPr lang="ru-RU" sz="1200" b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975293"/>
                  </a:ext>
                </a:extLst>
              </a:tr>
              <a:tr h="623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 Ключевые ресурсы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Основные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требуемые материальные ресурсы:</a:t>
                      </a: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Тензодатчики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силы и сопутствующее оборудование (30 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.);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Металлопрокат 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(70 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.);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Электроника (30 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.).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Человеческие 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ресурсы (ФОТ – около 200 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.):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Программист;</a:t>
                      </a: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Сварщики;</a:t>
                      </a:r>
                    </a:p>
                    <a:p>
                      <a:pPr marL="228600" indent="-2286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Слесари.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Также требуются финансовые ресурсы для оплаты услуг по изготовлению деталей, рекламы, оформления прав на интеллектуальную собственность и т.п.</a:t>
                      </a: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31635"/>
                  </a:ext>
                </a:extLst>
              </a:tr>
              <a:tr h="2937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Каналы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Личное общение с предстателями руководства,  техническими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специалистами ОАО «РЖД», АО «ФПК», ООО «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Локотех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(на данный момент есть опыт прямых контактов)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 и другие веб-ресурсы;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Электронная почта и различные </a:t>
                      </a:r>
                      <a:r>
                        <a:rPr lang="ru-RU" sz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мессенжеры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26749"/>
                  </a:ext>
                </a:extLst>
              </a:tr>
              <a:tr h="1654247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 Структура издержек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Основные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затраты – приобретение материала и измерительных приборов и электроники; изготовление деталей, оплата услуг по созданию ПО, затраты связанные со сборкой стенда, проведением его испытаний и сертификации, а также затраты на рекламу продукции среди потенциальных потребителей. Основные затраты будут приходится на изготовление стенда.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Потоки 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доходов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0" kern="1200" baseline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Грантовая</a:t>
                      </a:r>
                      <a:r>
                        <a:rPr lang="ru-RU" sz="14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поддержка;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Единовременная оплата за покупку стенда;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Покупка запасных частей;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Сервисное обслуживание;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Доходы от патента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1" kern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1" kern="1200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24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6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95936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Текущие результаты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8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21920" y="914400"/>
            <a:ext cx="11927325" cy="2252099"/>
          </a:xfrm>
          <a:prstGeom prst="rect">
            <a:avLst/>
          </a:prstGeom>
          <a:ln>
            <a:noFill/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Разработана </a:t>
            </a:r>
            <a:r>
              <a:rPr lang="en-US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3D-</a:t>
            </a: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модель стенда;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Идет разработка конструкторской документации </a:t>
            </a: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для изготовления опытного образца  стенда</a:t>
            </a:r>
            <a:endParaRPr lang="ru-RU" sz="22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None/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847" y="1811382"/>
            <a:ext cx="3843837" cy="334090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21920" y="2118463"/>
            <a:ext cx="11927325" cy="2252099"/>
          </a:xfrm>
          <a:prstGeom prst="rect">
            <a:avLst/>
          </a:prstGeom>
          <a:ln>
            <a:noFill/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None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Планы: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Закончить разработку конструкторской документации;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Разработать и испытать ПО для стенда;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Изготовить опытный образец стенда;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Презентовать опытный образец потенциальным </a:t>
            </a: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None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</a:t>
            </a: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отребителям.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endParaRPr lang="ru-RU" sz="2200" i="1" dirty="0" smtClean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None/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6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Команда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86576" y="643946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9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4013" y="2946274"/>
            <a:ext cx="2281646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Трескин Сергей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лидер команды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54" y="920918"/>
            <a:ext cx="1687764" cy="1863906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sp>
        <p:nvSpPr>
          <p:cNvPr id="4" name="AutoShape 2" descr="blob:https://web.telegram.org/33cdc9a2-f8ee-4e8a-8888-16273e6db8aa"/>
          <p:cNvSpPr>
            <a:spLocks noChangeAspect="1" noChangeArrowheads="1"/>
          </p:cNvSpPr>
          <p:nvPr/>
        </p:nvSpPr>
        <p:spPr bwMode="auto">
          <a:xfrm>
            <a:off x="4631781" y="1928177"/>
            <a:ext cx="2387328" cy="23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telegram.org/33cdc9a2-f8ee-4e8a-8888-16273e6db8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9" y="3883838"/>
            <a:ext cx="1616327" cy="2041705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3962" y="5979475"/>
            <a:ext cx="2965300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Амалян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Тигран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реализатор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в области проработки технологии производства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t="18551" r="44487" b="48989"/>
          <a:stretch/>
        </p:blipFill>
        <p:spPr>
          <a:xfrm>
            <a:off x="9130146" y="922100"/>
            <a:ext cx="1554387" cy="1862724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93" y="922780"/>
            <a:ext cx="1682928" cy="1876942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142234" y="2949181"/>
            <a:ext cx="2281646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Новик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Арсений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генератор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идей развития проекта 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68588" y="2913097"/>
            <a:ext cx="3041879" cy="8443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Федоровцев Артем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реализатор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в области его  коммерциализации и продвижения на рынке   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42865" y="5979477"/>
            <a:ext cx="2880738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Албанский Данил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реализатор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проекта в области производства продукции 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73946" y="5979476"/>
            <a:ext cx="2281646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Спиченок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Дмитрий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эксперт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транспорта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3" t="6603" r="7796" b="37143"/>
          <a:stretch/>
        </p:blipFill>
        <p:spPr>
          <a:xfrm>
            <a:off x="9130146" y="3914653"/>
            <a:ext cx="1682928" cy="2017636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3334" r="8466" b="3555"/>
          <a:stretch/>
        </p:blipFill>
        <p:spPr>
          <a:xfrm>
            <a:off x="3562056" y="3914653"/>
            <a:ext cx="1627848" cy="2010890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234057" y="2948796"/>
            <a:ext cx="2748245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Павел Юрьевич –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команды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85889" y="5971674"/>
            <a:ext cx="3685903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43856" y="5979475"/>
            <a:ext cx="2655084" cy="753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Константинов Дмитрий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реализатор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проекта в его юридической области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18118" r="50928" b="50222"/>
          <a:stretch/>
        </p:blipFill>
        <p:spPr>
          <a:xfrm>
            <a:off x="688449" y="914400"/>
            <a:ext cx="1915413" cy="1885322"/>
          </a:xfrm>
          <a:prstGeom prst="snip2Diag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https://sun9-west.userapi.com/sun9-46/s/v1/ig2/4o4dw9j9vU4pYk3gvQ5n_x4Lfcpil4KebPDj2FTHjT547dTpM4Ub2wgtZHISqS9xpwCLFB9tds4oBFpYXnC9vn7k.jpg?size=1440x1920&amp;quality=96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7" t="29122" r="43108" b="52545"/>
          <a:stretch/>
        </p:blipFill>
        <p:spPr bwMode="auto">
          <a:xfrm>
            <a:off x="6456073" y="3883838"/>
            <a:ext cx="1729123" cy="1987098"/>
          </a:xfrm>
          <a:prstGeom prst="snip2DiagRect">
            <a:avLst>
              <a:gd name="adj1" fmla="val 1071"/>
              <a:gd name="adj2" fmla="val 16667"/>
            </a:avLst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984</Words>
  <Application>Microsoft Office PowerPoint</Application>
  <PresentationFormat>Широкоэкранный</PresentationFormat>
  <Paragraphs>165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ADMIN_GEO</dc:creator>
  <cp:lastModifiedBy>Сергей</cp:lastModifiedBy>
  <cp:revision>77</cp:revision>
  <dcterms:created xsi:type="dcterms:W3CDTF">2022-10-24T02:14:06Z</dcterms:created>
  <dcterms:modified xsi:type="dcterms:W3CDTF">2022-11-29T22:54:28Z</dcterms:modified>
</cp:coreProperties>
</file>