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areaChart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Постоянные расходы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dLbls>
            <c:txPr>
              <a:bodyPr wrap="square"/>
              <a:lstStyle/>
              <a:p>
                <a:pPr>
                  <a:defRPr b="1" sz="2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 кварал 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 </c:v>
                </c:pt>
                <c:pt idx="4">
                  <c:v>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Переменные расходы </c:v>
                </c:pt>
              </c:strCache>
            </c:strRef>
          </c:tx>
          <c:spPr>
            <a:solidFill>
              <a:srgbClr val="a5a5a5"/>
            </a:solidFill>
            <a:ln w="0">
              <a:noFill/>
            </a:ln>
          </c:spPr>
          <c:dLbls>
            <c:txPr>
              <a:bodyPr wrap="square"/>
              <a:lstStyle/>
              <a:p>
                <a:pPr>
                  <a:defRPr b="1" sz="2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 кварал 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 </c:v>
                </c:pt>
                <c:pt idx="4">
                  <c:v>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dLbls>
            <c:txPr>
              <a:bodyPr wrap="square"/>
              <a:lstStyle/>
              <a:p>
                <a:pPr>
                  <a:defRPr b="1" sz="2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 кварал 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 </c:v>
                </c:pt>
                <c:pt idx="4">
                  <c:v>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22000000</c:v>
                </c:pt>
                <c:pt idx="1">
                  <c:v>900000</c:v>
                </c:pt>
                <c:pt idx="2">
                  <c:v>850000</c:v>
                </c:pt>
                <c:pt idx="3">
                  <c:v>780000</c:v>
                </c:pt>
                <c:pt idx="4">
                  <c:v>24530000</c:v>
                </c:pt>
              </c:numCache>
            </c:numRef>
          </c:val>
        </c:ser>
        <c:axId val="58091077"/>
        <c:axId val="4268921"/>
      </c:areaChart>
      <c:catAx>
        <c:axId val="5809107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2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268921"/>
        <c:crosses val="autoZero"/>
        <c:auto val="1"/>
        <c:lblAlgn val="ctr"/>
        <c:lblOffset val="100"/>
        <c:noMultiLvlLbl val="0"/>
      </c:catAx>
      <c:valAx>
        <c:axId val="426892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2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8091077"/>
        <c:crosses val="autoZero"/>
        <c:crossBetween val="midCat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2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zero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D58A4D9-A6CA-4C06-B0F2-86562EF7C7B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16.12.23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0D3CF7-1D87-4F38-A43F-E0A92421384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63.png"/><Relationship Id="rId3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Объект 5" descr=""/>
          <p:cNvPicPr/>
          <p:nvPr/>
        </p:nvPicPr>
        <p:blipFill>
          <a:blip r:embed="rId1"/>
          <a:srcRect l="59631" t="18369" r="2110" b="14488"/>
          <a:stretch/>
        </p:blipFill>
        <p:spPr>
          <a:xfrm>
            <a:off x="5938920" y="0"/>
            <a:ext cx="6252480" cy="6857640"/>
          </a:xfrm>
          <a:prstGeom prst="rect">
            <a:avLst/>
          </a:prstGeom>
          <a:ln w="0">
            <a:noFill/>
          </a:ln>
        </p:spPr>
      </p:pic>
      <p:sp>
        <p:nvSpPr>
          <p:cNvPr id="43" name="Заголовок 1"/>
          <p:cNvSpPr/>
          <p:nvPr/>
        </p:nvSpPr>
        <p:spPr>
          <a:xfrm>
            <a:off x="388080" y="2766240"/>
            <a:ext cx="5157720" cy="1325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7030a0"/>
                </a:solidFill>
                <a:latin typeface="Gilroy-ExtraBold"/>
              </a:rPr>
              <a:t>Котольвания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Прямоугольник"/>
          <p:cNvSpPr/>
          <p:nvPr/>
        </p:nvSpPr>
        <p:spPr>
          <a:xfrm>
            <a:off x="-4680" y="4289040"/>
            <a:ext cx="5943240" cy="2568960"/>
          </a:xfrm>
          <a:prstGeom prst="rect">
            <a:avLst/>
          </a:prstGeom>
          <a:solidFill>
            <a:srgbClr val="addae3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Прямоугольник"/>
          <p:cNvSpPr/>
          <p:nvPr/>
        </p:nvSpPr>
        <p:spPr>
          <a:xfrm>
            <a:off x="-4680" y="0"/>
            <a:ext cx="5943240" cy="2568960"/>
          </a:xfrm>
          <a:prstGeom prst="rect">
            <a:avLst/>
          </a:prstGeom>
          <a:solidFill>
            <a:srgbClr val="addae3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"/>
          <p:cNvGrpSpPr/>
          <p:nvPr/>
        </p:nvGrpSpPr>
        <p:grpSpPr>
          <a:xfrm>
            <a:off x="-4680" y="468360"/>
            <a:ext cx="2624760" cy="96840"/>
            <a:chOff x="-4680" y="468360"/>
            <a:chExt cx="2624760" cy="96840"/>
          </a:xfrm>
        </p:grpSpPr>
        <p:sp>
          <p:nvSpPr>
            <p:cNvPr id="47" name="Прямоугольник 5"/>
            <p:cNvSpPr/>
            <p:nvPr/>
          </p:nvSpPr>
          <p:spPr>
            <a:xfrm>
              <a:off x="-4680" y="46836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Прямоугольник 6"/>
            <p:cNvSpPr/>
            <p:nvPr/>
          </p:nvSpPr>
          <p:spPr>
            <a:xfrm>
              <a:off x="331920" y="46836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Прямоугольник 7"/>
            <p:cNvSpPr/>
            <p:nvPr/>
          </p:nvSpPr>
          <p:spPr>
            <a:xfrm>
              <a:off x="668520" y="46836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Прямоугольник 8"/>
            <p:cNvSpPr/>
            <p:nvPr/>
          </p:nvSpPr>
          <p:spPr>
            <a:xfrm>
              <a:off x="989280" y="46836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Прямоугольник 9"/>
            <p:cNvSpPr/>
            <p:nvPr/>
          </p:nvSpPr>
          <p:spPr>
            <a:xfrm>
              <a:off x="1325880" y="46836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" name="Текст 2"/>
          <p:cNvSpPr/>
          <p:nvPr/>
        </p:nvSpPr>
        <p:spPr>
          <a:xfrm>
            <a:off x="126000" y="-78480"/>
            <a:ext cx="6518520" cy="577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Описание проекта/решаемая проблема/актуальность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3" name="Объект 3"/>
          <p:cNvSpPr/>
          <p:nvPr/>
        </p:nvSpPr>
        <p:spPr>
          <a:xfrm>
            <a:off x="6885360" y="3826800"/>
            <a:ext cx="5161680" cy="2897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Gilroy-ExtraBold"/>
              </a:rPr>
              <a:t>Дает возможность:</a:t>
            </a:r>
            <a:endParaRPr b="0" lang="ru-RU" sz="2000" spc="-1" strike="noStrike">
              <a:latin typeface="Arial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Gilroy-ExtraBold"/>
              </a:rPr>
              <a:t>Весело, с семьей или большой компании, провести время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4" name="Квадрат"/>
          <p:cNvSpPr/>
          <p:nvPr/>
        </p:nvSpPr>
        <p:spPr>
          <a:xfrm>
            <a:off x="-4680" y="729720"/>
            <a:ext cx="5673600" cy="2024640"/>
          </a:xfrm>
          <a:prstGeom prst="rect">
            <a:avLst/>
          </a:prstGeom>
          <a:solidFill>
            <a:srgbClr val="fbb3c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Объект 2"/>
          <p:cNvSpPr/>
          <p:nvPr/>
        </p:nvSpPr>
        <p:spPr>
          <a:xfrm>
            <a:off x="74160" y="898920"/>
            <a:ext cx="2650680" cy="46476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32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Gilroy-ExtraBold"/>
              </a:rPr>
              <a:t>Сервисы/услуги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56" name="Объект 2"/>
          <p:cNvSpPr/>
          <p:nvPr/>
        </p:nvSpPr>
        <p:spPr>
          <a:xfrm>
            <a:off x="74160" y="1544760"/>
            <a:ext cx="5473080" cy="107676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50000"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Gilroy-ExtraBold"/>
              </a:rPr>
              <a:t>Мы создаем проект «Котольвания – настольная игра».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57" name="Квадрат"/>
          <p:cNvSpPr/>
          <p:nvPr/>
        </p:nvSpPr>
        <p:spPr>
          <a:xfrm>
            <a:off x="0" y="3116160"/>
            <a:ext cx="6644520" cy="3741480"/>
          </a:xfrm>
          <a:prstGeom prst="rect">
            <a:avLst/>
          </a:prstGeom>
          <a:solidFill>
            <a:srgbClr val="8f00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Объект 2"/>
          <p:cNvSpPr/>
          <p:nvPr/>
        </p:nvSpPr>
        <p:spPr>
          <a:xfrm>
            <a:off x="195120" y="3338280"/>
            <a:ext cx="6254640" cy="33040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7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Gilroy-ExtraBold"/>
              </a:rPr>
              <a:t>С его помощью решиться проблемы: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Gilroy-ExtraBold"/>
              </a:rPr>
              <a:t>Отсутствие большого количества отечественных игр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Gilroy-ExtraBold"/>
              </a:rPr>
              <a:t>Проблему сложных, долгих и занудных игр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Gilroy-ExtraBold"/>
              </a:rPr>
              <a:t>Проблему дороговизны настольных игр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59" name="Квадрат"/>
          <p:cNvSpPr/>
          <p:nvPr/>
        </p:nvSpPr>
        <p:spPr>
          <a:xfrm>
            <a:off x="6965640" y="210240"/>
            <a:ext cx="4557600" cy="3332880"/>
          </a:xfrm>
          <a:prstGeom prst="rect">
            <a:avLst/>
          </a:prstGeom>
          <a:solidFill>
            <a:srgbClr val="ed3833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Объект 3"/>
          <p:cNvSpPr txBox="1"/>
          <p:nvPr/>
        </p:nvSpPr>
        <p:spPr>
          <a:xfrm>
            <a:off x="7173360" y="379440"/>
            <a:ext cx="4171320" cy="2958480"/>
          </a:xfrm>
          <a:prstGeom prst="rect">
            <a:avLst/>
          </a:prstGeom>
          <a:solidFill>
            <a:srgbClr val="ffffff">
              <a:alpha val="80000"/>
            </a:srgbClr>
          </a:solidFill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Так как проект будет разрабатываться в «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no coding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» приложении, то затраты на разработку  прототипа займет минимум средств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1" name="Рисунок 35" descr=""/>
          <p:cNvPicPr/>
          <p:nvPr/>
        </p:nvPicPr>
        <p:blipFill>
          <a:blip r:embed="rId2"/>
          <a:stretch/>
        </p:blipFill>
        <p:spPr>
          <a:xfrm>
            <a:off x="5760000" y="3420000"/>
            <a:ext cx="528840" cy="52884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36" descr=""/>
          <p:cNvPicPr/>
          <p:nvPr/>
        </p:nvPicPr>
        <p:blipFill>
          <a:blip r:embed="rId3"/>
          <a:stretch/>
        </p:blipFill>
        <p:spPr>
          <a:xfrm>
            <a:off x="10724760" y="2746080"/>
            <a:ext cx="530640" cy="53064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37" descr=""/>
          <p:cNvPicPr/>
          <p:nvPr/>
        </p:nvPicPr>
        <p:blipFill>
          <a:blip r:embed="rId4"/>
          <a:stretch/>
        </p:blipFill>
        <p:spPr>
          <a:xfrm>
            <a:off x="4903200" y="781200"/>
            <a:ext cx="644040" cy="64404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38" descr=""/>
          <p:cNvPicPr/>
          <p:nvPr/>
        </p:nvPicPr>
        <p:blipFill>
          <a:blip r:embed="rId5"/>
          <a:stretch/>
        </p:blipFill>
        <p:spPr>
          <a:xfrm>
            <a:off x="5400000" y="1544760"/>
            <a:ext cx="180000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2"/>
          <p:cNvSpPr/>
          <p:nvPr/>
        </p:nvSpPr>
        <p:spPr>
          <a:xfrm>
            <a:off x="0" y="19080"/>
            <a:ext cx="1071612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Технология решения проблемы/описание продукта/ценностное предложение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66" name="Группа 5"/>
          <p:cNvGrpSpPr/>
          <p:nvPr/>
        </p:nvGrpSpPr>
        <p:grpSpPr>
          <a:xfrm>
            <a:off x="0" y="475200"/>
            <a:ext cx="2624760" cy="96840"/>
            <a:chOff x="0" y="475200"/>
            <a:chExt cx="2624760" cy="96840"/>
          </a:xfrm>
        </p:grpSpPr>
        <p:sp>
          <p:nvSpPr>
            <p:cNvPr id="67" name="Прямоугольник 6"/>
            <p:cNvSpPr/>
            <p:nvPr/>
          </p:nvSpPr>
          <p:spPr>
            <a:xfrm>
              <a:off x="0" y="47520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Прямоугольник 7"/>
            <p:cNvSpPr/>
            <p:nvPr/>
          </p:nvSpPr>
          <p:spPr>
            <a:xfrm>
              <a:off x="336600" y="47520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Прямоугольник 8"/>
            <p:cNvSpPr/>
            <p:nvPr/>
          </p:nvSpPr>
          <p:spPr>
            <a:xfrm>
              <a:off x="673200" y="47520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Прямоугольник 9"/>
            <p:cNvSpPr/>
            <p:nvPr/>
          </p:nvSpPr>
          <p:spPr>
            <a:xfrm>
              <a:off x="993960" y="47520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Прямоугольник 10"/>
            <p:cNvSpPr/>
            <p:nvPr/>
          </p:nvSpPr>
          <p:spPr>
            <a:xfrm>
              <a:off x="1330560" y="47520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" name="Квадрат"/>
          <p:cNvSpPr/>
          <p:nvPr/>
        </p:nvSpPr>
        <p:spPr>
          <a:xfrm>
            <a:off x="96480" y="1108800"/>
            <a:ext cx="4576680" cy="5200200"/>
          </a:xfrm>
          <a:prstGeom prst="rect">
            <a:avLst/>
          </a:prstGeom>
          <a:solidFill>
            <a:srgbClr val="fbb3c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Квадрат"/>
          <p:cNvSpPr/>
          <p:nvPr/>
        </p:nvSpPr>
        <p:spPr>
          <a:xfrm>
            <a:off x="4731840" y="3759120"/>
            <a:ext cx="7396560" cy="2778480"/>
          </a:xfrm>
          <a:prstGeom prst="rect">
            <a:avLst/>
          </a:prstGeom>
          <a:solidFill>
            <a:srgbClr val="ed3833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Объект 2"/>
          <p:cNvSpPr/>
          <p:nvPr/>
        </p:nvSpPr>
        <p:spPr>
          <a:xfrm>
            <a:off x="218160" y="1248480"/>
            <a:ext cx="4344840" cy="4932000"/>
          </a:xfrm>
          <a:prstGeom prst="rect">
            <a:avLst/>
          </a:prstGeom>
          <a:solidFill>
            <a:schemeClr val="bg1">
              <a:alpha val="66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200" spc="-1" strike="noStrike" cap="all">
                <a:solidFill>
                  <a:srgbClr val="000000"/>
                </a:solidFill>
                <a:latin typeface="Gilroy-ExtraBold"/>
              </a:rPr>
              <a:t>проблемы/описание продукта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ilroy-ExtraBold"/>
              </a:rPr>
              <a:t>“</a:t>
            </a:r>
            <a:r>
              <a:rPr b="0" lang="ru-RU" sz="2200" spc="-1" strike="noStrike">
                <a:solidFill>
                  <a:srgbClr val="000000"/>
                </a:solidFill>
                <a:latin typeface="Gilroy-ExtraBold"/>
              </a:rPr>
              <a:t>Котольвания” – проект направлен на разработку настольной игры и продажу прав на её выпуск отечественной издателю «</a:t>
            </a:r>
            <a:r>
              <a:rPr b="0" lang="en-US" sz="2200" spc="-1" strike="noStrike">
                <a:solidFill>
                  <a:srgbClr val="000000"/>
                </a:solidFill>
                <a:latin typeface="Gilroy-ExtraBold"/>
              </a:rPr>
              <a:t>HobbyWorld</a:t>
            </a:r>
            <a:r>
              <a:rPr b="0" lang="ru-RU" sz="2200" spc="-1" strike="noStrike">
                <a:solidFill>
                  <a:srgbClr val="000000"/>
                </a:solidFill>
                <a:latin typeface="Gilroy-ExtraBold"/>
              </a:rPr>
              <a:t>»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75" name="Объект 2"/>
          <p:cNvSpPr/>
          <p:nvPr/>
        </p:nvSpPr>
        <p:spPr>
          <a:xfrm>
            <a:off x="4826880" y="3857760"/>
            <a:ext cx="7206840" cy="256932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Gilroy-ExtraBold"/>
              </a:rPr>
              <a:t>ЦЕННОСТНОЕ ПРЕДЛОЖЕНИЕ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Наш проект будет способствовать развитию стратегических конкурентноспособных настольных игр отечественного производства,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 так же, в перспективе, станет проектом дополненной реальности.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6" name="Квадрат"/>
          <p:cNvSpPr/>
          <p:nvPr/>
        </p:nvSpPr>
        <p:spPr>
          <a:xfrm>
            <a:off x="5097960" y="572400"/>
            <a:ext cx="6664680" cy="2970360"/>
          </a:xfrm>
          <a:prstGeom prst="rect">
            <a:avLst/>
          </a:prstGeom>
          <a:solidFill>
            <a:srgbClr val="8f00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Объект 2"/>
          <p:cNvSpPr txBox="1"/>
          <p:nvPr/>
        </p:nvSpPr>
        <p:spPr>
          <a:xfrm>
            <a:off x="5283000" y="697320"/>
            <a:ext cx="6294600" cy="2697120"/>
          </a:xfrm>
          <a:prstGeom prst="rect">
            <a:avLst/>
          </a:prstGeom>
          <a:solidFill>
            <a:srgbClr val="ffffff">
              <a:alpha val="80000"/>
            </a:srgbClr>
          </a:solidFill>
          <a:ln w="0"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200" spc="-1" strike="noStrike" cap="all">
                <a:solidFill>
                  <a:srgbClr val="000000"/>
                </a:solidFill>
                <a:latin typeface="Gilroy-ExtraBold"/>
              </a:rPr>
              <a:t>Технология решения проблемы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Разработка игры ведется в «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no coding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» Программе «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Tabletop simulator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» в которой мы при помощи пакета инструментов сможем создать прототип проекта с минимальным вложением средств.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14" descr=""/>
          <p:cNvPicPr/>
          <p:nvPr/>
        </p:nvPicPr>
        <p:blipFill>
          <a:blip r:embed="rId2"/>
          <a:stretch/>
        </p:blipFill>
        <p:spPr>
          <a:xfrm>
            <a:off x="11206440" y="586440"/>
            <a:ext cx="493560" cy="49356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18" descr=""/>
          <p:cNvPicPr/>
          <p:nvPr/>
        </p:nvPicPr>
        <p:blipFill>
          <a:blip r:embed="rId3"/>
          <a:stretch/>
        </p:blipFill>
        <p:spPr>
          <a:xfrm>
            <a:off x="10829160" y="3542760"/>
            <a:ext cx="870840" cy="87084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20" descr=""/>
          <p:cNvPicPr/>
          <p:nvPr/>
        </p:nvPicPr>
        <p:blipFill>
          <a:blip r:embed="rId4"/>
          <a:stretch/>
        </p:blipFill>
        <p:spPr>
          <a:xfrm>
            <a:off x="1901520" y="1769760"/>
            <a:ext cx="624960" cy="62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Объект 11"/>
          <p:cNvGraphicFramePr/>
          <p:nvPr/>
        </p:nvGraphicFramePr>
        <p:xfrm>
          <a:off x="139680" y="793080"/>
          <a:ext cx="12087720" cy="4053960"/>
        </p:xfrm>
        <a:graphic>
          <a:graphicData uri="http://schemas.openxmlformats.org/drawingml/2006/table">
            <a:tbl>
              <a:tblPr/>
              <a:tblGrid>
                <a:gridCol w="1927800"/>
                <a:gridCol w="2031840"/>
                <a:gridCol w="2031840"/>
                <a:gridCol w="2031840"/>
                <a:gridCol w="2031840"/>
                <a:gridCol w="2032560"/>
              </a:tblGrid>
              <a:tr h="12312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Параметры сравнения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The Lord of the Rings: Strategy Battle Game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(К1)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Warhammer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К2)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Серп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(К3)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Игра Престолов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(К4)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Котольвания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677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Отечественная игра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</a:tr>
              <a:tr h="1035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Продолжительность игровой сессии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60-240 мин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120 мин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180 мин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240 мин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 30  до 120 мин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</a:tr>
              <a:tr h="947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сложности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  <a:tc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86b2de"/>
                    </a:solidFill>
                  </a:tcPr>
                </a:tc>
              </a:tr>
              <a:tr h="569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9000  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12000 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7000 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6000 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5500 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5b9bd5"/>
                      </a:solidFill>
                    </a:lnL>
                    <a:lnR w="6480">
                      <a:solidFill>
                        <a:srgbClr val="5b9bd5"/>
                      </a:solidFill>
                    </a:lnR>
                    <a:lnT w="6480">
                      <a:solidFill>
                        <a:srgbClr val="5b9bd5"/>
                      </a:solidFill>
                    </a:lnT>
                    <a:lnB w="6480">
                      <a:solidFill>
                        <a:srgbClr val="5b9bd5"/>
                      </a:solidFill>
                    </a:lnB>
                    <a:solidFill>
                      <a:srgbClr val="a2c1e4"/>
                    </a:solidFill>
                  </a:tcPr>
                </a:tc>
              </a:tr>
            </a:tbl>
          </a:graphicData>
        </a:graphic>
      </p:graphicFrame>
      <p:sp>
        <p:nvSpPr>
          <p:cNvPr id="82" name="Текст 2"/>
          <p:cNvSpPr/>
          <p:nvPr/>
        </p:nvSpPr>
        <p:spPr>
          <a:xfrm>
            <a:off x="12960" y="68400"/>
            <a:ext cx="288180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Анализ конкурентов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83" name="Группа 5"/>
          <p:cNvGrpSpPr/>
          <p:nvPr/>
        </p:nvGrpSpPr>
        <p:grpSpPr>
          <a:xfrm>
            <a:off x="0" y="424800"/>
            <a:ext cx="2624760" cy="96840"/>
            <a:chOff x="0" y="424800"/>
            <a:chExt cx="2624760" cy="96840"/>
          </a:xfrm>
        </p:grpSpPr>
        <p:sp>
          <p:nvSpPr>
            <p:cNvPr id="84" name="Прямоугольник 6"/>
            <p:cNvSpPr/>
            <p:nvPr/>
          </p:nvSpPr>
          <p:spPr>
            <a:xfrm>
              <a:off x="0" y="42480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Прямоугольник 7"/>
            <p:cNvSpPr/>
            <p:nvPr/>
          </p:nvSpPr>
          <p:spPr>
            <a:xfrm>
              <a:off x="336600" y="42480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Прямоугольник 8"/>
            <p:cNvSpPr/>
            <p:nvPr/>
          </p:nvSpPr>
          <p:spPr>
            <a:xfrm>
              <a:off x="673200" y="42480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Прямоугольник 9"/>
            <p:cNvSpPr/>
            <p:nvPr/>
          </p:nvSpPr>
          <p:spPr>
            <a:xfrm>
              <a:off x="993960" y="42480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Прямоугольник 10"/>
            <p:cNvSpPr/>
            <p:nvPr/>
          </p:nvSpPr>
          <p:spPr>
            <a:xfrm>
              <a:off x="1330560" y="42480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9" name="Рисунок 18" descr=""/>
          <p:cNvPicPr/>
          <p:nvPr/>
        </p:nvPicPr>
        <p:blipFill>
          <a:blip r:embed="rId2"/>
          <a:stretch/>
        </p:blipFill>
        <p:spPr>
          <a:xfrm>
            <a:off x="10603440" y="3562560"/>
            <a:ext cx="719640" cy="62820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21" descr=""/>
          <p:cNvPicPr/>
          <p:nvPr/>
        </p:nvPicPr>
        <p:blipFill>
          <a:blip r:embed="rId3"/>
          <a:stretch/>
        </p:blipFill>
        <p:spPr>
          <a:xfrm>
            <a:off x="10846800" y="1923480"/>
            <a:ext cx="576720" cy="57672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31" descr=""/>
          <p:cNvPicPr/>
          <p:nvPr/>
        </p:nvPicPr>
        <p:blipFill>
          <a:blip r:embed="rId4"/>
          <a:stretch/>
        </p:blipFill>
        <p:spPr>
          <a:xfrm>
            <a:off x="707040" y="1298520"/>
            <a:ext cx="552960" cy="55296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32" descr=""/>
          <p:cNvPicPr/>
          <p:nvPr/>
        </p:nvPicPr>
        <p:blipFill>
          <a:blip r:embed="rId5"/>
          <a:stretch/>
        </p:blipFill>
        <p:spPr>
          <a:xfrm>
            <a:off x="2687760" y="18522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33" descr=""/>
          <p:cNvPicPr/>
          <p:nvPr/>
        </p:nvPicPr>
        <p:blipFill>
          <a:blip r:embed="rId6"/>
          <a:stretch/>
        </p:blipFill>
        <p:spPr>
          <a:xfrm>
            <a:off x="4683960" y="18489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34" descr=""/>
          <p:cNvPicPr/>
          <p:nvPr/>
        </p:nvPicPr>
        <p:blipFill>
          <a:blip r:embed="rId7"/>
          <a:stretch/>
        </p:blipFill>
        <p:spPr>
          <a:xfrm>
            <a:off x="6700320" y="18522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35" descr=""/>
          <p:cNvPicPr/>
          <p:nvPr/>
        </p:nvPicPr>
        <p:blipFill>
          <a:blip r:embed="rId8"/>
          <a:stretch/>
        </p:blipFill>
        <p:spPr>
          <a:xfrm>
            <a:off x="8750160" y="18522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36" descr=""/>
          <p:cNvPicPr/>
          <p:nvPr/>
        </p:nvPicPr>
        <p:blipFill>
          <a:blip r:embed="rId9"/>
          <a:stretch/>
        </p:blipFill>
        <p:spPr>
          <a:xfrm>
            <a:off x="2666160" y="36000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37" descr=""/>
          <p:cNvPicPr/>
          <p:nvPr/>
        </p:nvPicPr>
        <p:blipFill>
          <a:blip r:embed="rId10"/>
          <a:stretch/>
        </p:blipFill>
        <p:spPr>
          <a:xfrm>
            <a:off x="4683960" y="34455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38" descr=""/>
          <p:cNvPicPr/>
          <p:nvPr/>
        </p:nvPicPr>
        <p:blipFill>
          <a:blip r:embed="rId11"/>
          <a:stretch/>
        </p:blipFill>
        <p:spPr>
          <a:xfrm>
            <a:off x="6638040" y="34455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39" descr=""/>
          <p:cNvPicPr/>
          <p:nvPr/>
        </p:nvPicPr>
        <p:blipFill>
          <a:blip r:embed="rId12"/>
          <a:stretch/>
        </p:blipFill>
        <p:spPr>
          <a:xfrm>
            <a:off x="8750160" y="34646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40" descr=""/>
          <p:cNvPicPr/>
          <p:nvPr/>
        </p:nvPicPr>
        <p:blipFill>
          <a:blip r:embed="rId13"/>
          <a:stretch/>
        </p:blipFill>
        <p:spPr>
          <a:xfrm>
            <a:off x="11205360" y="3520080"/>
            <a:ext cx="576720" cy="5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Объект 4"/>
          <p:cNvGraphicFramePr/>
          <p:nvPr/>
        </p:nvGraphicFramePr>
        <p:xfrm>
          <a:off x="336600" y="1120320"/>
          <a:ext cx="11544120" cy="50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2" name="Текст 2"/>
          <p:cNvSpPr/>
          <p:nvPr/>
        </p:nvSpPr>
        <p:spPr>
          <a:xfrm>
            <a:off x="135360" y="149400"/>
            <a:ext cx="329328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Финансовая модель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03" name="Группа 6"/>
          <p:cNvGrpSpPr/>
          <p:nvPr/>
        </p:nvGrpSpPr>
        <p:grpSpPr>
          <a:xfrm>
            <a:off x="0" y="486720"/>
            <a:ext cx="2624760" cy="96840"/>
            <a:chOff x="0" y="486720"/>
            <a:chExt cx="2624760" cy="96840"/>
          </a:xfrm>
        </p:grpSpPr>
        <p:sp>
          <p:nvSpPr>
            <p:cNvPr id="104" name="Прямоугольник 7"/>
            <p:cNvSpPr/>
            <p:nvPr/>
          </p:nvSpPr>
          <p:spPr>
            <a:xfrm>
              <a:off x="0" y="48672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Прямоугольник 8"/>
            <p:cNvSpPr/>
            <p:nvPr/>
          </p:nvSpPr>
          <p:spPr>
            <a:xfrm>
              <a:off x="336600" y="48672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Прямоугольник 9"/>
            <p:cNvSpPr/>
            <p:nvPr/>
          </p:nvSpPr>
          <p:spPr>
            <a:xfrm>
              <a:off x="673200" y="48672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Прямоугольник 10"/>
            <p:cNvSpPr/>
            <p:nvPr/>
          </p:nvSpPr>
          <p:spPr>
            <a:xfrm>
              <a:off x="993960" y="48672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Прямоугольник 11"/>
            <p:cNvSpPr/>
            <p:nvPr/>
          </p:nvSpPr>
          <p:spPr>
            <a:xfrm>
              <a:off x="1330560" y="48672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Текст 2"/>
          <p:cNvSpPr/>
          <p:nvPr/>
        </p:nvSpPr>
        <p:spPr>
          <a:xfrm>
            <a:off x="0" y="62640"/>
            <a:ext cx="433368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Бизнес-модель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10" name="Группа 5"/>
          <p:cNvGrpSpPr/>
          <p:nvPr/>
        </p:nvGrpSpPr>
        <p:grpSpPr>
          <a:xfrm>
            <a:off x="0" y="467640"/>
            <a:ext cx="2624760" cy="96840"/>
            <a:chOff x="0" y="467640"/>
            <a:chExt cx="2624760" cy="96840"/>
          </a:xfrm>
        </p:grpSpPr>
        <p:sp>
          <p:nvSpPr>
            <p:cNvPr id="111" name="Прямоугольник 6"/>
            <p:cNvSpPr/>
            <p:nvPr/>
          </p:nvSpPr>
          <p:spPr>
            <a:xfrm>
              <a:off x="0" y="46764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Прямоугольник 7"/>
            <p:cNvSpPr/>
            <p:nvPr/>
          </p:nvSpPr>
          <p:spPr>
            <a:xfrm>
              <a:off x="336600" y="46764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Прямоугольник 8"/>
            <p:cNvSpPr/>
            <p:nvPr/>
          </p:nvSpPr>
          <p:spPr>
            <a:xfrm>
              <a:off x="673200" y="46764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Прямоугольник 9"/>
            <p:cNvSpPr/>
            <p:nvPr/>
          </p:nvSpPr>
          <p:spPr>
            <a:xfrm>
              <a:off x="993960" y="46764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Прямоугольник 10"/>
            <p:cNvSpPr/>
            <p:nvPr/>
          </p:nvSpPr>
          <p:spPr>
            <a:xfrm>
              <a:off x="1330560" y="46764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16" name="Picture 2" descr="_DekEVBLu40"/>
          <p:cNvPicPr/>
          <p:nvPr/>
        </p:nvPicPr>
        <p:blipFill>
          <a:blip r:embed="rId2"/>
          <a:stretch/>
        </p:blipFill>
        <p:spPr>
          <a:xfrm>
            <a:off x="0" y="564480"/>
            <a:ext cx="12191760" cy="636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Объект 2"/>
          <p:cNvSpPr txBox="1"/>
          <p:nvPr/>
        </p:nvSpPr>
        <p:spPr>
          <a:xfrm>
            <a:off x="3846240" y="1710720"/>
            <a:ext cx="1790280" cy="1067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Найден потенциальный покупатель идеи проекта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8" name="Группа 4"/>
          <p:cNvGrpSpPr/>
          <p:nvPr/>
        </p:nvGrpSpPr>
        <p:grpSpPr>
          <a:xfrm>
            <a:off x="0" y="467640"/>
            <a:ext cx="2624760" cy="96840"/>
            <a:chOff x="0" y="467640"/>
            <a:chExt cx="2624760" cy="96840"/>
          </a:xfrm>
        </p:grpSpPr>
        <p:sp>
          <p:nvSpPr>
            <p:cNvPr id="119" name="Прямоугольник 5"/>
            <p:cNvSpPr/>
            <p:nvPr/>
          </p:nvSpPr>
          <p:spPr>
            <a:xfrm>
              <a:off x="0" y="46764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Прямоугольник 6"/>
            <p:cNvSpPr/>
            <p:nvPr/>
          </p:nvSpPr>
          <p:spPr>
            <a:xfrm>
              <a:off x="336600" y="46764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Прямоугольник 7"/>
            <p:cNvSpPr/>
            <p:nvPr/>
          </p:nvSpPr>
          <p:spPr>
            <a:xfrm>
              <a:off x="673200" y="46764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Прямоугольник 8"/>
            <p:cNvSpPr/>
            <p:nvPr/>
          </p:nvSpPr>
          <p:spPr>
            <a:xfrm>
              <a:off x="993960" y="46764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Прямоугольник 9"/>
            <p:cNvSpPr/>
            <p:nvPr/>
          </p:nvSpPr>
          <p:spPr>
            <a:xfrm>
              <a:off x="1330560" y="46764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" name="Текст 2"/>
          <p:cNvSpPr/>
          <p:nvPr/>
        </p:nvSpPr>
        <p:spPr>
          <a:xfrm>
            <a:off x="0" y="62640"/>
            <a:ext cx="433368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Стадия проекта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5" name="Соединительная линия уступом 2"/>
          <p:cNvSpPr/>
          <p:nvPr/>
        </p:nvSpPr>
        <p:spPr>
          <a:xfrm>
            <a:off x="861480" y="1235520"/>
            <a:ext cx="1468800" cy="107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Текст 2"/>
          <p:cNvSpPr/>
          <p:nvPr/>
        </p:nvSpPr>
        <p:spPr>
          <a:xfrm>
            <a:off x="191880" y="51660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1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27" name="Прямоугольник 13"/>
          <p:cNvSpPr/>
          <p:nvPr/>
        </p:nvSpPr>
        <p:spPr>
          <a:xfrm>
            <a:off x="-137160" y="1636560"/>
            <a:ext cx="156708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Организация готовой к работе и развитию команды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Текст 2"/>
          <p:cNvSpPr/>
          <p:nvPr/>
        </p:nvSpPr>
        <p:spPr>
          <a:xfrm>
            <a:off x="2387160" y="147060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2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29" name="Текст 2"/>
          <p:cNvSpPr/>
          <p:nvPr/>
        </p:nvSpPr>
        <p:spPr>
          <a:xfrm>
            <a:off x="6831000" y="418032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7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0" name="Текст 2"/>
          <p:cNvSpPr/>
          <p:nvPr/>
        </p:nvSpPr>
        <p:spPr>
          <a:xfrm>
            <a:off x="9347760" y="337860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6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1" name="Текст 2"/>
          <p:cNvSpPr/>
          <p:nvPr/>
        </p:nvSpPr>
        <p:spPr>
          <a:xfrm>
            <a:off x="8610840" y="36000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5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2" name="Текст 2"/>
          <p:cNvSpPr/>
          <p:nvPr/>
        </p:nvSpPr>
        <p:spPr>
          <a:xfrm>
            <a:off x="6282360" y="-17316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4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3" name="Текст 2"/>
          <p:cNvSpPr/>
          <p:nvPr/>
        </p:nvSpPr>
        <p:spPr>
          <a:xfrm>
            <a:off x="4361760" y="45252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3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4" name="Текст 2"/>
          <p:cNvSpPr/>
          <p:nvPr/>
        </p:nvSpPr>
        <p:spPr>
          <a:xfrm>
            <a:off x="4102920" y="361368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8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35" name="Объект 2"/>
          <p:cNvSpPr/>
          <p:nvPr/>
        </p:nvSpPr>
        <p:spPr>
          <a:xfrm>
            <a:off x="1939320" y="2638800"/>
            <a:ext cx="156852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20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Определено направление на которое будет направлен проект - “Продажа”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6" name="Соединительная линия уступом 26"/>
          <p:cNvSpPr/>
          <p:nvPr/>
        </p:nvSpPr>
        <p:spPr>
          <a:xfrm flipH="1" rot="10800000">
            <a:off x="3096720" y="1099800"/>
            <a:ext cx="1205640" cy="113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Соединительная линия уступом 26"/>
          <p:cNvSpPr/>
          <p:nvPr/>
        </p:nvSpPr>
        <p:spPr>
          <a:xfrm flipH="1" rot="10800000">
            <a:off x="5171760" y="400320"/>
            <a:ext cx="1119240" cy="93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Объект 2"/>
          <p:cNvSpPr txBox="1"/>
          <p:nvPr/>
        </p:nvSpPr>
        <p:spPr>
          <a:xfrm>
            <a:off x="5850360" y="1132920"/>
            <a:ext cx="1790280" cy="1067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3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Рассмотрены какие проблемы могут быть на выбранном рынке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Соединительная линия уступом 26"/>
          <p:cNvSpPr/>
          <p:nvPr/>
        </p:nvSpPr>
        <p:spPr>
          <a:xfrm flipH="1">
            <a:off x="7671600" y="4131720"/>
            <a:ext cx="1562400" cy="93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Объект 2"/>
          <p:cNvSpPr txBox="1"/>
          <p:nvPr/>
        </p:nvSpPr>
        <p:spPr>
          <a:xfrm>
            <a:off x="9414000" y="635400"/>
            <a:ext cx="2141280" cy="1164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7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Найдены варианты решения проблем целевой аудитории</a:t>
            </a: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Соединительная линия уступом 26"/>
          <p:cNvSpPr/>
          <p:nvPr/>
        </p:nvSpPr>
        <p:spPr>
          <a:xfrm flipH="1" flipV="1">
            <a:off x="4811040" y="4344480"/>
            <a:ext cx="1828440" cy="72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Соединительная линия уступом 26"/>
          <p:cNvSpPr/>
          <p:nvPr/>
        </p:nvSpPr>
        <p:spPr>
          <a:xfrm flipH="1" flipV="1" rot="10800000">
            <a:off x="7110720" y="413640"/>
            <a:ext cx="1460520" cy="71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Соединительная линия уступом 26"/>
          <p:cNvSpPr/>
          <p:nvPr/>
        </p:nvSpPr>
        <p:spPr>
          <a:xfrm flipH="1" rot="16200000">
            <a:off x="8410320" y="2184120"/>
            <a:ext cx="1884960" cy="70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Объект 2"/>
          <p:cNvSpPr/>
          <p:nvPr/>
        </p:nvSpPr>
        <p:spPr>
          <a:xfrm>
            <a:off x="8629560" y="4644000"/>
            <a:ext cx="156852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Прямоугольник 34"/>
          <p:cNvSpPr/>
          <p:nvPr/>
        </p:nvSpPr>
        <p:spPr>
          <a:xfrm>
            <a:off x="8740440" y="4548960"/>
            <a:ext cx="20444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Формулировка цели и концепции проекта, который хотим реализовать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Текст 2"/>
          <p:cNvSpPr/>
          <p:nvPr/>
        </p:nvSpPr>
        <p:spPr>
          <a:xfrm>
            <a:off x="1341000" y="4417920"/>
            <a:ext cx="759600" cy="143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8800" spc="-1" strike="noStrike">
                <a:solidFill>
                  <a:srgbClr val="ffffff"/>
                </a:solidFill>
                <a:latin typeface="Gilroy-ExtraBold"/>
                <a:ea typeface="Gilroy-ExtraBold"/>
              </a:rPr>
              <a:t>9</a:t>
            </a:r>
            <a:endParaRPr b="0" lang="ru-RU" sz="8800" spc="-1" strike="noStrike">
              <a:latin typeface="Arial"/>
            </a:endParaRPr>
          </a:p>
        </p:txBody>
      </p:sp>
      <p:sp>
        <p:nvSpPr>
          <p:cNvPr id="147" name="Соединительная линия уступом 26"/>
          <p:cNvSpPr/>
          <p:nvPr/>
        </p:nvSpPr>
        <p:spPr>
          <a:xfrm flipH="1">
            <a:off x="2032920" y="4520880"/>
            <a:ext cx="1828440" cy="84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>
            <a:solidFill>
              <a:srgbClr val="fcaf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Объект 2"/>
          <p:cNvSpPr/>
          <p:nvPr/>
        </p:nvSpPr>
        <p:spPr>
          <a:xfrm>
            <a:off x="3108240" y="5037840"/>
            <a:ext cx="156852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Прямоугольник 38"/>
          <p:cNvSpPr/>
          <p:nvPr/>
        </p:nvSpPr>
        <p:spPr>
          <a:xfrm>
            <a:off x="3166200" y="4764600"/>
            <a:ext cx="251496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Выполнение и заполнение необходимой информации по планируемому проекту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Прямоугольник 40"/>
          <p:cNvSpPr/>
          <p:nvPr/>
        </p:nvSpPr>
        <p:spPr>
          <a:xfrm>
            <a:off x="5757840" y="5246640"/>
            <a:ext cx="270648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Утверждение проекта и технологий, которые могут быть использованы для реализации платформы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1" name="Прямоугольник 41"/>
          <p:cNvSpPr/>
          <p:nvPr/>
        </p:nvSpPr>
        <p:spPr>
          <a:xfrm>
            <a:off x="428040" y="5620320"/>
            <a:ext cx="2514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Разработка концепции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Объект 2"/>
          <p:cNvSpPr txBox="1"/>
          <p:nvPr/>
        </p:nvSpPr>
        <p:spPr>
          <a:xfrm>
            <a:off x="0" y="4049640"/>
            <a:ext cx="1730880" cy="1790640"/>
          </a:xfrm>
          <a:prstGeom prst="rect">
            <a:avLst/>
          </a:prstGeom>
          <a:solidFill>
            <a:srgbClr val="5b9bd5"/>
          </a:solidFill>
          <a:ln w="0">
            <a:noFill/>
          </a:ln>
        </p:spPr>
        <p:txBody>
          <a:bodyPr>
            <a:normAutofit fontScale="37000"/>
          </a:bodyPr>
          <a:p>
            <a:pPr algn="ctr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Тулумбасов Максим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(Лидер, разработчик концепции игры)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Объект 3"/>
          <p:cNvSpPr txBox="1"/>
          <p:nvPr/>
        </p:nvSpPr>
        <p:spPr>
          <a:xfrm>
            <a:off x="7817760" y="4061160"/>
            <a:ext cx="2031480" cy="1790640"/>
          </a:xfrm>
          <a:prstGeom prst="rect">
            <a:avLst/>
          </a:prstGeom>
          <a:solidFill>
            <a:srgbClr val="5b9bd5"/>
          </a:solidFill>
          <a:ln w="0">
            <a:noFill/>
          </a:ln>
        </p:spPr>
        <p:txBody>
          <a:bodyPr>
            <a:normAutofit fontScale="48000"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800" spc="-1" strike="noStrike">
                <a:solidFill>
                  <a:srgbClr val="000000"/>
                </a:solidFill>
                <a:latin typeface="Calibri"/>
              </a:rPr>
              <a:t>Базанов Константин</a:t>
            </a: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800" spc="-1" strike="noStrike">
                <a:solidFill>
                  <a:srgbClr val="000000"/>
                </a:solidFill>
                <a:latin typeface="Calibri"/>
              </a:rPr>
              <a:t>(продуктолог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Текст 2"/>
          <p:cNvSpPr/>
          <p:nvPr/>
        </p:nvSpPr>
        <p:spPr>
          <a:xfrm>
            <a:off x="0" y="200880"/>
            <a:ext cx="6518520" cy="33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Gilroy-ExtraBold"/>
                <a:ea typeface="Gilroy-ExtraBold"/>
              </a:rPr>
              <a:t>Команда проекта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55" name="Группа 5"/>
          <p:cNvGrpSpPr/>
          <p:nvPr/>
        </p:nvGrpSpPr>
        <p:grpSpPr>
          <a:xfrm>
            <a:off x="0" y="676080"/>
            <a:ext cx="2624760" cy="96840"/>
            <a:chOff x="0" y="676080"/>
            <a:chExt cx="2624760" cy="96840"/>
          </a:xfrm>
        </p:grpSpPr>
        <p:sp>
          <p:nvSpPr>
            <p:cNvPr id="156" name="Прямоугольник 6"/>
            <p:cNvSpPr/>
            <p:nvPr/>
          </p:nvSpPr>
          <p:spPr>
            <a:xfrm>
              <a:off x="0" y="676080"/>
              <a:ext cx="1294200" cy="96840"/>
            </a:xfrm>
            <a:prstGeom prst="rect">
              <a:avLst/>
            </a:prstGeom>
            <a:solidFill>
              <a:srgbClr val="fbb3c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Прямоугольник 7"/>
            <p:cNvSpPr/>
            <p:nvPr/>
          </p:nvSpPr>
          <p:spPr>
            <a:xfrm>
              <a:off x="336600" y="676080"/>
              <a:ext cx="1294200" cy="96840"/>
            </a:xfrm>
            <a:prstGeom prst="rect">
              <a:avLst/>
            </a:prstGeom>
            <a:solidFill>
              <a:srgbClr val="9f00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Прямоугольник 8"/>
            <p:cNvSpPr/>
            <p:nvPr/>
          </p:nvSpPr>
          <p:spPr>
            <a:xfrm>
              <a:off x="673200" y="676080"/>
              <a:ext cx="1294200" cy="96840"/>
            </a:xfrm>
            <a:prstGeom prst="rect">
              <a:avLst/>
            </a:prstGeom>
            <a:solidFill>
              <a:srgbClr val="fd493d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Прямоугольник 9"/>
            <p:cNvSpPr/>
            <p:nvPr/>
          </p:nvSpPr>
          <p:spPr>
            <a:xfrm>
              <a:off x="993960" y="676080"/>
              <a:ext cx="1294200" cy="96840"/>
            </a:xfrm>
            <a:prstGeom prst="rect">
              <a:avLst/>
            </a:prstGeom>
            <a:solidFill>
              <a:srgbClr val="fcaf17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Прямоугольник 10"/>
            <p:cNvSpPr/>
            <p:nvPr/>
          </p:nvSpPr>
          <p:spPr>
            <a:xfrm>
              <a:off x="1330560" y="676080"/>
              <a:ext cx="1294200" cy="96840"/>
            </a:xfrm>
            <a:prstGeom prst="rect">
              <a:avLst/>
            </a:prstGeom>
            <a:solidFill>
              <a:srgbClr val="b5d8e1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1" name="Объект 3"/>
          <p:cNvSpPr/>
          <p:nvPr/>
        </p:nvSpPr>
        <p:spPr>
          <a:xfrm>
            <a:off x="1641240" y="4061160"/>
            <a:ext cx="2095920" cy="1790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Васильева Полина</a:t>
            </a:r>
            <a:endParaRPr b="0" lang="ru-RU" sz="24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(Координатор)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2" name="Объект 3"/>
          <p:cNvSpPr/>
          <p:nvPr/>
        </p:nvSpPr>
        <p:spPr>
          <a:xfrm>
            <a:off x="3737520" y="4061160"/>
            <a:ext cx="2095920" cy="1779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Николаева Василиса</a:t>
            </a:r>
            <a:endParaRPr b="0" lang="ru-RU" sz="24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(графический дизайнер)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3" name="Объект 3"/>
          <p:cNvSpPr/>
          <p:nvPr/>
        </p:nvSpPr>
        <p:spPr>
          <a:xfrm>
            <a:off x="5833800" y="4061160"/>
            <a:ext cx="1983600" cy="1790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Дукач Мария</a:t>
            </a:r>
            <a:endParaRPr b="0" lang="ru-RU" sz="24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(аналитик)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4" name="Объект 3"/>
          <p:cNvSpPr/>
          <p:nvPr/>
        </p:nvSpPr>
        <p:spPr>
          <a:xfrm>
            <a:off x="9839880" y="4061160"/>
            <a:ext cx="2031480" cy="1790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Вовченко Кирилл</a:t>
            </a:r>
            <a:endParaRPr b="0" lang="ru-RU" sz="28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(Тестировщик 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5" name="Изображение 8"/>
          <p:cNvSpPr/>
          <p:nvPr/>
        </p:nvSpPr>
        <p:spPr>
          <a:xfrm>
            <a:off x="-251280" y="1592280"/>
            <a:ext cx="2469960" cy="24685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Изображение 9"/>
          <p:cNvSpPr/>
          <p:nvPr/>
        </p:nvSpPr>
        <p:spPr>
          <a:xfrm>
            <a:off x="1532880" y="1800000"/>
            <a:ext cx="2427120" cy="226080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Изображение 15"/>
          <p:cNvSpPr/>
          <p:nvPr/>
        </p:nvSpPr>
        <p:spPr>
          <a:xfrm>
            <a:off x="3737520" y="1692720"/>
            <a:ext cx="2324880" cy="23680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Изображение 5"/>
          <p:cNvSpPr/>
          <p:nvPr/>
        </p:nvSpPr>
        <p:spPr>
          <a:xfrm>
            <a:off x="5815440" y="1592280"/>
            <a:ext cx="2428560" cy="241524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Замещающее содержимое 3"/>
          <p:cNvSpPr/>
          <p:nvPr/>
        </p:nvSpPr>
        <p:spPr>
          <a:xfrm>
            <a:off x="7380000" y="1980000"/>
            <a:ext cx="2722680" cy="2080800"/>
          </a:xfrm>
          <a:prstGeom prst="ellipse">
            <a:avLst/>
          </a:prstGeom>
          <a:blipFill rotWithShape="0">
            <a:blip r:embed="rId6"/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Замещающее содержимое 99"/>
          <p:cNvSpPr/>
          <p:nvPr/>
        </p:nvSpPr>
        <p:spPr>
          <a:xfrm rot="21421800">
            <a:off x="9617760" y="1815480"/>
            <a:ext cx="2318040" cy="220644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Заголовок 1"/>
          <p:cNvSpPr txBox="1"/>
          <p:nvPr/>
        </p:nvSpPr>
        <p:spPr>
          <a:xfrm>
            <a:off x="1537560" y="2335680"/>
            <a:ext cx="9151200" cy="269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Calibri Light"/>
              </a:rPr>
              <a:t>СПАСИБО ЗА ВНИМАНИЕ 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Рисунок 8" descr=""/>
          <p:cNvPicPr/>
          <p:nvPr/>
        </p:nvPicPr>
        <p:blipFill>
          <a:blip r:embed="rId2"/>
          <a:stretch/>
        </p:blipFill>
        <p:spPr>
          <a:xfrm>
            <a:off x="2328840" y="368460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9" descr=""/>
          <p:cNvPicPr/>
          <p:nvPr/>
        </p:nvPicPr>
        <p:blipFill>
          <a:blip r:embed="rId3"/>
          <a:stretch/>
        </p:blipFill>
        <p:spPr>
          <a:xfrm>
            <a:off x="9168840" y="570456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0" descr=""/>
          <p:cNvPicPr/>
          <p:nvPr/>
        </p:nvPicPr>
        <p:blipFill>
          <a:blip r:embed="rId4"/>
          <a:stretch/>
        </p:blipFill>
        <p:spPr>
          <a:xfrm>
            <a:off x="5753520" y="64944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1" descr=""/>
          <p:cNvPicPr/>
          <p:nvPr/>
        </p:nvPicPr>
        <p:blipFill>
          <a:blip r:embed="rId5"/>
          <a:stretch/>
        </p:blipFill>
        <p:spPr>
          <a:xfrm>
            <a:off x="3597480" y="548748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2" descr=""/>
          <p:cNvPicPr/>
          <p:nvPr/>
        </p:nvPicPr>
        <p:blipFill>
          <a:blip r:embed="rId6"/>
          <a:stretch/>
        </p:blipFill>
        <p:spPr>
          <a:xfrm>
            <a:off x="10272240" y="64944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3" descr=""/>
          <p:cNvPicPr/>
          <p:nvPr/>
        </p:nvPicPr>
        <p:blipFill>
          <a:blip r:embed="rId7"/>
          <a:stretch/>
        </p:blipFill>
        <p:spPr>
          <a:xfrm>
            <a:off x="1452240" y="65052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4" descr=""/>
          <p:cNvPicPr/>
          <p:nvPr/>
        </p:nvPicPr>
        <p:blipFill>
          <a:blip r:embed="rId8"/>
          <a:stretch/>
        </p:blipFill>
        <p:spPr>
          <a:xfrm>
            <a:off x="7137000" y="3721320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179" name="Прямоугольник 15"/>
          <p:cNvSpPr/>
          <p:nvPr/>
        </p:nvSpPr>
        <p:spPr>
          <a:xfrm>
            <a:off x="173520" y="4876560"/>
            <a:ext cx="25149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Контакты: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Телефон: +79113618388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Email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dtplay2003@gmail.com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0" name="Рисунок 16" descr=""/>
          <p:cNvPicPr/>
          <p:nvPr/>
        </p:nvPicPr>
        <p:blipFill>
          <a:blip r:embed="rId9"/>
          <a:stretch/>
        </p:blipFill>
        <p:spPr>
          <a:xfrm>
            <a:off x="1452240" y="20433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17" descr=""/>
          <p:cNvPicPr/>
          <p:nvPr/>
        </p:nvPicPr>
        <p:blipFill>
          <a:blip r:embed="rId10"/>
          <a:stretch/>
        </p:blipFill>
        <p:spPr>
          <a:xfrm>
            <a:off x="10030320" y="25196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18" descr=""/>
          <p:cNvPicPr/>
          <p:nvPr/>
        </p:nvPicPr>
        <p:blipFill>
          <a:blip r:embed="rId11"/>
          <a:stretch/>
        </p:blipFill>
        <p:spPr>
          <a:xfrm>
            <a:off x="173520" y="407808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19" descr=""/>
          <p:cNvPicPr/>
          <p:nvPr/>
        </p:nvPicPr>
        <p:blipFill>
          <a:blip r:embed="rId12"/>
          <a:stretch/>
        </p:blipFill>
        <p:spPr>
          <a:xfrm>
            <a:off x="3048840" y="112608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20" descr=""/>
          <p:cNvPicPr/>
          <p:nvPr/>
        </p:nvPicPr>
        <p:blipFill>
          <a:blip r:embed="rId13"/>
          <a:stretch/>
        </p:blipFill>
        <p:spPr>
          <a:xfrm>
            <a:off x="763920" y="112608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21" descr=""/>
          <p:cNvPicPr/>
          <p:nvPr/>
        </p:nvPicPr>
        <p:blipFill>
          <a:blip r:embed="rId14"/>
          <a:stretch/>
        </p:blipFill>
        <p:spPr>
          <a:xfrm>
            <a:off x="2592360" y="43088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22" descr=""/>
          <p:cNvPicPr/>
          <p:nvPr/>
        </p:nvPicPr>
        <p:blipFill>
          <a:blip r:embed="rId15"/>
          <a:stretch/>
        </p:blipFill>
        <p:spPr>
          <a:xfrm>
            <a:off x="2333160" y="29448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23" descr=""/>
          <p:cNvPicPr/>
          <p:nvPr/>
        </p:nvPicPr>
        <p:blipFill>
          <a:blip r:embed="rId16"/>
          <a:stretch/>
        </p:blipFill>
        <p:spPr>
          <a:xfrm>
            <a:off x="1617480" y="358272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24" descr=""/>
          <p:cNvPicPr/>
          <p:nvPr/>
        </p:nvPicPr>
        <p:blipFill>
          <a:blip r:embed="rId17"/>
          <a:stretch/>
        </p:blipFill>
        <p:spPr>
          <a:xfrm>
            <a:off x="6795000" y="7725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25" descr=""/>
          <p:cNvPicPr/>
          <p:nvPr/>
        </p:nvPicPr>
        <p:blipFill>
          <a:blip r:embed="rId18"/>
          <a:stretch/>
        </p:blipFill>
        <p:spPr>
          <a:xfrm>
            <a:off x="4584960" y="33584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26" descr=""/>
          <p:cNvPicPr/>
          <p:nvPr/>
        </p:nvPicPr>
        <p:blipFill>
          <a:blip r:embed="rId19"/>
          <a:stretch/>
        </p:blipFill>
        <p:spPr>
          <a:xfrm>
            <a:off x="7969320" y="299520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27" descr=""/>
          <p:cNvPicPr/>
          <p:nvPr/>
        </p:nvPicPr>
        <p:blipFill>
          <a:blip r:embed="rId20"/>
          <a:stretch/>
        </p:blipFill>
        <p:spPr>
          <a:xfrm>
            <a:off x="5304960" y="24062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28" descr=""/>
          <p:cNvPicPr/>
          <p:nvPr/>
        </p:nvPicPr>
        <p:blipFill>
          <a:blip r:embed="rId21"/>
          <a:stretch/>
        </p:blipFill>
        <p:spPr>
          <a:xfrm>
            <a:off x="3597480" y="24062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29" descr=""/>
          <p:cNvPicPr/>
          <p:nvPr/>
        </p:nvPicPr>
        <p:blipFill>
          <a:blip r:embed="rId22"/>
          <a:stretch/>
        </p:blipFill>
        <p:spPr>
          <a:xfrm>
            <a:off x="3957480" y="44373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30" descr=""/>
          <p:cNvPicPr/>
          <p:nvPr/>
        </p:nvPicPr>
        <p:blipFill>
          <a:blip r:embed="rId23"/>
          <a:stretch/>
        </p:blipFill>
        <p:spPr>
          <a:xfrm>
            <a:off x="6263640" y="467172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31" descr=""/>
          <p:cNvPicPr/>
          <p:nvPr/>
        </p:nvPicPr>
        <p:blipFill>
          <a:blip r:embed="rId24"/>
          <a:stretch/>
        </p:blipFill>
        <p:spPr>
          <a:xfrm>
            <a:off x="8329320" y="438156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33" descr=""/>
          <p:cNvPicPr/>
          <p:nvPr/>
        </p:nvPicPr>
        <p:blipFill>
          <a:blip r:embed="rId25"/>
          <a:stretch/>
        </p:blipFill>
        <p:spPr>
          <a:xfrm>
            <a:off x="6753960" y="25196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34" descr=""/>
          <p:cNvPicPr/>
          <p:nvPr/>
        </p:nvPicPr>
        <p:blipFill>
          <a:blip r:embed="rId26"/>
          <a:stretch/>
        </p:blipFill>
        <p:spPr>
          <a:xfrm>
            <a:off x="10048320" y="41504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35" descr=""/>
          <p:cNvPicPr/>
          <p:nvPr/>
        </p:nvPicPr>
        <p:blipFill>
          <a:blip r:embed="rId27"/>
          <a:stretch/>
        </p:blipFill>
        <p:spPr>
          <a:xfrm>
            <a:off x="10408320" y="561528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36" descr=""/>
          <p:cNvPicPr/>
          <p:nvPr/>
        </p:nvPicPr>
        <p:blipFill>
          <a:blip r:embed="rId28"/>
          <a:stretch/>
        </p:blipFill>
        <p:spPr>
          <a:xfrm>
            <a:off x="8808840" y="64332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200" name="Рисунок 37" descr=""/>
          <p:cNvPicPr/>
          <p:nvPr/>
        </p:nvPicPr>
        <p:blipFill>
          <a:blip r:embed="rId29"/>
          <a:stretch/>
        </p:blipFill>
        <p:spPr>
          <a:xfrm>
            <a:off x="4632480" y="368640"/>
            <a:ext cx="719640" cy="72576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38" descr=""/>
          <p:cNvPicPr/>
          <p:nvPr/>
        </p:nvPicPr>
        <p:blipFill>
          <a:blip r:embed="rId30"/>
          <a:stretch/>
        </p:blipFill>
        <p:spPr>
          <a:xfrm>
            <a:off x="5304960" y="5523840"/>
            <a:ext cx="719640" cy="72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Application>LibreOffice/7.1.5.2$Windows_X86_64 LibreOffice_project/85f04e9f809797b8199d13c421bd8a2b025d52b5</Application>
  <AppVersion>15.0000</AppVersion>
  <Words>354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2023-11-13T14:07:12Z</dcterms:created>
  <dc:creator>Elza</dc:creator>
  <dc:description/>
  <dc:language>ru-RU</dc:language>
  <cp:lastModifiedBy/>
  <dcterms:modified xsi:type="dcterms:W3CDTF">2023-12-16T11:55:32Z</dcterms:modified>
  <cp:revision>34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9</vt:i4>
  </property>
</Properties>
</file>