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</p:sldIdLst>
  <p:sldSz cx="18288000" cy="10287000"/>
  <p:notesSz cx="6858000" cy="9144000"/>
  <p:embeddedFontLst>
    <p:embeddedFont>
      <p:font typeface="Montserrat Bold" charset="-52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Montserrat" charset="-52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74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2583"/>
            <a:ext cx="13601700" cy="8441834"/>
          </a:xfrm>
          <a:custGeom>
            <a:avLst/>
            <a:gdLst/>
            <a:ahLst/>
            <a:cxnLst/>
            <a:rect l="l" t="t" r="r" b="b"/>
            <a:pathLst>
              <a:path w="13601700" h="8441834">
                <a:moveTo>
                  <a:pt x="0" y="0"/>
                </a:moveTo>
                <a:lnTo>
                  <a:pt x="13601700" y="0"/>
                </a:lnTo>
                <a:lnTo>
                  <a:pt x="13601700" y="8441834"/>
                </a:lnTo>
                <a:lnTo>
                  <a:pt x="0" y="8441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26283" r="-159093" b="-26444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720334" y="1501100"/>
            <a:ext cx="3864374" cy="3642400"/>
            <a:chOff x="0" y="0"/>
            <a:chExt cx="5152498" cy="4856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52498" cy="2544683"/>
            </a:xfrm>
            <a:custGeom>
              <a:avLst/>
              <a:gdLst/>
              <a:ahLst/>
              <a:cxnLst/>
              <a:rect l="l" t="t" r="r" b="b"/>
              <a:pathLst>
                <a:path w="5152498" h="2544683">
                  <a:moveTo>
                    <a:pt x="0" y="0"/>
                  </a:moveTo>
                  <a:lnTo>
                    <a:pt x="5152498" y="0"/>
                  </a:lnTo>
                  <a:lnTo>
                    <a:pt x="5152498" y="2544683"/>
                  </a:lnTo>
                  <a:lnTo>
                    <a:pt x="0" y="2544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2544683"/>
              <a:ext cx="5152498" cy="2311850"/>
            </a:xfrm>
            <a:custGeom>
              <a:avLst/>
              <a:gdLst/>
              <a:ahLst/>
              <a:cxnLst/>
              <a:rect l="l" t="t" r="r" b="b"/>
              <a:pathLst>
                <a:path w="5152498" h="2311850">
                  <a:moveTo>
                    <a:pt x="0" y="0"/>
                  </a:moveTo>
                  <a:lnTo>
                    <a:pt x="5152498" y="0"/>
                  </a:lnTo>
                  <a:lnTo>
                    <a:pt x="5152498" y="2311851"/>
                  </a:lnTo>
                  <a:lnTo>
                    <a:pt x="0" y="2311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433336" y="5634585"/>
            <a:ext cx="3312977" cy="3135739"/>
          </a:xfrm>
          <a:custGeom>
            <a:avLst/>
            <a:gdLst/>
            <a:ahLst/>
            <a:cxnLst/>
            <a:rect l="l" t="t" r="r" b="b"/>
            <a:pathLst>
              <a:path w="3312977" h="3135739">
                <a:moveTo>
                  <a:pt x="0" y="0"/>
                </a:moveTo>
                <a:lnTo>
                  <a:pt x="3312977" y="0"/>
                </a:lnTo>
                <a:lnTo>
                  <a:pt x="3312977" y="3135739"/>
                </a:lnTo>
                <a:lnTo>
                  <a:pt x="0" y="31357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45547" y="6049913"/>
            <a:ext cx="6000437" cy="2494320"/>
          </a:xfrm>
          <a:custGeom>
            <a:avLst/>
            <a:gdLst/>
            <a:ahLst/>
            <a:cxnLst/>
            <a:rect l="l" t="t" r="r" b="b"/>
            <a:pathLst>
              <a:path w="6000437" h="2494320">
                <a:moveTo>
                  <a:pt x="0" y="0"/>
                </a:moveTo>
                <a:lnTo>
                  <a:pt x="6000437" y="0"/>
                </a:lnTo>
                <a:lnTo>
                  <a:pt x="6000437" y="2494321"/>
                </a:lnTo>
                <a:lnTo>
                  <a:pt x="0" y="249432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10588" y="1147684"/>
            <a:ext cx="10426231" cy="134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70"/>
              </a:lnSpc>
            </a:pPr>
            <a:r>
              <a:rPr lang="en-US" sz="7835" spc="31">
                <a:solidFill>
                  <a:srgbClr val="FFFFFF"/>
                </a:solidFill>
                <a:latin typeface="Montserrat Bold"/>
              </a:rPr>
              <a:t>РЫНОК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0612" y="431820"/>
            <a:ext cx="1039977" cy="45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Veleka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9599" y="2479315"/>
            <a:ext cx="7309716" cy="282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В топ-5 наиболее доходных категорий на рынке РФ входят: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• Games (игры) ;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• Social Networking (социальные сети) – прирост загрузок на 2,59% ;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• Photo &amp; Video (фото/видео);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• Books (книги);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• Entertainment (развлечения).</a:t>
            </a:r>
          </a:p>
          <a:p>
            <a:pPr algn="l">
              <a:lnSpc>
                <a:spcPts val="252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834188" y="5153829"/>
            <a:ext cx="3636666" cy="48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396">
                <a:solidFill>
                  <a:srgbClr val="FFFFFF"/>
                </a:solidFill>
                <a:latin typeface="Montserrat"/>
              </a:rPr>
              <a:t>Общее количество загрузок в Google Play и App Store в млрд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3018" y="4710892"/>
            <a:ext cx="8532206" cy="4059453"/>
          </a:xfrm>
          <a:custGeom>
            <a:avLst/>
            <a:gdLst/>
            <a:ahLst/>
            <a:cxnLst/>
            <a:rect l="l" t="t" r="r" b="b"/>
            <a:pathLst>
              <a:path w="8532206" h="4059453">
                <a:moveTo>
                  <a:pt x="0" y="0"/>
                </a:moveTo>
                <a:lnTo>
                  <a:pt x="8532206" y="0"/>
                </a:lnTo>
                <a:lnTo>
                  <a:pt x="8532206" y="4059452"/>
                </a:lnTo>
                <a:lnTo>
                  <a:pt x="0" y="405945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500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45660" y="7236683"/>
            <a:ext cx="3519563" cy="1533661"/>
            <a:chOff x="0" y="0"/>
            <a:chExt cx="926963" cy="4039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6963" cy="403927"/>
            </a:xfrm>
            <a:custGeom>
              <a:avLst/>
              <a:gdLst/>
              <a:ahLst/>
              <a:cxnLst/>
              <a:rect l="l" t="t" r="r" b="b"/>
              <a:pathLst>
                <a:path w="926963" h="403927">
                  <a:moveTo>
                    <a:pt x="0" y="0"/>
                  </a:moveTo>
                  <a:lnTo>
                    <a:pt x="926963" y="0"/>
                  </a:lnTo>
                  <a:lnTo>
                    <a:pt x="926963" y="403927"/>
                  </a:lnTo>
                  <a:lnTo>
                    <a:pt x="0" y="4039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926963" cy="470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86350" y="866775"/>
            <a:ext cx="9647463" cy="289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49"/>
              </a:lnSpc>
            </a:pPr>
            <a:r>
              <a:rPr lang="en-US" sz="8320" spc="33">
                <a:solidFill>
                  <a:srgbClr val="E14694"/>
                </a:solidFill>
                <a:latin typeface="Montserrat Bold"/>
              </a:rPr>
              <a:t>КОНКУРЕНТЫ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19323" y="998247"/>
            <a:ext cx="1039977" cy="45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Veleka"/>
              </a:rPr>
              <a:t>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02692"/>
            <a:ext cx="4857573" cy="6934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endParaRPr/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Мамба 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ВК знакомства 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ДрукВокруг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Мята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FS dating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Mail.ru dating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Teamo</a:t>
            </a:r>
          </a:p>
          <a:p>
            <a:pPr marL="851239" lvl="1" indent="-425619" algn="l">
              <a:lnSpc>
                <a:spcPts val="5519"/>
              </a:lnSpc>
              <a:buFont typeface="Arial"/>
              <a:buChar char="•"/>
            </a:pPr>
            <a:r>
              <a:rPr lang="en-US" sz="3942">
                <a:solidFill>
                  <a:srgbClr val="323232"/>
                </a:solidFill>
                <a:latin typeface="Montserrat"/>
              </a:rPr>
              <a:t>Tabor</a:t>
            </a:r>
          </a:p>
          <a:p>
            <a:pPr algn="l">
              <a:lnSpc>
                <a:spcPts val="551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7133018" y="3240157"/>
            <a:ext cx="8532206" cy="1470734"/>
          </a:xfrm>
          <a:custGeom>
            <a:avLst/>
            <a:gdLst/>
            <a:ahLst/>
            <a:cxnLst/>
            <a:rect l="l" t="t" r="r" b="b"/>
            <a:pathLst>
              <a:path w="8532206" h="1470734">
                <a:moveTo>
                  <a:pt x="0" y="0"/>
                </a:moveTo>
                <a:lnTo>
                  <a:pt x="8532206" y="0"/>
                </a:lnTo>
                <a:lnTo>
                  <a:pt x="8532206" y="1470735"/>
                </a:lnTo>
                <a:lnTo>
                  <a:pt x="0" y="14707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b="-314177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7560"/>
            <a:ext cx="11552131" cy="118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74"/>
              </a:lnSpc>
            </a:pPr>
            <a:r>
              <a:rPr lang="en-US" sz="6981" spc="27">
                <a:solidFill>
                  <a:srgbClr val="FEE6FE"/>
                </a:solidFill>
                <a:latin typeface="Montserrat Bold"/>
              </a:rPr>
              <a:t>БИЗНЕС-МОДЕЛЬ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219323" y="998247"/>
            <a:ext cx="1039977" cy="45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Veleka"/>
              </a:rPr>
              <a:t>8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76298"/>
            <a:ext cx="14648430" cy="598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2"/>
              </a:lnSpc>
            </a:pPr>
            <a:r>
              <a:rPr lang="en-US" sz="3437">
                <a:solidFill>
                  <a:srgbClr val="FFFFFF"/>
                </a:solidFill>
                <a:latin typeface="Montserrat"/>
              </a:rPr>
              <a:t>- полная продажа приложения и получение единоличной прибыли;</a:t>
            </a:r>
          </a:p>
          <a:p>
            <a:pPr algn="l">
              <a:lnSpc>
                <a:spcPts val="4812"/>
              </a:lnSpc>
            </a:pPr>
            <a:endParaRPr/>
          </a:p>
          <a:p>
            <a:pPr algn="l">
              <a:lnSpc>
                <a:spcPts val="4812"/>
              </a:lnSpc>
            </a:pPr>
            <a:r>
              <a:rPr lang="en-US" sz="3437">
                <a:solidFill>
                  <a:srgbClr val="FFFFFF"/>
                </a:solidFill>
                <a:latin typeface="Montserrat"/>
              </a:rPr>
              <a:t>- создание совместной компании с крупным и инвестором на рынке "Dating". Например, свадебные салоны, разработчики существующих аналогов, крупный инвестор в сфере IT и т.п.</a:t>
            </a:r>
          </a:p>
          <a:p>
            <a:pPr algn="l">
              <a:lnSpc>
                <a:spcPts val="4812"/>
              </a:lnSpc>
            </a:pPr>
            <a:endParaRPr/>
          </a:p>
          <a:p>
            <a:pPr algn="l">
              <a:lnSpc>
                <a:spcPts val="4812"/>
              </a:lnSpc>
            </a:pPr>
            <a:r>
              <a:rPr lang="en-US" sz="3437">
                <a:solidFill>
                  <a:srgbClr val="FFFFFF"/>
                </a:solidFill>
                <a:latin typeface="Montserrat"/>
              </a:rPr>
              <a:t>- частичное отчуждение прав с получением прибыли от каждой продажи продукта.</a:t>
            </a:r>
          </a:p>
          <a:p>
            <a:pPr algn="l">
              <a:lnSpc>
                <a:spcPts val="4812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Произвольный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Montserrat Bold</vt:lpstr>
      <vt:lpstr>Veleka</vt:lpstr>
      <vt:lpstr>Calibri</vt:lpstr>
      <vt:lpstr>Montserrat</vt:lpstr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Кремовый Базовый Презентация Шаблон</dc:title>
  <dc:creator>Алан Алимурадов</dc:creator>
  <cp:lastModifiedBy>НИИ_ФиПИ2</cp:lastModifiedBy>
  <cp:revision>2</cp:revision>
  <dcterms:created xsi:type="dcterms:W3CDTF">2006-08-16T00:00:00Z</dcterms:created>
  <dcterms:modified xsi:type="dcterms:W3CDTF">2024-06-14T18:42:11Z</dcterms:modified>
  <dc:identifier>DAGEMd1H_Es</dc:identifier>
</cp:coreProperties>
</file>